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handoutMasterIdLst>
    <p:handoutMasterId r:id="rId122"/>
  </p:handoutMasterIdLst>
  <p:sldIdLst>
    <p:sldId id="262" r:id="rId2"/>
    <p:sldId id="990" r:id="rId3"/>
    <p:sldId id="1004" r:id="rId4"/>
    <p:sldId id="521" r:id="rId5"/>
    <p:sldId id="935" r:id="rId6"/>
    <p:sldId id="279" r:id="rId7"/>
    <p:sldId id="289" r:id="rId8"/>
    <p:sldId id="355" r:id="rId9"/>
    <p:sldId id="272" r:id="rId10"/>
    <p:sldId id="1002" r:id="rId11"/>
    <p:sldId id="999" r:id="rId12"/>
    <p:sldId id="378" r:id="rId13"/>
    <p:sldId id="1003" r:id="rId14"/>
    <p:sldId id="980" r:id="rId15"/>
    <p:sldId id="328" r:id="rId16"/>
    <p:sldId id="979" r:id="rId17"/>
    <p:sldId id="372" r:id="rId18"/>
    <p:sldId id="281" r:id="rId19"/>
    <p:sldId id="397" r:id="rId20"/>
    <p:sldId id="993" r:id="rId21"/>
    <p:sldId id="374" r:id="rId22"/>
    <p:sldId id="354" r:id="rId23"/>
    <p:sldId id="992" r:id="rId24"/>
    <p:sldId id="291" r:id="rId25"/>
    <p:sldId id="326" r:id="rId26"/>
    <p:sldId id="338" r:id="rId27"/>
    <p:sldId id="387" r:id="rId28"/>
    <p:sldId id="1007" r:id="rId29"/>
    <p:sldId id="1008" r:id="rId30"/>
    <p:sldId id="384" r:id="rId31"/>
    <p:sldId id="339" r:id="rId32"/>
    <p:sldId id="340" r:id="rId33"/>
    <p:sldId id="386" r:id="rId34"/>
    <p:sldId id="1252" r:id="rId35"/>
    <p:sldId id="1253" r:id="rId36"/>
    <p:sldId id="468" r:id="rId37"/>
    <p:sldId id="469" r:id="rId38"/>
    <p:sldId id="1254" r:id="rId39"/>
    <p:sldId id="1251" r:id="rId40"/>
    <p:sldId id="883" r:id="rId41"/>
    <p:sldId id="1255" r:id="rId42"/>
    <p:sldId id="1256" r:id="rId43"/>
    <p:sldId id="1257" r:id="rId44"/>
    <p:sldId id="1258" r:id="rId45"/>
    <p:sldId id="290" r:id="rId46"/>
    <p:sldId id="392" r:id="rId47"/>
    <p:sldId id="399" r:id="rId48"/>
    <p:sldId id="414" r:id="rId49"/>
    <p:sldId id="408" r:id="rId50"/>
    <p:sldId id="409" r:id="rId51"/>
    <p:sldId id="415" r:id="rId52"/>
    <p:sldId id="343" r:id="rId53"/>
    <p:sldId id="405" r:id="rId54"/>
    <p:sldId id="410" r:id="rId55"/>
    <p:sldId id="360" r:id="rId56"/>
    <p:sldId id="406" r:id="rId57"/>
    <p:sldId id="411" r:id="rId58"/>
    <p:sldId id="362" r:id="rId59"/>
    <p:sldId id="412" r:id="rId60"/>
    <p:sldId id="296" r:id="rId61"/>
    <p:sldId id="2011" r:id="rId62"/>
    <p:sldId id="393" r:id="rId63"/>
    <p:sldId id="2010" r:id="rId64"/>
    <p:sldId id="353" r:id="rId65"/>
    <p:sldId id="341" r:id="rId66"/>
    <p:sldId id="288" r:id="rId67"/>
    <p:sldId id="314" r:id="rId68"/>
    <p:sldId id="365" r:id="rId69"/>
    <p:sldId id="996" r:id="rId70"/>
    <p:sldId id="991" r:id="rId71"/>
    <p:sldId id="2015" r:id="rId72"/>
    <p:sldId id="324" r:id="rId73"/>
    <p:sldId id="327" r:id="rId74"/>
    <p:sldId id="321" r:id="rId75"/>
    <p:sldId id="322" r:id="rId76"/>
    <p:sldId id="323" r:id="rId77"/>
    <p:sldId id="2012" r:id="rId78"/>
    <p:sldId id="1260" r:id="rId79"/>
    <p:sldId id="274" r:id="rId80"/>
    <p:sldId id="275" r:id="rId81"/>
    <p:sldId id="276" r:id="rId82"/>
    <p:sldId id="277" r:id="rId83"/>
    <p:sldId id="278" r:id="rId84"/>
    <p:sldId id="1261" r:id="rId85"/>
    <p:sldId id="2013" r:id="rId86"/>
    <p:sldId id="1263" r:id="rId87"/>
    <p:sldId id="1264" r:id="rId88"/>
    <p:sldId id="1265" r:id="rId89"/>
    <p:sldId id="1266" r:id="rId90"/>
    <p:sldId id="1267" r:id="rId91"/>
    <p:sldId id="1268" r:id="rId92"/>
    <p:sldId id="1269" r:id="rId93"/>
    <p:sldId id="1270" r:id="rId94"/>
    <p:sldId id="2014" r:id="rId95"/>
    <p:sldId id="301" r:id="rId96"/>
    <p:sldId id="302" r:id="rId97"/>
    <p:sldId id="303" r:id="rId98"/>
    <p:sldId id="304" r:id="rId99"/>
    <p:sldId id="305" r:id="rId100"/>
    <p:sldId id="306" r:id="rId101"/>
    <p:sldId id="315" r:id="rId102"/>
    <p:sldId id="307" r:id="rId103"/>
    <p:sldId id="308" r:id="rId104"/>
    <p:sldId id="309" r:id="rId105"/>
    <p:sldId id="310" r:id="rId106"/>
    <p:sldId id="311" r:id="rId107"/>
    <p:sldId id="312" r:id="rId108"/>
    <p:sldId id="313" r:id="rId109"/>
    <p:sldId id="1271" r:id="rId110"/>
    <p:sldId id="1272" r:id="rId111"/>
    <p:sldId id="1273" r:id="rId112"/>
    <p:sldId id="1274" r:id="rId113"/>
    <p:sldId id="1275" r:id="rId114"/>
    <p:sldId id="1276" r:id="rId115"/>
    <p:sldId id="1277" r:id="rId116"/>
    <p:sldId id="1278" r:id="rId117"/>
    <p:sldId id="2005" r:id="rId118"/>
    <p:sldId id="2004" r:id="rId119"/>
    <p:sldId id="2006" r:id="rId120"/>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nard" initials="J" lastIdx="3" clrIdx="0">
    <p:extLst>
      <p:ext uri="{19B8F6BF-5375-455C-9EA6-DF929625EA0E}">
        <p15:presenceInfo xmlns:p15="http://schemas.microsoft.com/office/powerpoint/2012/main" userId="Juna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82" autoAdjust="0"/>
    <p:restoredTop sz="95488" autoAdjust="0"/>
  </p:normalViewPr>
  <p:slideViewPr>
    <p:cSldViewPr snapToGrid="0">
      <p:cViewPr varScale="1">
        <p:scale>
          <a:sx n="81" d="100"/>
          <a:sy n="81" d="100"/>
        </p:scale>
        <p:origin x="614" y="72"/>
      </p:cViewPr>
      <p:guideLst>
        <p:guide pos="3840"/>
        <p:guide orient="horz" pos="2160"/>
      </p:guideLst>
    </p:cSldViewPr>
  </p:slideViewPr>
  <p:notesTextViewPr>
    <p:cViewPr>
      <p:scale>
        <a:sx n="1" d="1"/>
        <a:sy n="1" d="1"/>
      </p:scale>
      <p:origin x="0" y="0"/>
    </p:cViewPr>
  </p:notesTextViewPr>
  <p:sorterViewPr>
    <p:cViewPr varScale="1">
      <p:scale>
        <a:sx n="100" d="100"/>
        <a:sy n="100" d="100"/>
      </p:scale>
      <p:origin x="0" y="-20880"/>
    </p:cViewPr>
  </p:sorterViewPr>
  <p:notesViewPr>
    <p:cSldViewPr snapToGrid="0" showGuides="1">
      <p:cViewPr varScale="1">
        <p:scale>
          <a:sx n="87" d="100"/>
          <a:sy n="87" d="100"/>
        </p:scale>
        <p:origin x="309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ko-KR" altLang="en-US" baseline="0" dirty="0"/>
              <a:t>사이즈에 따른 정확도</a:t>
            </a:r>
            <a:endParaRPr lang="ko-KR"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4.9271017462102953E-2"/>
          <c:y val="0.10313824357238165"/>
          <c:w val="0.93903680566714876"/>
          <c:h val="0.72048144478076648"/>
        </c:manualLayout>
      </c:layout>
      <c:barChart>
        <c:barDir val="col"/>
        <c:grouping val="clustered"/>
        <c:varyColors val="0"/>
        <c:ser>
          <c:idx val="0"/>
          <c:order val="0"/>
          <c:tx>
            <c:strRef>
              <c:f>Sheet2!$C$32</c:f>
              <c:strCache>
                <c:ptCount val="1"/>
                <c:pt idx="0">
                  <c:v>4x4</c:v>
                </c:pt>
              </c:strCache>
            </c:strRef>
          </c:tx>
          <c:spPr>
            <a:solidFill>
              <a:schemeClr val="accent1"/>
            </a:solidFill>
            <a:ln>
              <a:noFill/>
            </a:ln>
            <a:effectLst/>
          </c:spPr>
          <c:invertIfNegative val="0"/>
          <c:cat>
            <c:multiLvlStrRef>
              <c:f>Sheet2!$A$33:$B$37</c:f>
              <c:multiLvlStrCache>
                <c:ptCount val="5"/>
                <c:lvl>
                  <c:pt idx="0">
                    <c:v>100.0 %</c:v>
                  </c:pt>
                  <c:pt idx="1">
                    <c:v>100.0 %</c:v>
                  </c:pt>
                  <c:pt idx="2">
                    <c:v>75.0 % </c:v>
                  </c:pt>
                  <c:pt idx="3">
                    <c:v>75.0 % </c:v>
                  </c:pt>
                  <c:pt idx="4">
                    <c:v>25.0 % </c:v>
                  </c:pt>
                </c:lvl>
                <c:lvl>
                  <c:pt idx="0">
                    <c:v>자기자신</c:v>
                  </c:pt>
                  <c:pt idx="1">
                    <c:v>신하균</c:v>
                  </c:pt>
                  <c:pt idx="2">
                    <c:v>강호동</c:v>
                  </c:pt>
                  <c:pt idx="3">
                    <c:v>김정은</c:v>
                  </c:pt>
                  <c:pt idx="4">
                    <c:v>사막여우</c:v>
                  </c:pt>
                </c:lvl>
              </c:multiLvlStrCache>
            </c:multiLvlStrRef>
          </c:cat>
          <c:val>
            <c:numRef>
              <c:f>Sheet2!$C$33:$C$37</c:f>
              <c:numCache>
                <c:formatCode>0.00%</c:formatCode>
                <c:ptCount val="5"/>
                <c:pt idx="0">
                  <c:v>1</c:v>
                </c:pt>
                <c:pt idx="1">
                  <c:v>0.9375</c:v>
                </c:pt>
                <c:pt idx="2">
                  <c:v>0.8125</c:v>
                </c:pt>
                <c:pt idx="3">
                  <c:v>0.6875</c:v>
                </c:pt>
                <c:pt idx="4">
                  <c:v>0.625</c:v>
                </c:pt>
              </c:numCache>
            </c:numRef>
          </c:val>
          <c:extLst>
            <c:ext xmlns:c16="http://schemas.microsoft.com/office/drawing/2014/chart" uri="{C3380CC4-5D6E-409C-BE32-E72D297353CC}">
              <c16:uniqueId val="{00000000-89EB-4073-9D08-D33DA69991CC}"/>
            </c:ext>
          </c:extLst>
        </c:ser>
        <c:ser>
          <c:idx val="1"/>
          <c:order val="1"/>
          <c:tx>
            <c:strRef>
              <c:f>Sheet2!$D$32</c:f>
              <c:strCache>
                <c:ptCount val="1"/>
                <c:pt idx="0">
                  <c:v>8x8</c:v>
                </c:pt>
              </c:strCache>
            </c:strRef>
          </c:tx>
          <c:spPr>
            <a:solidFill>
              <a:schemeClr val="accent2"/>
            </a:solidFill>
            <a:ln>
              <a:noFill/>
            </a:ln>
            <a:effectLst/>
          </c:spPr>
          <c:invertIfNegative val="0"/>
          <c:cat>
            <c:multiLvlStrRef>
              <c:f>Sheet2!$A$33:$B$37</c:f>
              <c:multiLvlStrCache>
                <c:ptCount val="5"/>
                <c:lvl>
                  <c:pt idx="0">
                    <c:v>100.0 %</c:v>
                  </c:pt>
                  <c:pt idx="1">
                    <c:v>100.0 %</c:v>
                  </c:pt>
                  <c:pt idx="2">
                    <c:v>75.0 % </c:v>
                  </c:pt>
                  <c:pt idx="3">
                    <c:v>75.0 % </c:v>
                  </c:pt>
                  <c:pt idx="4">
                    <c:v>25.0 % </c:v>
                  </c:pt>
                </c:lvl>
                <c:lvl>
                  <c:pt idx="0">
                    <c:v>자기자신</c:v>
                  </c:pt>
                  <c:pt idx="1">
                    <c:v>신하균</c:v>
                  </c:pt>
                  <c:pt idx="2">
                    <c:v>강호동</c:v>
                  </c:pt>
                  <c:pt idx="3">
                    <c:v>김정은</c:v>
                  </c:pt>
                  <c:pt idx="4">
                    <c:v>사막여우</c:v>
                  </c:pt>
                </c:lvl>
              </c:multiLvlStrCache>
            </c:multiLvlStrRef>
          </c:cat>
          <c:val>
            <c:numRef>
              <c:f>Sheet2!$D$33:$D$37</c:f>
              <c:numCache>
                <c:formatCode>General</c:formatCode>
                <c:ptCount val="5"/>
                <c:pt idx="0">
                  <c:v>0</c:v>
                </c:pt>
                <c:pt idx="1">
                  <c:v>0</c:v>
                </c:pt>
                <c:pt idx="2">
                  <c:v>0</c:v>
                </c:pt>
                <c:pt idx="3">
                  <c:v>0</c:v>
                </c:pt>
                <c:pt idx="4">
                  <c:v>0</c:v>
                </c:pt>
              </c:numCache>
            </c:numRef>
          </c:val>
          <c:extLst>
            <c:ext xmlns:c16="http://schemas.microsoft.com/office/drawing/2014/chart" uri="{C3380CC4-5D6E-409C-BE32-E72D297353CC}">
              <c16:uniqueId val="{00000001-89EB-4073-9D08-D33DA69991CC}"/>
            </c:ext>
          </c:extLst>
        </c:ser>
        <c:ser>
          <c:idx val="2"/>
          <c:order val="2"/>
          <c:tx>
            <c:strRef>
              <c:f>Sheet2!$E$32</c:f>
              <c:strCache>
                <c:ptCount val="1"/>
                <c:pt idx="0">
                  <c:v>16x16</c:v>
                </c:pt>
              </c:strCache>
            </c:strRef>
          </c:tx>
          <c:spPr>
            <a:solidFill>
              <a:schemeClr val="accent3"/>
            </a:solidFill>
            <a:ln>
              <a:noFill/>
            </a:ln>
            <a:effectLst/>
          </c:spPr>
          <c:invertIfNegative val="0"/>
          <c:cat>
            <c:multiLvlStrRef>
              <c:f>Sheet2!$A$33:$B$37</c:f>
              <c:multiLvlStrCache>
                <c:ptCount val="5"/>
                <c:lvl>
                  <c:pt idx="0">
                    <c:v>100.0 %</c:v>
                  </c:pt>
                  <c:pt idx="1">
                    <c:v>100.0 %</c:v>
                  </c:pt>
                  <c:pt idx="2">
                    <c:v>75.0 % </c:v>
                  </c:pt>
                  <c:pt idx="3">
                    <c:v>75.0 % </c:v>
                  </c:pt>
                  <c:pt idx="4">
                    <c:v>25.0 % </c:v>
                  </c:pt>
                </c:lvl>
                <c:lvl>
                  <c:pt idx="0">
                    <c:v>자기자신</c:v>
                  </c:pt>
                  <c:pt idx="1">
                    <c:v>신하균</c:v>
                  </c:pt>
                  <c:pt idx="2">
                    <c:v>강호동</c:v>
                  </c:pt>
                  <c:pt idx="3">
                    <c:v>김정은</c:v>
                  </c:pt>
                  <c:pt idx="4">
                    <c:v>사막여우</c:v>
                  </c:pt>
                </c:lvl>
              </c:multiLvlStrCache>
            </c:multiLvlStrRef>
          </c:cat>
          <c:val>
            <c:numRef>
              <c:f>Sheet2!$E$33:$E$37</c:f>
              <c:numCache>
                <c:formatCode>0.00%</c:formatCode>
                <c:ptCount val="5"/>
                <c:pt idx="0">
                  <c:v>1</c:v>
                </c:pt>
                <c:pt idx="1">
                  <c:v>0.78515625</c:v>
                </c:pt>
                <c:pt idx="2">
                  <c:v>0.69921875</c:v>
                </c:pt>
                <c:pt idx="3">
                  <c:v>0.65625</c:v>
                </c:pt>
                <c:pt idx="4">
                  <c:v>0.58984375</c:v>
                </c:pt>
              </c:numCache>
            </c:numRef>
          </c:val>
          <c:extLst>
            <c:ext xmlns:c16="http://schemas.microsoft.com/office/drawing/2014/chart" uri="{C3380CC4-5D6E-409C-BE32-E72D297353CC}">
              <c16:uniqueId val="{00000002-89EB-4073-9D08-D33DA69991CC}"/>
            </c:ext>
          </c:extLst>
        </c:ser>
        <c:ser>
          <c:idx val="3"/>
          <c:order val="3"/>
          <c:tx>
            <c:strRef>
              <c:f>Sheet2!$F$32</c:f>
              <c:strCache>
                <c:ptCount val="1"/>
                <c:pt idx="0">
                  <c:v>32x32</c:v>
                </c:pt>
              </c:strCache>
            </c:strRef>
          </c:tx>
          <c:spPr>
            <a:solidFill>
              <a:schemeClr val="accent4"/>
            </a:solidFill>
            <a:ln>
              <a:noFill/>
            </a:ln>
            <a:effectLst/>
          </c:spPr>
          <c:invertIfNegative val="0"/>
          <c:cat>
            <c:multiLvlStrRef>
              <c:f>Sheet2!$A$33:$B$37</c:f>
              <c:multiLvlStrCache>
                <c:ptCount val="5"/>
                <c:lvl>
                  <c:pt idx="0">
                    <c:v>100.0 %</c:v>
                  </c:pt>
                  <c:pt idx="1">
                    <c:v>100.0 %</c:v>
                  </c:pt>
                  <c:pt idx="2">
                    <c:v>75.0 % </c:v>
                  </c:pt>
                  <c:pt idx="3">
                    <c:v>75.0 % </c:v>
                  </c:pt>
                  <c:pt idx="4">
                    <c:v>25.0 % </c:v>
                  </c:pt>
                </c:lvl>
                <c:lvl>
                  <c:pt idx="0">
                    <c:v>자기자신</c:v>
                  </c:pt>
                  <c:pt idx="1">
                    <c:v>신하균</c:v>
                  </c:pt>
                  <c:pt idx="2">
                    <c:v>강호동</c:v>
                  </c:pt>
                  <c:pt idx="3">
                    <c:v>김정은</c:v>
                  </c:pt>
                  <c:pt idx="4">
                    <c:v>사막여우</c:v>
                  </c:pt>
                </c:lvl>
              </c:multiLvlStrCache>
            </c:multiLvlStrRef>
          </c:cat>
          <c:val>
            <c:numRef>
              <c:f>Sheet2!$F$33:$F$37</c:f>
              <c:numCache>
                <c:formatCode>0.00%</c:formatCode>
                <c:ptCount val="5"/>
                <c:pt idx="0">
                  <c:v>1</c:v>
                </c:pt>
                <c:pt idx="1">
                  <c:v>0.771484375</c:v>
                </c:pt>
                <c:pt idx="2">
                  <c:v>0.7099609375</c:v>
                </c:pt>
                <c:pt idx="3">
                  <c:v>0.6748046875</c:v>
                </c:pt>
                <c:pt idx="4">
                  <c:v>0.578125</c:v>
                </c:pt>
              </c:numCache>
            </c:numRef>
          </c:val>
          <c:extLst>
            <c:ext xmlns:c16="http://schemas.microsoft.com/office/drawing/2014/chart" uri="{C3380CC4-5D6E-409C-BE32-E72D297353CC}">
              <c16:uniqueId val="{00000003-89EB-4073-9D08-D33DA69991CC}"/>
            </c:ext>
          </c:extLst>
        </c:ser>
        <c:ser>
          <c:idx val="4"/>
          <c:order val="4"/>
          <c:tx>
            <c:strRef>
              <c:f>Sheet2!$G$32</c:f>
              <c:strCache>
                <c:ptCount val="1"/>
                <c:pt idx="0">
                  <c:v>64x64</c:v>
                </c:pt>
              </c:strCache>
            </c:strRef>
          </c:tx>
          <c:spPr>
            <a:solidFill>
              <a:schemeClr val="accent5"/>
            </a:solidFill>
            <a:ln>
              <a:noFill/>
            </a:ln>
            <a:effectLst/>
          </c:spPr>
          <c:invertIfNegative val="0"/>
          <c:cat>
            <c:multiLvlStrRef>
              <c:f>Sheet2!$A$33:$B$37</c:f>
              <c:multiLvlStrCache>
                <c:ptCount val="5"/>
                <c:lvl>
                  <c:pt idx="0">
                    <c:v>100.0 %</c:v>
                  </c:pt>
                  <c:pt idx="1">
                    <c:v>100.0 %</c:v>
                  </c:pt>
                  <c:pt idx="2">
                    <c:v>75.0 % </c:v>
                  </c:pt>
                  <c:pt idx="3">
                    <c:v>75.0 % </c:v>
                  </c:pt>
                  <c:pt idx="4">
                    <c:v>25.0 % </c:v>
                  </c:pt>
                </c:lvl>
                <c:lvl>
                  <c:pt idx="0">
                    <c:v>자기자신</c:v>
                  </c:pt>
                  <c:pt idx="1">
                    <c:v>신하균</c:v>
                  </c:pt>
                  <c:pt idx="2">
                    <c:v>강호동</c:v>
                  </c:pt>
                  <c:pt idx="3">
                    <c:v>김정은</c:v>
                  </c:pt>
                  <c:pt idx="4">
                    <c:v>사막여우</c:v>
                  </c:pt>
                </c:lvl>
              </c:multiLvlStrCache>
            </c:multiLvlStrRef>
          </c:cat>
          <c:val>
            <c:numRef>
              <c:f>Sheet2!$G$33:$G$37</c:f>
              <c:numCache>
                <c:formatCode>0.00%</c:formatCode>
                <c:ptCount val="5"/>
                <c:pt idx="0">
                  <c:v>1</c:v>
                </c:pt>
                <c:pt idx="1">
                  <c:v>0.77587890625</c:v>
                </c:pt>
                <c:pt idx="2">
                  <c:v>0.704345703125</c:v>
                </c:pt>
                <c:pt idx="3">
                  <c:v>0.664794921875</c:v>
                </c:pt>
                <c:pt idx="4">
                  <c:v>0.57421875</c:v>
                </c:pt>
              </c:numCache>
            </c:numRef>
          </c:val>
          <c:extLst>
            <c:ext xmlns:c16="http://schemas.microsoft.com/office/drawing/2014/chart" uri="{C3380CC4-5D6E-409C-BE32-E72D297353CC}">
              <c16:uniqueId val="{00000004-89EB-4073-9D08-D33DA69991CC}"/>
            </c:ext>
          </c:extLst>
        </c:ser>
        <c:ser>
          <c:idx val="5"/>
          <c:order val="5"/>
          <c:tx>
            <c:strRef>
              <c:f>Sheet2!$H$32</c:f>
              <c:strCache>
                <c:ptCount val="1"/>
                <c:pt idx="0">
                  <c:v>128x128</c:v>
                </c:pt>
              </c:strCache>
            </c:strRef>
          </c:tx>
          <c:spPr>
            <a:solidFill>
              <a:schemeClr val="accent6"/>
            </a:solidFill>
            <a:ln>
              <a:noFill/>
            </a:ln>
            <a:effectLst/>
          </c:spPr>
          <c:invertIfNegative val="0"/>
          <c:cat>
            <c:multiLvlStrRef>
              <c:f>Sheet2!$A$33:$B$37</c:f>
              <c:multiLvlStrCache>
                <c:ptCount val="5"/>
                <c:lvl>
                  <c:pt idx="0">
                    <c:v>100.0 %</c:v>
                  </c:pt>
                  <c:pt idx="1">
                    <c:v>100.0 %</c:v>
                  </c:pt>
                  <c:pt idx="2">
                    <c:v>75.0 % </c:v>
                  </c:pt>
                  <c:pt idx="3">
                    <c:v>75.0 % </c:v>
                  </c:pt>
                  <c:pt idx="4">
                    <c:v>25.0 % </c:v>
                  </c:pt>
                </c:lvl>
                <c:lvl>
                  <c:pt idx="0">
                    <c:v>자기자신</c:v>
                  </c:pt>
                  <c:pt idx="1">
                    <c:v>신하균</c:v>
                  </c:pt>
                  <c:pt idx="2">
                    <c:v>강호동</c:v>
                  </c:pt>
                  <c:pt idx="3">
                    <c:v>김정은</c:v>
                  </c:pt>
                  <c:pt idx="4">
                    <c:v>사막여우</c:v>
                  </c:pt>
                </c:lvl>
              </c:multiLvlStrCache>
            </c:multiLvlStrRef>
          </c:cat>
          <c:val>
            <c:numRef>
              <c:f>Sheet2!$H$33:$H$37</c:f>
              <c:numCache>
                <c:formatCode>0.00%</c:formatCode>
                <c:ptCount val="5"/>
                <c:pt idx="0">
                  <c:v>1</c:v>
                </c:pt>
                <c:pt idx="1">
                  <c:v>0.77099609375</c:v>
                </c:pt>
                <c:pt idx="2">
                  <c:v>0.70147705078125</c:v>
                </c:pt>
                <c:pt idx="3">
                  <c:v>0.66461181640625</c:v>
                </c:pt>
                <c:pt idx="4">
                  <c:v>0.57647705078125</c:v>
                </c:pt>
              </c:numCache>
            </c:numRef>
          </c:val>
          <c:extLst>
            <c:ext xmlns:c16="http://schemas.microsoft.com/office/drawing/2014/chart" uri="{C3380CC4-5D6E-409C-BE32-E72D297353CC}">
              <c16:uniqueId val="{00000005-89EB-4073-9D08-D33DA69991CC}"/>
            </c:ext>
          </c:extLst>
        </c:ser>
        <c:dLbls>
          <c:showLegendKey val="0"/>
          <c:showVal val="0"/>
          <c:showCatName val="0"/>
          <c:showSerName val="0"/>
          <c:showPercent val="0"/>
          <c:showBubbleSize val="0"/>
        </c:dLbls>
        <c:gapWidth val="219"/>
        <c:overlap val="-27"/>
        <c:axId val="574046031"/>
        <c:axId val="574047279"/>
      </c:barChart>
      <c:catAx>
        <c:axId val="574046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574047279"/>
        <c:crosses val="autoZero"/>
        <c:auto val="1"/>
        <c:lblAlgn val="ctr"/>
        <c:lblOffset val="100"/>
        <c:noMultiLvlLbl val="0"/>
      </c:catAx>
      <c:valAx>
        <c:axId val="57404727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574046031"/>
        <c:crosses val="autoZero"/>
        <c:crossBetween val="between"/>
      </c:valAx>
      <c:spPr>
        <a:noFill/>
        <a:ln>
          <a:noFill/>
        </a:ln>
        <a:effectLst/>
      </c:spPr>
    </c:plotArea>
    <c:legend>
      <c:legendPos val="b"/>
      <c:layout>
        <c:manualLayout>
          <c:xMode val="edge"/>
          <c:yMode val="edge"/>
          <c:x val="0.51506851264127695"/>
          <c:y val="0.15596993855255495"/>
          <c:w val="0.47687819714499974"/>
          <c:h val="0.147394556616446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469E50-24C6-4156-8DAA-6DD0C1079C89}" type="doc">
      <dgm:prSet loTypeId="urn:microsoft.com/office/officeart/2005/8/layout/gear1" loCatId="relationship" qsTypeId="urn:microsoft.com/office/officeart/2005/8/quickstyle/simple1" qsCatId="simple" csTypeId="urn:microsoft.com/office/officeart/2005/8/colors/accent1_1" csCatId="accent1" phldr="1"/>
      <dgm:spPr/>
    </dgm:pt>
    <dgm:pt modelId="{D0115B0F-FDFB-494B-AC0A-E04A5EC234DA}">
      <dgm:prSet phldrT="[Text]"/>
      <dgm:spPr>
        <a:solidFill>
          <a:srgbClr val="FF0000"/>
        </a:solidFill>
      </dgm:spPr>
      <dgm:t>
        <a:bodyPr rtlCol="0"/>
        <a:lstStyle/>
        <a:p>
          <a:pPr rtl="0"/>
          <a:r>
            <a:rPr lang="en-US" altLang="ko-KR" b="1" u="sng"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3</a:t>
          </a:r>
          <a:r>
            <a:rPr lang="ko-KR" altLang="en-US" b="1" u="sng"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ko-KR" altLang="en-US" b="1" noProof="0" dirty="0">
              <a:solidFill>
                <a:schemeClr val="bg1"/>
              </a:solidFill>
              <a:latin typeface="맑은 고딕" panose="020B0503020000020004" pitchFamily="50" charset="-127"/>
              <a:ea typeface="맑은 고딕" panose="020B0503020000020004" pitchFamily="50" charset="-127"/>
            </a:rPr>
            <a:t>인공지능을 이용한 이미지 분류</a:t>
          </a:r>
          <a:endParaRPr lang="en-US" altLang="ko-KR" b="1" noProof="0" dirty="0">
            <a:solidFill>
              <a:schemeClr val="bg1"/>
            </a:solidFill>
            <a:latin typeface="맑은 고딕" panose="020B0503020000020004" pitchFamily="50" charset="-127"/>
            <a:ea typeface="맑은 고딕" panose="020B0503020000020004" pitchFamily="50" charset="-127"/>
          </a:endParaRPr>
        </a:p>
        <a:p>
          <a:pPr rtl="0"/>
          <a:r>
            <a:rPr lang="en-US" altLang="ko-KR" b="1" noProof="0" dirty="0">
              <a:solidFill>
                <a:schemeClr val="bg1"/>
              </a:solidFill>
              <a:latin typeface="맑은 고딕" panose="020B0503020000020004" pitchFamily="50" charset="-127"/>
              <a:ea typeface="맑은 고딕" panose="020B0503020000020004" pitchFamily="50" charset="-127"/>
            </a:rPr>
            <a:t>CNN w/</a:t>
          </a:r>
          <a:r>
            <a:rPr lang="en-US" altLang="ko-KR" b="1" noProof="0" dirty="0" err="1">
              <a:solidFill>
                <a:schemeClr val="bg1"/>
              </a:solidFill>
              <a:latin typeface="맑은 고딕" panose="020B0503020000020004" pitchFamily="50" charset="-127"/>
              <a:ea typeface="맑은 고딕" panose="020B0503020000020004" pitchFamily="50" charset="-127"/>
            </a:rPr>
            <a:t>Tensorflow</a:t>
          </a:r>
          <a:endParaRPr lang="ko-KR" altLang="en-US" b="1" noProof="0" dirty="0">
            <a:solidFill>
              <a:schemeClr val="bg1"/>
            </a:solidFill>
            <a:latin typeface="맑은 고딕" panose="020B0503020000020004" pitchFamily="50" charset="-127"/>
            <a:ea typeface="맑은 고딕" panose="020B0503020000020004" pitchFamily="50" charset="-127"/>
          </a:endParaRPr>
        </a:p>
      </dgm:t>
      <dgm:extLst>
        <a:ext uri="{E40237B7-FDA0-4F09-8148-C483321AD2D9}">
          <dgm14:cNvPr xmlns:dgm14="http://schemas.microsoft.com/office/drawing/2010/diagram" id="0" name="" title="Step 3 title"/>
        </a:ext>
      </dgm:extLst>
    </dgm:pt>
    <dgm:pt modelId="{F3ECE90F-7A47-4472-9560-98DC857F992F}" type="parTrans" cxnId="{CD5AA65A-6000-4F48-85D3-EB084B6F41D0}">
      <dgm:prSet/>
      <dgm:spPr/>
      <dgm:t>
        <a:bodyPr rtlCol="0"/>
        <a:lstStyle/>
        <a:p>
          <a:pPr rtl="0"/>
          <a:endParaRPr lang="en-US"/>
        </a:p>
      </dgm:t>
    </dgm:pt>
    <dgm:pt modelId="{39A3B9F5-08CD-49EE-B590-A9FA60312E8F}" type="sibTrans" cxnId="{CD5AA65A-6000-4F48-85D3-EB084B6F41D0}">
      <dgm:prSet/>
      <dgm:spPr/>
      <dgm:t>
        <a:bodyPr rtlCol="0"/>
        <a:lstStyle/>
        <a:p>
          <a:pPr rtl="0"/>
          <a:endParaRPr lang="ko-KR" altLang="en-US" noProof="0" dirty="0"/>
        </a:p>
      </dgm:t>
      <dgm:extLst>
        <a:ext uri="{E40237B7-FDA0-4F09-8148-C483321AD2D9}">
          <dgm14:cNvPr xmlns:dgm14="http://schemas.microsoft.com/office/drawing/2010/diagram" id="0" name="" title="Arrow pointing in clockwise direction for step 3"/>
        </a:ext>
      </dgm:extLst>
    </dgm:pt>
    <dgm:pt modelId="{B294A45F-A097-47D5-8F55-FC668EB3C982}">
      <dgm:prSet phldrT="[Tex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dgm:spPr>
      <dgm:t>
        <a:bodyPr rtlCol="0"/>
        <a:lstStyle/>
        <a:p>
          <a:pPr rtl="0"/>
          <a:r>
            <a:rPr lang="en-US" altLang="ko-KR" b="1" u="sng"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2</a:t>
          </a:r>
          <a:r>
            <a:rPr lang="ko-KR" altLang="en-US" b="1" u="sng"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ko-KR" altLang="en-US" b="1" noProof="0" dirty="0">
              <a:solidFill>
                <a:schemeClr val="bg1"/>
              </a:solidFill>
              <a:latin typeface="맑은 고딕" panose="020B0503020000020004" pitchFamily="50" charset="-127"/>
              <a:ea typeface="맑은 고딕" panose="020B0503020000020004" pitchFamily="50" charset="-127"/>
            </a:rPr>
            <a:t>유사 이미지 검색</a:t>
          </a:r>
          <a:endParaRPr lang="en-US" altLang="ko-KR" b="1" noProof="0" dirty="0">
            <a:solidFill>
              <a:schemeClr val="bg1"/>
            </a:solidFill>
            <a:latin typeface="맑은 고딕" panose="020B0503020000020004" pitchFamily="50" charset="-127"/>
            <a:ea typeface="맑은 고딕" panose="020B0503020000020004" pitchFamily="50" charset="-127"/>
          </a:endParaRPr>
        </a:p>
        <a:p>
          <a:pPr rtl="0"/>
          <a:r>
            <a:rPr lang="en-US" altLang="ko-KR" b="1" noProof="0" dirty="0">
              <a:solidFill>
                <a:schemeClr val="bg1"/>
              </a:solidFill>
              <a:latin typeface="맑은 고딕" panose="020B0503020000020004" pitchFamily="50" charset="-127"/>
              <a:ea typeface="맑은 고딕" panose="020B0503020000020004" pitchFamily="50" charset="-127"/>
            </a:rPr>
            <a:t>Caltech 101</a:t>
          </a:r>
          <a:endParaRPr lang="ko-KR" altLang="en-US" b="1" noProof="0" dirty="0">
            <a:solidFill>
              <a:schemeClr val="bg1"/>
            </a:solidFill>
            <a:latin typeface="맑은 고딕" panose="020B0503020000020004" pitchFamily="50" charset="-127"/>
            <a:ea typeface="맑은 고딕" panose="020B0503020000020004" pitchFamily="50" charset="-127"/>
          </a:endParaRPr>
        </a:p>
      </dgm:t>
      <dgm:extLst>
        <a:ext uri="{E40237B7-FDA0-4F09-8148-C483321AD2D9}">
          <dgm14:cNvPr xmlns:dgm14="http://schemas.microsoft.com/office/drawing/2010/diagram" id="0" name="" title="Step 2 title"/>
        </a:ext>
      </dgm:extLst>
    </dgm:pt>
    <dgm:pt modelId="{ACBA6356-2F80-466D-9121-489D204B80B8}" type="parTrans" cxnId="{38A955D8-3C8B-463D-BA25-2C9E34FDDEBB}">
      <dgm:prSet/>
      <dgm:spPr/>
      <dgm:t>
        <a:bodyPr rtlCol="0"/>
        <a:lstStyle/>
        <a:p>
          <a:pPr rtl="0"/>
          <a:endParaRPr lang="en-US"/>
        </a:p>
      </dgm:t>
    </dgm:pt>
    <dgm:pt modelId="{881A9571-C437-40E4-90E1-61734033862D}" type="sibTrans" cxnId="{38A955D8-3C8B-463D-BA25-2C9E34FDDEBB}">
      <dgm:prSet/>
      <dgm:spPr/>
      <dgm:t>
        <a:bodyPr rtlCol="0"/>
        <a:lstStyle/>
        <a:p>
          <a:pPr rtl="0"/>
          <a:endParaRPr lang="ko-KR" altLang="en-US" noProof="0" dirty="0"/>
        </a:p>
      </dgm:t>
      <dgm:extLst>
        <a:ext uri="{E40237B7-FDA0-4F09-8148-C483321AD2D9}">
          <dgm14:cNvPr xmlns:dgm14="http://schemas.microsoft.com/office/drawing/2010/diagram" id="0" name="" title="Arrow pointing in counterclockwise direction for step 2"/>
        </a:ext>
      </dgm:extLst>
    </dgm:pt>
    <dgm:pt modelId="{A72F579A-815F-4730-AEB0-052A4E2EADB2}">
      <dgm:prSet phldrT="[Text]"/>
      <dgm:spPr>
        <a:gradFill flip="none" rotWithShape="0">
          <a:gsLst>
            <a:gs pos="0">
              <a:srgbClr val="00B0F0">
                <a:shade val="30000"/>
                <a:satMod val="115000"/>
              </a:srgbClr>
            </a:gs>
            <a:gs pos="50000">
              <a:srgbClr val="00B0F0">
                <a:shade val="67500"/>
                <a:satMod val="115000"/>
              </a:srgbClr>
            </a:gs>
            <a:gs pos="100000">
              <a:srgbClr val="00B0F0">
                <a:shade val="100000"/>
                <a:satMod val="115000"/>
              </a:srgbClr>
            </a:gs>
          </a:gsLst>
          <a:lin ang="8100000" scaled="1"/>
          <a:tileRect/>
        </a:gradFill>
      </dgm:spPr>
      <dgm:t>
        <a:bodyPr rtlCol="0"/>
        <a:lstStyle/>
        <a:p>
          <a:pPr rtl="0"/>
          <a:r>
            <a:rPr lang="en-US" altLang="ko-KR" b="1" u="sng"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1</a:t>
          </a:r>
          <a:r>
            <a:rPr lang="ko-KR" altLang="en-US" b="1" u="sng"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en-US" altLang="ko-KR" b="1" noProof="0" dirty="0">
              <a:solidFill>
                <a:schemeClr val="bg1"/>
              </a:solidFill>
              <a:latin typeface="맑은 고딕" panose="020B0503020000020004" pitchFamily="50" charset="-127"/>
              <a:ea typeface="맑은 고딕" panose="020B0503020000020004" pitchFamily="50" charset="-127"/>
            </a:rPr>
            <a:t>Pillow, Hash</a:t>
          </a:r>
          <a:r>
            <a:rPr lang="ko-KR" altLang="en-US" b="1" noProof="0" dirty="0">
              <a:solidFill>
                <a:schemeClr val="bg1"/>
              </a:solidFill>
              <a:latin typeface="맑은 고딕" panose="020B0503020000020004" pitchFamily="50" charset="-127"/>
              <a:ea typeface="맑은 고딕" panose="020B0503020000020004" pitchFamily="50" charset="-127"/>
            </a:rPr>
            <a:t>함수를 이용한 이미지 분석</a:t>
          </a:r>
        </a:p>
      </dgm:t>
      <dgm:extLst>
        <a:ext uri="{E40237B7-FDA0-4F09-8148-C483321AD2D9}">
          <dgm14:cNvPr xmlns:dgm14="http://schemas.microsoft.com/office/drawing/2010/diagram" id="0" name="" title="Step 1 title"/>
        </a:ext>
      </dgm:extLst>
    </dgm:pt>
    <dgm:pt modelId="{8EA6516C-EB3A-4FC0-BB44-265A3652D4BC}" type="parTrans" cxnId="{D2ECF758-131A-41EE-A789-9D6FDC186481}">
      <dgm:prSet/>
      <dgm:spPr/>
      <dgm:t>
        <a:bodyPr rtlCol="0"/>
        <a:lstStyle/>
        <a:p>
          <a:pPr rtl="0"/>
          <a:endParaRPr lang="en-US"/>
        </a:p>
      </dgm:t>
    </dgm:pt>
    <dgm:pt modelId="{6B184F14-5261-4D1F-8701-947EAF068BB3}" type="sibTrans" cxnId="{D2ECF758-131A-41EE-A789-9D6FDC186481}">
      <dgm:prSet/>
      <dgm:spPr/>
      <dgm:t>
        <a:bodyPr rtlCol="0"/>
        <a:lstStyle/>
        <a:p>
          <a:pPr rtl="0"/>
          <a:endParaRPr lang="ko-KR" altLang="en-US" noProof="0" dirty="0"/>
        </a:p>
      </dgm:t>
      <dgm:extLst>
        <a:ext uri="{E40237B7-FDA0-4F09-8148-C483321AD2D9}">
          <dgm14:cNvPr xmlns:dgm14="http://schemas.microsoft.com/office/drawing/2010/diagram" id="0" name="" title="Arrow pointing in clockwise direction for step 1"/>
        </a:ext>
      </dgm:extLst>
    </dgm:pt>
    <dgm:pt modelId="{DF72D2A9-E721-47DF-A758-78A445E0F3CE}" type="pres">
      <dgm:prSet presAssocID="{F1469E50-24C6-4156-8DAA-6DD0C1079C89}" presName="composite" presStyleCnt="0">
        <dgm:presLayoutVars>
          <dgm:chMax val="3"/>
          <dgm:animLvl val="lvl"/>
          <dgm:resizeHandles val="exact"/>
        </dgm:presLayoutVars>
      </dgm:prSet>
      <dgm:spPr/>
    </dgm:pt>
    <dgm:pt modelId="{519C9BB9-1ADD-4304-93EC-C9FE618B8492}" type="pres">
      <dgm:prSet presAssocID="{D0115B0F-FDFB-494B-AC0A-E04A5EC234DA}" presName="gear1" presStyleLbl="node1" presStyleIdx="0" presStyleCnt="3">
        <dgm:presLayoutVars>
          <dgm:chMax val="1"/>
          <dgm:bulletEnabled val="1"/>
        </dgm:presLayoutVars>
      </dgm:prSet>
      <dgm:spPr/>
    </dgm:pt>
    <dgm:pt modelId="{491B49C7-064E-438E-A5AF-D06F604607BC}" type="pres">
      <dgm:prSet presAssocID="{D0115B0F-FDFB-494B-AC0A-E04A5EC234DA}" presName="gear1srcNode" presStyleLbl="node1" presStyleIdx="0" presStyleCnt="3"/>
      <dgm:spPr/>
    </dgm:pt>
    <dgm:pt modelId="{A8AE7A62-856E-43C0-A01E-AB2F291FD15A}" type="pres">
      <dgm:prSet presAssocID="{D0115B0F-FDFB-494B-AC0A-E04A5EC234DA}" presName="gear1dstNode" presStyleLbl="node1" presStyleIdx="0" presStyleCnt="3"/>
      <dgm:spPr/>
    </dgm:pt>
    <dgm:pt modelId="{1CA3202A-9CD1-47F7-9D42-23E46A72BBFC}" type="pres">
      <dgm:prSet presAssocID="{B294A45F-A097-47D5-8F55-FC668EB3C982}" presName="gear2" presStyleLbl="node1" presStyleIdx="1" presStyleCnt="3">
        <dgm:presLayoutVars>
          <dgm:chMax val="1"/>
          <dgm:bulletEnabled val="1"/>
        </dgm:presLayoutVars>
      </dgm:prSet>
      <dgm:spPr/>
    </dgm:pt>
    <dgm:pt modelId="{142EE68D-5808-445A-B73B-CEFF75A2773F}" type="pres">
      <dgm:prSet presAssocID="{B294A45F-A097-47D5-8F55-FC668EB3C982}" presName="gear2srcNode" presStyleLbl="node1" presStyleIdx="1" presStyleCnt="3"/>
      <dgm:spPr/>
    </dgm:pt>
    <dgm:pt modelId="{706E9A05-70AC-494E-B29F-F414922DE00D}" type="pres">
      <dgm:prSet presAssocID="{B294A45F-A097-47D5-8F55-FC668EB3C982}" presName="gear2dstNode" presStyleLbl="node1" presStyleIdx="1" presStyleCnt="3"/>
      <dgm:spPr/>
    </dgm:pt>
    <dgm:pt modelId="{11E70583-C9D9-4A1B-9215-04DC48DCBD8D}" type="pres">
      <dgm:prSet presAssocID="{A72F579A-815F-4730-AEB0-052A4E2EADB2}" presName="gear3" presStyleLbl="node1" presStyleIdx="2" presStyleCnt="3"/>
      <dgm:spPr/>
    </dgm:pt>
    <dgm:pt modelId="{1DC90457-DB2A-4C95-A36F-0563F25B6D53}" type="pres">
      <dgm:prSet presAssocID="{A72F579A-815F-4730-AEB0-052A4E2EADB2}" presName="gear3tx" presStyleLbl="node1" presStyleIdx="2" presStyleCnt="3">
        <dgm:presLayoutVars>
          <dgm:chMax val="1"/>
          <dgm:bulletEnabled val="1"/>
        </dgm:presLayoutVars>
      </dgm:prSet>
      <dgm:spPr/>
    </dgm:pt>
    <dgm:pt modelId="{E9EE43DE-00F8-4019-BA85-9AFF0B3069A7}" type="pres">
      <dgm:prSet presAssocID="{A72F579A-815F-4730-AEB0-052A4E2EADB2}" presName="gear3srcNode" presStyleLbl="node1" presStyleIdx="2" presStyleCnt="3"/>
      <dgm:spPr/>
    </dgm:pt>
    <dgm:pt modelId="{F86AD8D8-4A96-48C0-A843-3A718641AD56}" type="pres">
      <dgm:prSet presAssocID="{A72F579A-815F-4730-AEB0-052A4E2EADB2}" presName="gear3dstNode" presStyleLbl="node1" presStyleIdx="2" presStyleCnt="3"/>
      <dgm:spPr/>
    </dgm:pt>
    <dgm:pt modelId="{1E72715E-7366-4E78-A512-24F37F5D23DC}" type="pres">
      <dgm:prSet presAssocID="{39A3B9F5-08CD-49EE-B590-A9FA60312E8F}" presName="connector1" presStyleLbl="sibTrans2D1" presStyleIdx="0" presStyleCnt="3"/>
      <dgm:spPr/>
    </dgm:pt>
    <dgm:pt modelId="{BE287C59-37F8-4A31-B5A2-F56A3CB15957}" type="pres">
      <dgm:prSet presAssocID="{881A9571-C437-40E4-90E1-61734033862D}" presName="connector2" presStyleLbl="sibTrans2D1" presStyleIdx="1" presStyleCnt="3"/>
      <dgm:spPr/>
    </dgm:pt>
    <dgm:pt modelId="{2A80456C-D6A1-43C9-80B2-09334D6E033A}" type="pres">
      <dgm:prSet presAssocID="{6B184F14-5261-4D1F-8701-947EAF068BB3}" presName="connector3" presStyleLbl="sibTrans2D1" presStyleIdx="2" presStyleCnt="3"/>
      <dgm:spPr/>
    </dgm:pt>
  </dgm:ptLst>
  <dgm:cxnLst>
    <dgm:cxn modelId="{C2825D01-7009-4C7A-9735-E3DA9B56907F}" type="presOf" srcId="{F1469E50-24C6-4156-8DAA-6DD0C1079C89}" destId="{DF72D2A9-E721-47DF-A758-78A445E0F3CE}" srcOrd="0" destOrd="0" presId="urn:microsoft.com/office/officeart/2005/8/layout/gear1"/>
    <dgm:cxn modelId="{05A23107-95A6-48BA-9C15-320B2C8DBD9C}" type="presOf" srcId="{D0115B0F-FDFB-494B-AC0A-E04A5EC234DA}" destId="{A8AE7A62-856E-43C0-A01E-AB2F291FD15A}" srcOrd="2" destOrd="0" presId="urn:microsoft.com/office/officeart/2005/8/layout/gear1"/>
    <dgm:cxn modelId="{E0F29509-14D9-447A-A12F-C58EB915A87F}" type="presOf" srcId="{D0115B0F-FDFB-494B-AC0A-E04A5EC234DA}" destId="{519C9BB9-1ADD-4304-93EC-C9FE618B8492}" srcOrd="0" destOrd="0" presId="urn:microsoft.com/office/officeart/2005/8/layout/gear1"/>
    <dgm:cxn modelId="{A67BBC1F-E27A-45A3-97D8-DB5273212B10}" type="presOf" srcId="{B294A45F-A097-47D5-8F55-FC668EB3C982}" destId="{1CA3202A-9CD1-47F7-9D42-23E46A72BBFC}" srcOrd="0" destOrd="0" presId="urn:microsoft.com/office/officeart/2005/8/layout/gear1"/>
    <dgm:cxn modelId="{F848FB20-E105-42B8-A2CB-C9B380751AC8}" type="presOf" srcId="{B294A45F-A097-47D5-8F55-FC668EB3C982}" destId="{142EE68D-5808-445A-B73B-CEFF75A2773F}" srcOrd="1" destOrd="0" presId="urn:microsoft.com/office/officeart/2005/8/layout/gear1"/>
    <dgm:cxn modelId="{723C8F22-4AB3-42CC-89EC-756A6438D4F8}" type="presOf" srcId="{B294A45F-A097-47D5-8F55-FC668EB3C982}" destId="{706E9A05-70AC-494E-B29F-F414922DE00D}" srcOrd="2" destOrd="0" presId="urn:microsoft.com/office/officeart/2005/8/layout/gear1"/>
    <dgm:cxn modelId="{D3CAA15F-809B-449B-B4C7-F52EC4A84ECE}" type="presOf" srcId="{D0115B0F-FDFB-494B-AC0A-E04A5EC234DA}" destId="{491B49C7-064E-438E-A5AF-D06F604607BC}" srcOrd="1" destOrd="0" presId="urn:microsoft.com/office/officeart/2005/8/layout/gear1"/>
    <dgm:cxn modelId="{EBF6C241-6C40-4A2E-84BC-B52B0944EC7E}" type="presOf" srcId="{A72F579A-815F-4730-AEB0-052A4E2EADB2}" destId="{1DC90457-DB2A-4C95-A36F-0563F25B6D53}" srcOrd="1" destOrd="0" presId="urn:microsoft.com/office/officeart/2005/8/layout/gear1"/>
    <dgm:cxn modelId="{5C012A6F-492C-4216-8D98-1C9CED36B44C}" type="presOf" srcId="{A72F579A-815F-4730-AEB0-052A4E2EADB2}" destId="{E9EE43DE-00F8-4019-BA85-9AFF0B3069A7}" srcOrd="2" destOrd="0" presId="urn:microsoft.com/office/officeart/2005/8/layout/gear1"/>
    <dgm:cxn modelId="{64245054-BF6B-45A8-B6B4-5E3294B19593}" type="presOf" srcId="{A72F579A-815F-4730-AEB0-052A4E2EADB2}" destId="{11E70583-C9D9-4A1B-9215-04DC48DCBD8D}" srcOrd="0" destOrd="0" presId="urn:microsoft.com/office/officeart/2005/8/layout/gear1"/>
    <dgm:cxn modelId="{D2ECF758-131A-41EE-A789-9D6FDC186481}" srcId="{F1469E50-24C6-4156-8DAA-6DD0C1079C89}" destId="{A72F579A-815F-4730-AEB0-052A4E2EADB2}" srcOrd="2" destOrd="0" parTransId="{8EA6516C-EB3A-4FC0-BB44-265A3652D4BC}" sibTransId="{6B184F14-5261-4D1F-8701-947EAF068BB3}"/>
    <dgm:cxn modelId="{B9B0E059-D79B-4376-8D5C-22FF356A77D3}" type="presOf" srcId="{881A9571-C437-40E4-90E1-61734033862D}" destId="{BE287C59-37F8-4A31-B5A2-F56A3CB15957}" srcOrd="0" destOrd="0" presId="urn:microsoft.com/office/officeart/2005/8/layout/gear1"/>
    <dgm:cxn modelId="{CD5AA65A-6000-4F48-85D3-EB084B6F41D0}" srcId="{F1469E50-24C6-4156-8DAA-6DD0C1079C89}" destId="{D0115B0F-FDFB-494B-AC0A-E04A5EC234DA}" srcOrd="0" destOrd="0" parTransId="{F3ECE90F-7A47-4472-9560-98DC857F992F}" sibTransId="{39A3B9F5-08CD-49EE-B590-A9FA60312E8F}"/>
    <dgm:cxn modelId="{78D93DA3-71DA-4B27-AF7D-4F6F06818383}" type="presOf" srcId="{6B184F14-5261-4D1F-8701-947EAF068BB3}" destId="{2A80456C-D6A1-43C9-80B2-09334D6E033A}" srcOrd="0" destOrd="0" presId="urn:microsoft.com/office/officeart/2005/8/layout/gear1"/>
    <dgm:cxn modelId="{38A955D8-3C8B-463D-BA25-2C9E34FDDEBB}" srcId="{F1469E50-24C6-4156-8DAA-6DD0C1079C89}" destId="{B294A45F-A097-47D5-8F55-FC668EB3C982}" srcOrd="1" destOrd="0" parTransId="{ACBA6356-2F80-466D-9121-489D204B80B8}" sibTransId="{881A9571-C437-40E4-90E1-61734033862D}"/>
    <dgm:cxn modelId="{5642BDE9-C21A-403B-9DBE-C06C15AD6197}" type="presOf" srcId="{A72F579A-815F-4730-AEB0-052A4E2EADB2}" destId="{F86AD8D8-4A96-48C0-A843-3A718641AD56}" srcOrd="3" destOrd="0" presId="urn:microsoft.com/office/officeart/2005/8/layout/gear1"/>
    <dgm:cxn modelId="{F00F5FF9-8EEF-4575-883E-9FECBCDECA1B}" type="presOf" srcId="{39A3B9F5-08CD-49EE-B590-A9FA60312E8F}" destId="{1E72715E-7366-4E78-A512-24F37F5D23DC}" srcOrd="0" destOrd="0" presId="urn:microsoft.com/office/officeart/2005/8/layout/gear1"/>
    <dgm:cxn modelId="{AD820DF2-DF49-4404-8EB2-21B39A3FB116}" type="presParOf" srcId="{DF72D2A9-E721-47DF-A758-78A445E0F3CE}" destId="{519C9BB9-1ADD-4304-93EC-C9FE618B8492}" srcOrd="0" destOrd="0" presId="urn:microsoft.com/office/officeart/2005/8/layout/gear1"/>
    <dgm:cxn modelId="{5FCC70D7-F25D-4F83-B73B-CC9743E22AA2}" type="presParOf" srcId="{DF72D2A9-E721-47DF-A758-78A445E0F3CE}" destId="{491B49C7-064E-438E-A5AF-D06F604607BC}" srcOrd="1" destOrd="0" presId="urn:microsoft.com/office/officeart/2005/8/layout/gear1"/>
    <dgm:cxn modelId="{99063BC2-9488-46FC-8DF6-8441C24C3965}" type="presParOf" srcId="{DF72D2A9-E721-47DF-A758-78A445E0F3CE}" destId="{A8AE7A62-856E-43C0-A01E-AB2F291FD15A}" srcOrd="2" destOrd="0" presId="urn:microsoft.com/office/officeart/2005/8/layout/gear1"/>
    <dgm:cxn modelId="{A0BC6D19-907A-47D7-A08F-5D179F64EECA}" type="presParOf" srcId="{DF72D2A9-E721-47DF-A758-78A445E0F3CE}" destId="{1CA3202A-9CD1-47F7-9D42-23E46A72BBFC}" srcOrd="3" destOrd="0" presId="urn:microsoft.com/office/officeart/2005/8/layout/gear1"/>
    <dgm:cxn modelId="{A3B8BF3C-AC9A-49CC-B2EF-B4679D8DF0C6}" type="presParOf" srcId="{DF72D2A9-E721-47DF-A758-78A445E0F3CE}" destId="{142EE68D-5808-445A-B73B-CEFF75A2773F}" srcOrd="4" destOrd="0" presId="urn:microsoft.com/office/officeart/2005/8/layout/gear1"/>
    <dgm:cxn modelId="{F5C1E3F4-99F8-4BD4-BD0B-C5FE69FE5223}" type="presParOf" srcId="{DF72D2A9-E721-47DF-A758-78A445E0F3CE}" destId="{706E9A05-70AC-494E-B29F-F414922DE00D}" srcOrd="5" destOrd="0" presId="urn:microsoft.com/office/officeart/2005/8/layout/gear1"/>
    <dgm:cxn modelId="{FCC3D189-BC5D-47B0-92BA-5A107E436E22}" type="presParOf" srcId="{DF72D2A9-E721-47DF-A758-78A445E0F3CE}" destId="{11E70583-C9D9-4A1B-9215-04DC48DCBD8D}" srcOrd="6" destOrd="0" presId="urn:microsoft.com/office/officeart/2005/8/layout/gear1"/>
    <dgm:cxn modelId="{DFFA59B1-FFDD-46BE-8FA1-73C7504494F7}" type="presParOf" srcId="{DF72D2A9-E721-47DF-A758-78A445E0F3CE}" destId="{1DC90457-DB2A-4C95-A36F-0563F25B6D53}" srcOrd="7" destOrd="0" presId="urn:microsoft.com/office/officeart/2005/8/layout/gear1"/>
    <dgm:cxn modelId="{FB52C3EF-7F00-44BF-9DC3-4F3DB8AE4938}" type="presParOf" srcId="{DF72D2A9-E721-47DF-A758-78A445E0F3CE}" destId="{E9EE43DE-00F8-4019-BA85-9AFF0B3069A7}" srcOrd="8" destOrd="0" presId="urn:microsoft.com/office/officeart/2005/8/layout/gear1"/>
    <dgm:cxn modelId="{A0EEF6B1-DF0D-4309-97B7-44A898FB6001}" type="presParOf" srcId="{DF72D2A9-E721-47DF-A758-78A445E0F3CE}" destId="{F86AD8D8-4A96-48C0-A843-3A718641AD56}" srcOrd="9" destOrd="0" presId="urn:microsoft.com/office/officeart/2005/8/layout/gear1"/>
    <dgm:cxn modelId="{2B9DD819-AFC3-413F-B930-1FC87889253A}" type="presParOf" srcId="{DF72D2A9-E721-47DF-A758-78A445E0F3CE}" destId="{1E72715E-7366-4E78-A512-24F37F5D23DC}" srcOrd="10" destOrd="0" presId="urn:microsoft.com/office/officeart/2005/8/layout/gear1"/>
    <dgm:cxn modelId="{E12A6285-B30D-4A0B-9086-69D1D9BB4F11}" type="presParOf" srcId="{DF72D2A9-E721-47DF-A758-78A445E0F3CE}" destId="{BE287C59-37F8-4A31-B5A2-F56A3CB15957}" srcOrd="11" destOrd="0" presId="urn:microsoft.com/office/officeart/2005/8/layout/gear1"/>
    <dgm:cxn modelId="{AE1DDF6A-5091-4106-9D09-6702BC865C7A}" type="presParOf" srcId="{DF72D2A9-E721-47DF-A758-78A445E0F3CE}" destId="{2A80456C-D6A1-43C9-80B2-09334D6E033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469E50-24C6-4156-8DAA-6DD0C1079C89}" type="doc">
      <dgm:prSet loTypeId="urn:microsoft.com/office/officeart/2005/8/layout/gear1" loCatId="relationship" qsTypeId="urn:microsoft.com/office/officeart/2005/8/quickstyle/simple1" qsCatId="simple" csTypeId="urn:microsoft.com/office/officeart/2005/8/colors/accent1_1" csCatId="accent1" phldr="1"/>
      <dgm:spPr/>
    </dgm:pt>
    <dgm:pt modelId="{D0115B0F-FDFB-494B-AC0A-E04A5EC234DA}">
      <dgm:prSet phldrT="[Text]" custT="1"/>
      <dgm:spPr>
        <a:solidFill>
          <a:srgbClr val="FFFF00"/>
        </a:solidFill>
      </dgm:spPr>
      <dgm:t>
        <a:bodyPr rtlCol="0"/>
        <a:lstStyle/>
        <a:p>
          <a:pPr rtl="0"/>
          <a:r>
            <a:rPr lang="en-US" altLang="ko-KR" sz="1050" b="1" u="sng" noProof="0" dirty="0">
              <a:solidFill>
                <a:srgbClr val="00206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5</a:t>
          </a:r>
          <a:r>
            <a:rPr lang="ko-KR" altLang="en-US" sz="1050" b="1" u="sng" noProof="0" dirty="0">
              <a:solidFill>
                <a:srgbClr val="00206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en-US" altLang="ko-KR" sz="1050" b="1" noProof="0" dirty="0">
              <a:solidFill>
                <a:srgbClr val="002060"/>
              </a:solidFill>
              <a:latin typeface="맑은 고딕" panose="020B0503020000020004" pitchFamily="50" charset="-127"/>
              <a:ea typeface="맑은 고딕" panose="020B0503020000020004" pitchFamily="50" charset="-127"/>
            </a:rPr>
            <a:t>GPU</a:t>
          </a:r>
          <a:r>
            <a:rPr lang="ko-KR" altLang="en-US" sz="1050" b="1" noProof="0" dirty="0">
              <a:solidFill>
                <a:srgbClr val="002060"/>
              </a:solidFill>
              <a:latin typeface="맑은 고딕" panose="020B0503020000020004" pitchFamily="50" charset="-127"/>
              <a:ea typeface="맑은 고딕" panose="020B0503020000020004" pitchFamily="50" charset="-127"/>
            </a:rPr>
            <a:t>를 이용한 속도개선</a:t>
          </a:r>
        </a:p>
      </dgm:t>
      <dgm:extLst>
        <a:ext uri="{E40237B7-FDA0-4F09-8148-C483321AD2D9}">
          <dgm14:cNvPr xmlns:dgm14="http://schemas.microsoft.com/office/drawing/2010/diagram" id="0" name="" title="Step 3 title"/>
        </a:ext>
      </dgm:extLst>
    </dgm:pt>
    <dgm:pt modelId="{F3ECE90F-7A47-4472-9560-98DC857F992F}" type="parTrans" cxnId="{CD5AA65A-6000-4F48-85D3-EB084B6F41D0}">
      <dgm:prSet/>
      <dgm:spPr/>
      <dgm:t>
        <a:bodyPr rtlCol="0"/>
        <a:lstStyle/>
        <a:p>
          <a:pPr rtl="0"/>
          <a:endParaRPr lang="en-US"/>
        </a:p>
      </dgm:t>
    </dgm:pt>
    <dgm:pt modelId="{39A3B9F5-08CD-49EE-B590-A9FA60312E8F}" type="sibTrans" cxnId="{CD5AA65A-6000-4F48-85D3-EB084B6F41D0}">
      <dgm:prSet/>
      <dgm:spPr/>
      <dgm:t>
        <a:bodyPr rtlCol="0"/>
        <a:lstStyle/>
        <a:p>
          <a:pPr rtl="0"/>
          <a:endParaRPr lang="ko-KR" altLang="en-US" noProof="0" dirty="0"/>
        </a:p>
      </dgm:t>
      <dgm:extLst>
        <a:ext uri="{E40237B7-FDA0-4F09-8148-C483321AD2D9}">
          <dgm14:cNvPr xmlns:dgm14="http://schemas.microsoft.com/office/drawing/2010/diagram" id="0" name="" title="Arrow pointing in clockwise direction for step 3"/>
        </a:ext>
      </dgm:extLst>
    </dgm:pt>
    <dgm:pt modelId="{B294A45F-A097-47D5-8F55-FC668EB3C982}">
      <dgm:prSet phldrT="[Text]" custT="1"/>
      <dgm:spPr>
        <a:solidFill>
          <a:srgbClr val="FFC000"/>
        </a:solidFill>
      </dgm:spPr>
      <dgm:t>
        <a:bodyPr rtlCol="0"/>
        <a:lstStyle/>
        <a:p>
          <a:pPr rtl="0"/>
          <a:r>
            <a:rPr lang="en-US" altLang="ko-KR" sz="900" b="1" u="sng" noProof="0" dirty="0">
              <a:solidFill>
                <a:srgbClr val="00206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4</a:t>
          </a:r>
          <a:r>
            <a:rPr lang="ko-KR" altLang="en-US" sz="900" b="1" u="sng" noProof="0" dirty="0">
              <a:solidFill>
                <a:srgbClr val="00206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ko-KR" altLang="en-US" sz="900" b="1" noProof="0" dirty="0">
              <a:solidFill>
                <a:srgbClr val="002060"/>
              </a:solidFill>
              <a:latin typeface="맑은 고딕" panose="020B0503020000020004" pitchFamily="50" charset="-127"/>
              <a:ea typeface="맑은 고딕" panose="020B0503020000020004" pitchFamily="50" charset="-127"/>
            </a:rPr>
            <a:t>정확도를 높이기 위한 추가적인 고찰</a:t>
          </a:r>
        </a:p>
      </dgm:t>
      <dgm:extLst>
        <a:ext uri="{E40237B7-FDA0-4F09-8148-C483321AD2D9}">
          <dgm14:cNvPr xmlns:dgm14="http://schemas.microsoft.com/office/drawing/2010/diagram" id="0" name="" title="Step 2 title"/>
        </a:ext>
      </dgm:extLst>
    </dgm:pt>
    <dgm:pt modelId="{ACBA6356-2F80-466D-9121-489D204B80B8}" type="parTrans" cxnId="{38A955D8-3C8B-463D-BA25-2C9E34FDDEBB}">
      <dgm:prSet/>
      <dgm:spPr/>
      <dgm:t>
        <a:bodyPr rtlCol="0"/>
        <a:lstStyle/>
        <a:p>
          <a:pPr rtl="0"/>
          <a:endParaRPr lang="en-US"/>
        </a:p>
      </dgm:t>
    </dgm:pt>
    <dgm:pt modelId="{881A9571-C437-40E4-90E1-61734033862D}" type="sibTrans" cxnId="{38A955D8-3C8B-463D-BA25-2C9E34FDDEBB}">
      <dgm:prSet/>
      <dgm:spPr/>
      <dgm:t>
        <a:bodyPr rtlCol="0"/>
        <a:lstStyle/>
        <a:p>
          <a:pPr rtl="0"/>
          <a:endParaRPr lang="ko-KR" altLang="en-US" noProof="0" dirty="0"/>
        </a:p>
      </dgm:t>
      <dgm:extLst>
        <a:ext uri="{E40237B7-FDA0-4F09-8148-C483321AD2D9}">
          <dgm14:cNvPr xmlns:dgm14="http://schemas.microsoft.com/office/drawing/2010/diagram" id="0" name="" title="Arrow pointing in counterclockwise direction for step 2"/>
        </a:ext>
      </dgm:extLst>
    </dgm:pt>
    <dgm:pt modelId="{A72F579A-815F-4730-AEB0-052A4E2EADB2}">
      <dgm:prSet phldrT="[Text]"/>
      <dgm:spPr>
        <a:solidFill>
          <a:srgbClr val="FF0000"/>
        </a:solidFill>
      </dgm:spPr>
      <dgm:t>
        <a:bodyPr rtlCol="0"/>
        <a:lstStyle/>
        <a:p>
          <a:pPr rtl="0"/>
          <a:r>
            <a:rPr lang="en-US" altLang="ko-KR" b="1" u="sng"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3</a:t>
          </a:r>
          <a:r>
            <a:rPr lang="ko-KR" altLang="en-US" b="1" u="sng"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ko-KR" altLang="en-US" b="1" u="none"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인공지능을 이용한 이미지 분류 </a:t>
          </a:r>
          <a:r>
            <a:rPr lang="en-US" altLang="ko-KR" b="1" u="none"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CNN w/</a:t>
          </a:r>
          <a:r>
            <a:rPr lang="en-US" altLang="ko-KR" b="1" u="none" noProof="0" dirty="0" err="1">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tensrflow</a:t>
          </a:r>
          <a:endParaRPr lang="ko-KR" altLang="en-US" b="1" u="none" noProof="0" dirty="0">
            <a:solidFill>
              <a:schemeClr val="bg1"/>
            </a:solidFill>
            <a:latin typeface="맑은 고딕" panose="020B0503020000020004" pitchFamily="50" charset="-127"/>
            <a:ea typeface="맑은 고딕" panose="020B0503020000020004" pitchFamily="50" charset="-127"/>
          </a:endParaRPr>
        </a:p>
      </dgm:t>
      <dgm:extLst>
        <a:ext uri="{E40237B7-FDA0-4F09-8148-C483321AD2D9}">
          <dgm14:cNvPr xmlns:dgm14="http://schemas.microsoft.com/office/drawing/2010/diagram" id="0" name="" title="Step 1 title"/>
        </a:ext>
      </dgm:extLst>
    </dgm:pt>
    <dgm:pt modelId="{8EA6516C-EB3A-4FC0-BB44-265A3652D4BC}" type="parTrans" cxnId="{D2ECF758-131A-41EE-A789-9D6FDC186481}">
      <dgm:prSet/>
      <dgm:spPr/>
      <dgm:t>
        <a:bodyPr rtlCol="0"/>
        <a:lstStyle/>
        <a:p>
          <a:pPr rtl="0"/>
          <a:endParaRPr lang="en-US"/>
        </a:p>
      </dgm:t>
    </dgm:pt>
    <dgm:pt modelId="{6B184F14-5261-4D1F-8701-947EAF068BB3}" type="sibTrans" cxnId="{D2ECF758-131A-41EE-A789-9D6FDC186481}">
      <dgm:prSet/>
      <dgm:spPr/>
      <dgm:t>
        <a:bodyPr rtlCol="0"/>
        <a:lstStyle/>
        <a:p>
          <a:pPr rtl="0"/>
          <a:endParaRPr lang="ko-KR" altLang="en-US" noProof="0" dirty="0"/>
        </a:p>
      </dgm:t>
      <dgm:extLst>
        <a:ext uri="{E40237B7-FDA0-4F09-8148-C483321AD2D9}">
          <dgm14:cNvPr xmlns:dgm14="http://schemas.microsoft.com/office/drawing/2010/diagram" id="0" name="" title="Arrow pointing in clockwise direction for step 1"/>
        </a:ext>
      </dgm:extLst>
    </dgm:pt>
    <dgm:pt modelId="{DF72D2A9-E721-47DF-A758-78A445E0F3CE}" type="pres">
      <dgm:prSet presAssocID="{F1469E50-24C6-4156-8DAA-6DD0C1079C89}" presName="composite" presStyleCnt="0">
        <dgm:presLayoutVars>
          <dgm:chMax val="3"/>
          <dgm:animLvl val="lvl"/>
          <dgm:resizeHandles val="exact"/>
        </dgm:presLayoutVars>
      </dgm:prSet>
      <dgm:spPr/>
    </dgm:pt>
    <dgm:pt modelId="{519C9BB9-1ADD-4304-93EC-C9FE618B8492}" type="pres">
      <dgm:prSet presAssocID="{D0115B0F-FDFB-494B-AC0A-E04A5EC234DA}" presName="gear1" presStyleLbl="node1" presStyleIdx="0" presStyleCnt="3">
        <dgm:presLayoutVars>
          <dgm:chMax val="1"/>
          <dgm:bulletEnabled val="1"/>
        </dgm:presLayoutVars>
      </dgm:prSet>
      <dgm:spPr/>
    </dgm:pt>
    <dgm:pt modelId="{491B49C7-064E-438E-A5AF-D06F604607BC}" type="pres">
      <dgm:prSet presAssocID="{D0115B0F-FDFB-494B-AC0A-E04A5EC234DA}" presName="gear1srcNode" presStyleLbl="node1" presStyleIdx="0" presStyleCnt="3"/>
      <dgm:spPr/>
    </dgm:pt>
    <dgm:pt modelId="{A8AE7A62-856E-43C0-A01E-AB2F291FD15A}" type="pres">
      <dgm:prSet presAssocID="{D0115B0F-FDFB-494B-AC0A-E04A5EC234DA}" presName="gear1dstNode" presStyleLbl="node1" presStyleIdx="0" presStyleCnt="3"/>
      <dgm:spPr/>
    </dgm:pt>
    <dgm:pt modelId="{1CA3202A-9CD1-47F7-9D42-23E46A72BBFC}" type="pres">
      <dgm:prSet presAssocID="{B294A45F-A097-47D5-8F55-FC668EB3C982}" presName="gear2" presStyleLbl="node1" presStyleIdx="1" presStyleCnt="3">
        <dgm:presLayoutVars>
          <dgm:chMax val="1"/>
          <dgm:bulletEnabled val="1"/>
        </dgm:presLayoutVars>
      </dgm:prSet>
      <dgm:spPr/>
    </dgm:pt>
    <dgm:pt modelId="{142EE68D-5808-445A-B73B-CEFF75A2773F}" type="pres">
      <dgm:prSet presAssocID="{B294A45F-A097-47D5-8F55-FC668EB3C982}" presName="gear2srcNode" presStyleLbl="node1" presStyleIdx="1" presStyleCnt="3"/>
      <dgm:spPr/>
    </dgm:pt>
    <dgm:pt modelId="{706E9A05-70AC-494E-B29F-F414922DE00D}" type="pres">
      <dgm:prSet presAssocID="{B294A45F-A097-47D5-8F55-FC668EB3C982}" presName="gear2dstNode" presStyleLbl="node1" presStyleIdx="1" presStyleCnt="3"/>
      <dgm:spPr/>
    </dgm:pt>
    <dgm:pt modelId="{11E70583-C9D9-4A1B-9215-04DC48DCBD8D}" type="pres">
      <dgm:prSet presAssocID="{A72F579A-815F-4730-AEB0-052A4E2EADB2}" presName="gear3" presStyleLbl="node1" presStyleIdx="2" presStyleCnt="3"/>
      <dgm:spPr/>
    </dgm:pt>
    <dgm:pt modelId="{1DC90457-DB2A-4C95-A36F-0563F25B6D53}" type="pres">
      <dgm:prSet presAssocID="{A72F579A-815F-4730-AEB0-052A4E2EADB2}" presName="gear3tx" presStyleLbl="node1" presStyleIdx="2" presStyleCnt="3">
        <dgm:presLayoutVars>
          <dgm:chMax val="1"/>
          <dgm:bulletEnabled val="1"/>
        </dgm:presLayoutVars>
      </dgm:prSet>
      <dgm:spPr/>
    </dgm:pt>
    <dgm:pt modelId="{E9EE43DE-00F8-4019-BA85-9AFF0B3069A7}" type="pres">
      <dgm:prSet presAssocID="{A72F579A-815F-4730-AEB0-052A4E2EADB2}" presName="gear3srcNode" presStyleLbl="node1" presStyleIdx="2" presStyleCnt="3"/>
      <dgm:spPr/>
    </dgm:pt>
    <dgm:pt modelId="{F86AD8D8-4A96-48C0-A843-3A718641AD56}" type="pres">
      <dgm:prSet presAssocID="{A72F579A-815F-4730-AEB0-052A4E2EADB2}" presName="gear3dstNode" presStyleLbl="node1" presStyleIdx="2" presStyleCnt="3"/>
      <dgm:spPr/>
    </dgm:pt>
    <dgm:pt modelId="{1E72715E-7366-4E78-A512-24F37F5D23DC}" type="pres">
      <dgm:prSet presAssocID="{39A3B9F5-08CD-49EE-B590-A9FA60312E8F}" presName="connector1" presStyleLbl="sibTrans2D1" presStyleIdx="0" presStyleCnt="3"/>
      <dgm:spPr/>
    </dgm:pt>
    <dgm:pt modelId="{BE287C59-37F8-4A31-B5A2-F56A3CB15957}" type="pres">
      <dgm:prSet presAssocID="{881A9571-C437-40E4-90E1-61734033862D}" presName="connector2" presStyleLbl="sibTrans2D1" presStyleIdx="1" presStyleCnt="3"/>
      <dgm:spPr/>
    </dgm:pt>
    <dgm:pt modelId="{2A80456C-D6A1-43C9-80B2-09334D6E033A}" type="pres">
      <dgm:prSet presAssocID="{6B184F14-5261-4D1F-8701-947EAF068BB3}" presName="connector3" presStyleLbl="sibTrans2D1" presStyleIdx="2" presStyleCnt="3"/>
      <dgm:spPr/>
    </dgm:pt>
  </dgm:ptLst>
  <dgm:cxnLst>
    <dgm:cxn modelId="{C2825D01-7009-4C7A-9735-E3DA9B56907F}" type="presOf" srcId="{F1469E50-24C6-4156-8DAA-6DD0C1079C89}" destId="{DF72D2A9-E721-47DF-A758-78A445E0F3CE}" srcOrd="0" destOrd="0" presId="urn:microsoft.com/office/officeart/2005/8/layout/gear1"/>
    <dgm:cxn modelId="{05A23107-95A6-48BA-9C15-320B2C8DBD9C}" type="presOf" srcId="{D0115B0F-FDFB-494B-AC0A-E04A5EC234DA}" destId="{A8AE7A62-856E-43C0-A01E-AB2F291FD15A}" srcOrd="2" destOrd="0" presId="urn:microsoft.com/office/officeart/2005/8/layout/gear1"/>
    <dgm:cxn modelId="{E0F29509-14D9-447A-A12F-C58EB915A87F}" type="presOf" srcId="{D0115B0F-FDFB-494B-AC0A-E04A5EC234DA}" destId="{519C9BB9-1ADD-4304-93EC-C9FE618B8492}" srcOrd="0" destOrd="0" presId="urn:microsoft.com/office/officeart/2005/8/layout/gear1"/>
    <dgm:cxn modelId="{A67BBC1F-E27A-45A3-97D8-DB5273212B10}" type="presOf" srcId="{B294A45F-A097-47D5-8F55-FC668EB3C982}" destId="{1CA3202A-9CD1-47F7-9D42-23E46A72BBFC}" srcOrd="0" destOrd="0" presId="urn:microsoft.com/office/officeart/2005/8/layout/gear1"/>
    <dgm:cxn modelId="{F848FB20-E105-42B8-A2CB-C9B380751AC8}" type="presOf" srcId="{B294A45F-A097-47D5-8F55-FC668EB3C982}" destId="{142EE68D-5808-445A-B73B-CEFF75A2773F}" srcOrd="1" destOrd="0" presId="urn:microsoft.com/office/officeart/2005/8/layout/gear1"/>
    <dgm:cxn modelId="{723C8F22-4AB3-42CC-89EC-756A6438D4F8}" type="presOf" srcId="{B294A45F-A097-47D5-8F55-FC668EB3C982}" destId="{706E9A05-70AC-494E-B29F-F414922DE00D}" srcOrd="2" destOrd="0" presId="urn:microsoft.com/office/officeart/2005/8/layout/gear1"/>
    <dgm:cxn modelId="{D3CAA15F-809B-449B-B4C7-F52EC4A84ECE}" type="presOf" srcId="{D0115B0F-FDFB-494B-AC0A-E04A5EC234DA}" destId="{491B49C7-064E-438E-A5AF-D06F604607BC}" srcOrd="1" destOrd="0" presId="urn:microsoft.com/office/officeart/2005/8/layout/gear1"/>
    <dgm:cxn modelId="{EBF6C241-6C40-4A2E-84BC-B52B0944EC7E}" type="presOf" srcId="{A72F579A-815F-4730-AEB0-052A4E2EADB2}" destId="{1DC90457-DB2A-4C95-A36F-0563F25B6D53}" srcOrd="1" destOrd="0" presId="urn:microsoft.com/office/officeart/2005/8/layout/gear1"/>
    <dgm:cxn modelId="{5C012A6F-492C-4216-8D98-1C9CED36B44C}" type="presOf" srcId="{A72F579A-815F-4730-AEB0-052A4E2EADB2}" destId="{E9EE43DE-00F8-4019-BA85-9AFF0B3069A7}" srcOrd="2" destOrd="0" presId="urn:microsoft.com/office/officeart/2005/8/layout/gear1"/>
    <dgm:cxn modelId="{64245054-BF6B-45A8-B6B4-5E3294B19593}" type="presOf" srcId="{A72F579A-815F-4730-AEB0-052A4E2EADB2}" destId="{11E70583-C9D9-4A1B-9215-04DC48DCBD8D}" srcOrd="0" destOrd="0" presId="urn:microsoft.com/office/officeart/2005/8/layout/gear1"/>
    <dgm:cxn modelId="{D2ECF758-131A-41EE-A789-9D6FDC186481}" srcId="{F1469E50-24C6-4156-8DAA-6DD0C1079C89}" destId="{A72F579A-815F-4730-AEB0-052A4E2EADB2}" srcOrd="2" destOrd="0" parTransId="{8EA6516C-EB3A-4FC0-BB44-265A3652D4BC}" sibTransId="{6B184F14-5261-4D1F-8701-947EAF068BB3}"/>
    <dgm:cxn modelId="{B9B0E059-D79B-4376-8D5C-22FF356A77D3}" type="presOf" srcId="{881A9571-C437-40E4-90E1-61734033862D}" destId="{BE287C59-37F8-4A31-B5A2-F56A3CB15957}" srcOrd="0" destOrd="0" presId="urn:microsoft.com/office/officeart/2005/8/layout/gear1"/>
    <dgm:cxn modelId="{CD5AA65A-6000-4F48-85D3-EB084B6F41D0}" srcId="{F1469E50-24C6-4156-8DAA-6DD0C1079C89}" destId="{D0115B0F-FDFB-494B-AC0A-E04A5EC234DA}" srcOrd="0" destOrd="0" parTransId="{F3ECE90F-7A47-4472-9560-98DC857F992F}" sibTransId="{39A3B9F5-08CD-49EE-B590-A9FA60312E8F}"/>
    <dgm:cxn modelId="{78D93DA3-71DA-4B27-AF7D-4F6F06818383}" type="presOf" srcId="{6B184F14-5261-4D1F-8701-947EAF068BB3}" destId="{2A80456C-D6A1-43C9-80B2-09334D6E033A}" srcOrd="0" destOrd="0" presId="urn:microsoft.com/office/officeart/2005/8/layout/gear1"/>
    <dgm:cxn modelId="{38A955D8-3C8B-463D-BA25-2C9E34FDDEBB}" srcId="{F1469E50-24C6-4156-8DAA-6DD0C1079C89}" destId="{B294A45F-A097-47D5-8F55-FC668EB3C982}" srcOrd="1" destOrd="0" parTransId="{ACBA6356-2F80-466D-9121-489D204B80B8}" sibTransId="{881A9571-C437-40E4-90E1-61734033862D}"/>
    <dgm:cxn modelId="{5642BDE9-C21A-403B-9DBE-C06C15AD6197}" type="presOf" srcId="{A72F579A-815F-4730-AEB0-052A4E2EADB2}" destId="{F86AD8D8-4A96-48C0-A843-3A718641AD56}" srcOrd="3" destOrd="0" presId="urn:microsoft.com/office/officeart/2005/8/layout/gear1"/>
    <dgm:cxn modelId="{F00F5FF9-8EEF-4575-883E-9FECBCDECA1B}" type="presOf" srcId="{39A3B9F5-08CD-49EE-B590-A9FA60312E8F}" destId="{1E72715E-7366-4E78-A512-24F37F5D23DC}" srcOrd="0" destOrd="0" presId="urn:microsoft.com/office/officeart/2005/8/layout/gear1"/>
    <dgm:cxn modelId="{AD820DF2-DF49-4404-8EB2-21B39A3FB116}" type="presParOf" srcId="{DF72D2A9-E721-47DF-A758-78A445E0F3CE}" destId="{519C9BB9-1ADD-4304-93EC-C9FE618B8492}" srcOrd="0" destOrd="0" presId="urn:microsoft.com/office/officeart/2005/8/layout/gear1"/>
    <dgm:cxn modelId="{5FCC70D7-F25D-4F83-B73B-CC9743E22AA2}" type="presParOf" srcId="{DF72D2A9-E721-47DF-A758-78A445E0F3CE}" destId="{491B49C7-064E-438E-A5AF-D06F604607BC}" srcOrd="1" destOrd="0" presId="urn:microsoft.com/office/officeart/2005/8/layout/gear1"/>
    <dgm:cxn modelId="{99063BC2-9488-46FC-8DF6-8441C24C3965}" type="presParOf" srcId="{DF72D2A9-E721-47DF-A758-78A445E0F3CE}" destId="{A8AE7A62-856E-43C0-A01E-AB2F291FD15A}" srcOrd="2" destOrd="0" presId="urn:microsoft.com/office/officeart/2005/8/layout/gear1"/>
    <dgm:cxn modelId="{A0BC6D19-907A-47D7-A08F-5D179F64EECA}" type="presParOf" srcId="{DF72D2A9-E721-47DF-A758-78A445E0F3CE}" destId="{1CA3202A-9CD1-47F7-9D42-23E46A72BBFC}" srcOrd="3" destOrd="0" presId="urn:microsoft.com/office/officeart/2005/8/layout/gear1"/>
    <dgm:cxn modelId="{A3B8BF3C-AC9A-49CC-B2EF-B4679D8DF0C6}" type="presParOf" srcId="{DF72D2A9-E721-47DF-A758-78A445E0F3CE}" destId="{142EE68D-5808-445A-B73B-CEFF75A2773F}" srcOrd="4" destOrd="0" presId="urn:microsoft.com/office/officeart/2005/8/layout/gear1"/>
    <dgm:cxn modelId="{F5C1E3F4-99F8-4BD4-BD0B-C5FE69FE5223}" type="presParOf" srcId="{DF72D2A9-E721-47DF-A758-78A445E0F3CE}" destId="{706E9A05-70AC-494E-B29F-F414922DE00D}" srcOrd="5" destOrd="0" presId="urn:microsoft.com/office/officeart/2005/8/layout/gear1"/>
    <dgm:cxn modelId="{FCC3D189-BC5D-47B0-92BA-5A107E436E22}" type="presParOf" srcId="{DF72D2A9-E721-47DF-A758-78A445E0F3CE}" destId="{11E70583-C9D9-4A1B-9215-04DC48DCBD8D}" srcOrd="6" destOrd="0" presId="urn:microsoft.com/office/officeart/2005/8/layout/gear1"/>
    <dgm:cxn modelId="{DFFA59B1-FFDD-46BE-8FA1-73C7504494F7}" type="presParOf" srcId="{DF72D2A9-E721-47DF-A758-78A445E0F3CE}" destId="{1DC90457-DB2A-4C95-A36F-0563F25B6D53}" srcOrd="7" destOrd="0" presId="urn:microsoft.com/office/officeart/2005/8/layout/gear1"/>
    <dgm:cxn modelId="{FB52C3EF-7F00-44BF-9DC3-4F3DB8AE4938}" type="presParOf" srcId="{DF72D2A9-E721-47DF-A758-78A445E0F3CE}" destId="{E9EE43DE-00F8-4019-BA85-9AFF0B3069A7}" srcOrd="8" destOrd="0" presId="urn:microsoft.com/office/officeart/2005/8/layout/gear1"/>
    <dgm:cxn modelId="{A0EEF6B1-DF0D-4309-97B7-44A898FB6001}" type="presParOf" srcId="{DF72D2A9-E721-47DF-A758-78A445E0F3CE}" destId="{F86AD8D8-4A96-48C0-A843-3A718641AD56}" srcOrd="9" destOrd="0" presId="urn:microsoft.com/office/officeart/2005/8/layout/gear1"/>
    <dgm:cxn modelId="{2B9DD819-AFC3-413F-B930-1FC87889253A}" type="presParOf" srcId="{DF72D2A9-E721-47DF-A758-78A445E0F3CE}" destId="{1E72715E-7366-4E78-A512-24F37F5D23DC}" srcOrd="10" destOrd="0" presId="urn:microsoft.com/office/officeart/2005/8/layout/gear1"/>
    <dgm:cxn modelId="{E12A6285-B30D-4A0B-9086-69D1D9BB4F11}" type="presParOf" srcId="{DF72D2A9-E721-47DF-A758-78A445E0F3CE}" destId="{BE287C59-37F8-4A31-B5A2-F56A3CB15957}" srcOrd="11" destOrd="0" presId="urn:microsoft.com/office/officeart/2005/8/layout/gear1"/>
    <dgm:cxn modelId="{AE1DDF6A-5091-4106-9D09-6702BC865C7A}" type="presParOf" srcId="{DF72D2A9-E721-47DF-A758-78A445E0F3CE}" destId="{2A80456C-D6A1-43C9-80B2-09334D6E033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C9BB9-1ADD-4304-93EC-C9FE618B8492}">
      <dsp:nvSpPr>
        <dsp:cNvPr id="0" name=""/>
        <dsp:cNvSpPr/>
      </dsp:nvSpPr>
      <dsp:spPr>
        <a:xfrm>
          <a:off x="1667899" y="1606354"/>
          <a:ext cx="1963322" cy="1963322"/>
        </a:xfrm>
        <a:prstGeom prst="gear9">
          <a:avLst/>
        </a:prstGeom>
        <a:solidFill>
          <a:srgbClr val="FF00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rtlCol="0" anchor="ctr" anchorCtr="0">
          <a:noAutofit/>
        </a:bodyPr>
        <a:lstStyle/>
        <a:p>
          <a:pPr marL="0" lvl="0" indent="0" algn="ctr" defTabSz="400050" rtl="0">
            <a:lnSpc>
              <a:spcPct val="90000"/>
            </a:lnSpc>
            <a:spcBef>
              <a:spcPct val="0"/>
            </a:spcBef>
            <a:spcAft>
              <a:spcPct val="35000"/>
            </a:spcAft>
            <a:buNone/>
          </a:pPr>
          <a:r>
            <a:rPr lang="en-US" altLang="ko-KR" sz="900" b="1" u="sng" kern="1200"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3</a:t>
          </a:r>
          <a:r>
            <a:rPr lang="ko-KR" altLang="en-US" sz="900" b="1" u="sng" kern="1200"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ko-KR" altLang="en-US" sz="900" b="1" kern="1200" noProof="0" dirty="0">
              <a:solidFill>
                <a:schemeClr val="bg1"/>
              </a:solidFill>
              <a:latin typeface="맑은 고딕" panose="020B0503020000020004" pitchFamily="50" charset="-127"/>
              <a:ea typeface="맑은 고딕" panose="020B0503020000020004" pitchFamily="50" charset="-127"/>
            </a:rPr>
            <a:t>인공지능을 이용한 이미지 분류</a:t>
          </a:r>
          <a:endParaRPr lang="en-US" altLang="ko-KR" sz="900" b="1" kern="1200" noProof="0" dirty="0">
            <a:solidFill>
              <a:schemeClr val="bg1"/>
            </a:solidFill>
            <a:latin typeface="맑은 고딕" panose="020B0503020000020004" pitchFamily="50" charset="-127"/>
            <a:ea typeface="맑은 고딕" panose="020B0503020000020004" pitchFamily="50" charset="-127"/>
          </a:endParaRPr>
        </a:p>
        <a:p>
          <a:pPr marL="0" lvl="0" indent="0" algn="ctr" defTabSz="400050" rtl="0">
            <a:lnSpc>
              <a:spcPct val="90000"/>
            </a:lnSpc>
            <a:spcBef>
              <a:spcPct val="0"/>
            </a:spcBef>
            <a:spcAft>
              <a:spcPct val="35000"/>
            </a:spcAft>
            <a:buNone/>
          </a:pPr>
          <a:r>
            <a:rPr lang="en-US" altLang="ko-KR" sz="900" b="1" kern="1200" noProof="0" dirty="0">
              <a:solidFill>
                <a:schemeClr val="bg1"/>
              </a:solidFill>
              <a:latin typeface="맑은 고딕" panose="020B0503020000020004" pitchFamily="50" charset="-127"/>
              <a:ea typeface="맑은 고딕" panose="020B0503020000020004" pitchFamily="50" charset="-127"/>
            </a:rPr>
            <a:t>CNN w/</a:t>
          </a:r>
          <a:r>
            <a:rPr lang="en-US" altLang="ko-KR" sz="900" b="1" kern="1200" noProof="0" dirty="0" err="1">
              <a:solidFill>
                <a:schemeClr val="bg1"/>
              </a:solidFill>
              <a:latin typeface="맑은 고딕" panose="020B0503020000020004" pitchFamily="50" charset="-127"/>
              <a:ea typeface="맑은 고딕" panose="020B0503020000020004" pitchFamily="50" charset="-127"/>
            </a:rPr>
            <a:t>Tensorflow</a:t>
          </a:r>
          <a:endParaRPr lang="ko-KR" altLang="en-US" sz="900" b="1" kern="1200" noProof="0" dirty="0">
            <a:solidFill>
              <a:schemeClr val="bg1"/>
            </a:solidFill>
            <a:latin typeface="맑은 고딕" panose="020B0503020000020004" pitchFamily="50" charset="-127"/>
            <a:ea typeface="맑은 고딕" panose="020B0503020000020004" pitchFamily="50" charset="-127"/>
          </a:endParaRPr>
        </a:p>
      </dsp:txBody>
      <dsp:txXfrm>
        <a:off x="2062614" y="2066253"/>
        <a:ext cx="1173892" cy="1009188"/>
      </dsp:txXfrm>
    </dsp:sp>
    <dsp:sp modelId="{1CA3202A-9CD1-47F7-9D42-23E46A72BBFC}">
      <dsp:nvSpPr>
        <dsp:cNvPr id="0" name=""/>
        <dsp:cNvSpPr/>
      </dsp:nvSpPr>
      <dsp:spPr>
        <a:xfrm>
          <a:off x="525603" y="1142296"/>
          <a:ext cx="1427870" cy="1427870"/>
        </a:xfrm>
        <a:prstGeom prst="gear6">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rtlCol="0" anchor="ctr" anchorCtr="0">
          <a:noAutofit/>
        </a:bodyPr>
        <a:lstStyle/>
        <a:p>
          <a:pPr marL="0" lvl="0" indent="0" algn="ctr" defTabSz="400050" rtl="0">
            <a:lnSpc>
              <a:spcPct val="90000"/>
            </a:lnSpc>
            <a:spcBef>
              <a:spcPct val="0"/>
            </a:spcBef>
            <a:spcAft>
              <a:spcPct val="35000"/>
            </a:spcAft>
            <a:buNone/>
          </a:pPr>
          <a:r>
            <a:rPr lang="en-US" altLang="ko-KR" sz="900" b="1" u="sng" kern="1200"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2</a:t>
          </a:r>
          <a:r>
            <a:rPr lang="ko-KR" altLang="en-US" sz="900" b="1" u="sng" kern="1200"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ko-KR" altLang="en-US" sz="900" b="1" kern="1200" noProof="0" dirty="0">
              <a:solidFill>
                <a:schemeClr val="bg1"/>
              </a:solidFill>
              <a:latin typeface="맑은 고딕" panose="020B0503020000020004" pitchFamily="50" charset="-127"/>
              <a:ea typeface="맑은 고딕" panose="020B0503020000020004" pitchFamily="50" charset="-127"/>
            </a:rPr>
            <a:t>유사 이미지 검색</a:t>
          </a:r>
          <a:endParaRPr lang="en-US" altLang="ko-KR" sz="900" b="1" kern="1200" noProof="0" dirty="0">
            <a:solidFill>
              <a:schemeClr val="bg1"/>
            </a:solidFill>
            <a:latin typeface="맑은 고딕" panose="020B0503020000020004" pitchFamily="50" charset="-127"/>
            <a:ea typeface="맑은 고딕" panose="020B0503020000020004" pitchFamily="50" charset="-127"/>
          </a:endParaRPr>
        </a:p>
        <a:p>
          <a:pPr marL="0" lvl="0" indent="0" algn="ctr" defTabSz="400050" rtl="0">
            <a:lnSpc>
              <a:spcPct val="90000"/>
            </a:lnSpc>
            <a:spcBef>
              <a:spcPct val="0"/>
            </a:spcBef>
            <a:spcAft>
              <a:spcPct val="35000"/>
            </a:spcAft>
            <a:buNone/>
          </a:pPr>
          <a:r>
            <a:rPr lang="en-US" altLang="ko-KR" sz="900" b="1" kern="1200" noProof="0" dirty="0">
              <a:solidFill>
                <a:schemeClr val="bg1"/>
              </a:solidFill>
              <a:latin typeface="맑은 고딕" panose="020B0503020000020004" pitchFamily="50" charset="-127"/>
              <a:ea typeface="맑은 고딕" panose="020B0503020000020004" pitchFamily="50" charset="-127"/>
            </a:rPr>
            <a:t>Caltech 101</a:t>
          </a:r>
          <a:endParaRPr lang="ko-KR" altLang="en-US" sz="900" b="1" kern="1200" noProof="0" dirty="0">
            <a:solidFill>
              <a:schemeClr val="bg1"/>
            </a:solidFill>
            <a:latin typeface="맑은 고딕" panose="020B0503020000020004" pitchFamily="50" charset="-127"/>
            <a:ea typeface="맑은 고딕" panose="020B0503020000020004" pitchFamily="50" charset="-127"/>
          </a:endParaRPr>
        </a:p>
      </dsp:txBody>
      <dsp:txXfrm>
        <a:off x="885074" y="1503939"/>
        <a:ext cx="708928" cy="704584"/>
      </dsp:txXfrm>
    </dsp:sp>
    <dsp:sp modelId="{11E70583-C9D9-4A1B-9215-04DC48DCBD8D}">
      <dsp:nvSpPr>
        <dsp:cNvPr id="0" name=""/>
        <dsp:cNvSpPr/>
      </dsp:nvSpPr>
      <dsp:spPr>
        <a:xfrm rot="20700000">
          <a:off x="1325356" y="157211"/>
          <a:ext cx="1399021" cy="1399021"/>
        </a:xfrm>
        <a:prstGeom prst="gear6">
          <a:avLst/>
        </a:prstGeom>
        <a:gradFill flip="none" rotWithShape="0">
          <a:gsLst>
            <a:gs pos="0">
              <a:srgbClr val="00B0F0">
                <a:shade val="30000"/>
                <a:satMod val="115000"/>
              </a:srgbClr>
            </a:gs>
            <a:gs pos="50000">
              <a:srgbClr val="00B0F0">
                <a:shade val="67500"/>
                <a:satMod val="115000"/>
              </a:srgbClr>
            </a:gs>
            <a:gs pos="100000">
              <a:srgbClr val="00B0F0">
                <a:shade val="100000"/>
                <a:satMod val="115000"/>
              </a:srgbClr>
            </a:gs>
          </a:gsLst>
          <a:lin ang="8100000" scaled="1"/>
          <a:tileRect/>
        </a:gra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rtlCol="0" anchor="ctr" anchorCtr="0">
          <a:noAutofit/>
        </a:bodyPr>
        <a:lstStyle/>
        <a:p>
          <a:pPr marL="0" lvl="0" indent="0" algn="ctr" defTabSz="400050" rtl="0">
            <a:lnSpc>
              <a:spcPct val="90000"/>
            </a:lnSpc>
            <a:spcBef>
              <a:spcPct val="0"/>
            </a:spcBef>
            <a:spcAft>
              <a:spcPct val="35000"/>
            </a:spcAft>
            <a:buNone/>
          </a:pPr>
          <a:r>
            <a:rPr lang="en-US" altLang="ko-KR" sz="900" b="1" u="sng" kern="1200"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1</a:t>
          </a:r>
          <a:r>
            <a:rPr lang="ko-KR" altLang="en-US" sz="900" b="1" u="sng" kern="1200"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en-US" altLang="ko-KR" sz="900" b="1" kern="1200" noProof="0" dirty="0">
              <a:solidFill>
                <a:schemeClr val="bg1"/>
              </a:solidFill>
              <a:latin typeface="맑은 고딕" panose="020B0503020000020004" pitchFamily="50" charset="-127"/>
              <a:ea typeface="맑은 고딕" panose="020B0503020000020004" pitchFamily="50" charset="-127"/>
            </a:rPr>
            <a:t>Pillow, Hash</a:t>
          </a:r>
          <a:r>
            <a:rPr lang="ko-KR" altLang="en-US" sz="900" b="1" kern="1200" noProof="0" dirty="0">
              <a:solidFill>
                <a:schemeClr val="bg1"/>
              </a:solidFill>
              <a:latin typeface="맑은 고딕" panose="020B0503020000020004" pitchFamily="50" charset="-127"/>
              <a:ea typeface="맑은 고딕" panose="020B0503020000020004" pitchFamily="50" charset="-127"/>
            </a:rPr>
            <a:t>함수를 이용한 이미지 분석</a:t>
          </a:r>
        </a:p>
      </dsp:txBody>
      <dsp:txXfrm rot="-20700000">
        <a:off x="1632202" y="464058"/>
        <a:ext cx="785328" cy="785328"/>
      </dsp:txXfrm>
    </dsp:sp>
    <dsp:sp modelId="{1E72715E-7366-4E78-A512-24F37F5D23DC}">
      <dsp:nvSpPr>
        <dsp:cNvPr id="0" name=""/>
        <dsp:cNvSpPr/>
      </dsp:nvSpPr>
      <dsp:spPr>
        <a:xfrm>
          <a:off x="1510197" y="1313904"/>
          <a:ext cx="2513052" cy="2513052"/>
        </a:xfrm>
        <a:prstGeom prst="circularArrow">
          <a:avLst>
            <a:gd name="adj1" fmla="val 4688"/>
            <a:gd name="adj2" fmla="val 299029"/>
            <a:gd name="adj3" fmla="val 2499297"/>
            <a:gd name="adj4" fmla="val 1589810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287C59-37F8-4A31-B5A2-F56A3CB15957}">
      <dsp:nvSpPr>
        <dsp:cNvPr id="0" name=""/>
        <dsp:cNvSpPr/>
      </dsp:nvSpPr>
      <dsp:spPr>
        <a:xfrm>
          <a:off x="272729" y="829043"/>
          <a:ext cx="1825889" cy="182588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80456C-D6A1-43C9-80B2-09334D6E033A}">
      <dsp:nvSpPr>
        <dsp:cNvPr id="0" name=""/>
        <dsp:cNvSpPr/>
      </dsp:nvSpPr>
      <dsp:spPr>
        <a:xfrm>
          <a:off x="1001748" y="-146546"/>
          <a:ext cx="1968676" cy="196867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C9BB9-1ADD-4304-93EC-C9FE618B8492}">
      <dsp:nvSpPr>
        <dsp:cNvPr id="0" name=""/>
        <dsp:cNvSpPr/>
      </dsp:nvSpPr>
      <dsp:spPr>
        <a:xfrm>
          <a:off x="1667899" y="1606354"/>
          <a:ext cx="1963322" cy="1963322"/>
        </a:xfrm>
        <a:prstGeom prst="gear9">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rtlCol="0" anchor="ctr" anchorCtr="0">
          <a:noAutofit/>
        </a:bodyPr>
        <a:lstStyle/>
        <a:p>
          <a:pPr marL="0" lvl="0" indent="0" algn="ctr" defTabSz="466725" rtl="0">
            <a:lnSpc>
              <a:spcPct val="90000"/>
            </a:lnSpc>
            <a:spcBef>
              <a:spcPct val="0"/>
            </a:spcBef>
            <a:spcAft>
              <a:spcPct val="35000"/>
            </a:spcAft>
            <a:buNone/>
          </a:pPr>
          <a:r>
            <a:rPr lang="en-US" altLang="ko-KR" sz="1050" b="1" u="sng" kern="1200" noProof="0" dirty="0">
              <a:solidFill>
                <a:srgbClr val="00206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5</a:t>
          </a:r>
          <a:r>
            <a:rPr lang="ko-KR" altLang="en-US" sz="1050" b="1" u="sng" kern="1200" noProof="0" dirty="0">
              <a:solidFill>
                <a:srgbClr val="00206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en-US" altLang="ko-KR" sz="1050" b="1" kern="1200" noProof="0" dirty="0">
              <a:solidFill>
                <a:srgbClr val="002060"/>
              </a:solidFill>
              <a:latin typeface="맑은 고딕" panose="020B0503020000020004" pitchFamily="50" charset="-127"/>
              <a:ea typeface="맑은 고딕" panose="020B0503020000020004" pitchFamily="50" charset="-127"/>
            </a:rPr>
            <a:t>GPU</a:t>
          </a:r>
          <a:r>
            <a:rPr lang="ko-KR" altLang="en-US" sz="1050" b="1" kern="1200" noProof="0" dirty="0">
              <a:solidFill>
                <a:srgbClr val="002060"/>
              </a:solidFill>
              <a:latin typeface="맑은 고딕" panose="020B0503020000020004" pitchFamily="50" charset="-127"/>
              <a:ea typeface="맑은 고딕" panose="020B0503020000020004" pitchFamily="50" charset="-127"/>
            </a:rPr>
            <a:t>를 이용한 속도개선</a:t>
          </a:r>
        </a:p>
      </dsp:txBody>
      <dsp:txXfrm>
        <a:off x="2062614" y="2066253"/>
        <a:ext cx="1173892" cy="1009188"/>
      </dsp:txXfrm>
    </dsp:sp>
    <dsp:sp modelId="{1CA3202A-9CD1-47F7-9D42-23E46A72BBFC}">
      <dsp:nvSpPr>
        <dsp:cNvPr id="0" name=""/>
        <dsp:cNvSpPr/>
      </dsp:nvSpPr>
      <dsp:spPr>
        <a:xfrm>
          <a:off x="525603" y="1142296"/>
          <a:ext cx="1427870" cy="1427870"/>
        </a:xfrm>
        <a:prstGeom prst="gear6">
          <a:avLst/>
        </a:prstGeom>
        <a:solidFill>
          <a:srgbClr val="FFC0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rtlCol="0" anchor="ctr" anchorCtr="0">
          <a:noAutofit/>
        </a:bodyPr>
        <a:lstStyle/>
        <a:p>
          <a:pPr marL="0" lvl="0" indent="0" algn="ctr" defTabSz="400050" rtl="0">
            <a:lnSpc>
              <a:spcPct val="90000"/>
            </a:lnSpc>
            <a:spcBef>
              <a:spcPct val="0"/>
            </a:spcBef>
            <a:spcAft>
              <a:spcPct val="35000"/>
            </a:spcAft>
            <a:buNone/>
          </a:pPr>
          <a:r>
            <a:rPr lang="en-US" altLang="ko-KR" sz="900" b="1" u="sng" kern="1200" noProof="0" dirty="0">
              <a:solidFill>
                <a:srgbClr val="00206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4</a:t>
          </a:r>
          <a:r>
            <a:rPr lang="ko-KR" altLang="en-US" sz="900" b="1" u="sng" kern="1200" noProof="0" dirty="0">
              <a:solidFill>
                <a:srgbClr val="00206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ko-KR" altLang="en-US" sz="900" b="1" kern="1200" noProof="0" dirty="0">
              <a:solidFill>
                <a:srgbClr val="002060"/>
              </a:solidFill>
              <a:latin typeface="맑은 고딕" panose="020B0503020000020004" pitchFamily="50" charset="-127"/>
              <a:ea typeface="맑은 고딕" panose="020B0503020000020004" pitchFamily="50" charset="-127"/>
            </a:rPr>
            <a:t>정확도를 높이기 위한 추가적인 고찰</a:t>
          </a:r>
        </a:p>
      </dsp:txBody>
      <dsp:txXfrm>
        <a:off x="885074" y="1503939"/>
        <a:ext cx="708928" cy="704584"/>
      </dsp:txXfrm>
    </dsp:sp>
    <dsp:sp modelId="{11E70583-C9D9-4A1B-9215-04DC48DCBD8D}">
      <dsp:nvSpPr>
        <dsp:cNvPr id="0" name=""/>
        <dsp:cNvSpPr/>
      </dsp:nvSpPr>
      <dsp:spPr>
        <a:xfrm rot="20700000">
          <a:off x="1325356" y="157211"/>
          <a:ext cx="1399021" cy="1399021"/>
        </a:xfrm>
        <a:prstGeom prst="gear6">
          <a:avLst/>
        </a:prstGeom>
        <a:solidFill>
          <a:srgbClr val="FF00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rtlCol="0" anchor="ctr" anchorCtr="0">
          <a:noAutofit/>
        </a:bodyPr>
        <a:lstStyle/>
        <a:p>
          <a:pPr marL="0" lvl="0" indent="0" algn="ctr" defTabSz="311150" rtl="0">
            <a:lnSpc>
              <a:spcPct val="90000"/>
            </a:lnSpc>
            <a:spcBef>
              <a:spcPct val="0"/>
            </a:spcBef>
            <a:spcAft>
              <a:spcPct val="35000"/>
            </a:spcAft>
            <a:buNone/>
          </a:pPr>
          <a:r>
            <a:rPr lang="en-US" altLang="ko-KR" sz="700" b="1" u="sng" kern="1200"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3</a:t>
          </a:r>
          <a:r>
            <a:rPr lang="ko-KR" altLang="en-US" sz="700" b="1" u="sng" kern="1200"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단계 </a:t>
          </a:r>
          <a:r>
            <a:rPr lang="ko-KR" altLang="en-US" sz="700" b="1" u="none" kern="1200"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인공지능을 이용한 이미지 분류 </a:t>
          </a:r>
          <a:r>
            <a:rPr lang="en-US" altLang="ko-KR" sz="700" b="1" u="none" kern="1200" noProof="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CNN w/</a:t>
          </a:r>
          <a:r>
            <a:rPr lang="en-US" altLang="ko-KR" sz="700" b="1" u="none" kern="1200" noProof="0" dirty="0" err="1">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tensrflow</a:t>
          </a:r>
          <a:endParaRPr lang="ko-KR" altLang="en-US" sz="700" b="1" u="none" kern="1200" noProof="0" dirty="0">
            <a:solidFill>
              <a:schemeClr val="bg1"/>
            </a:solidFill>
            <a:latin typeface="맑은 고딕" panose="020B0503020000020004" pitchFamily="50" charset="-127"/>
            <a:ea typeface="맑은 고딕" panose="020B0503020000020004" pitchFamily="50" charset="-127"/>
          </a:endParaRPr>
        </a:p>
      </dsp:txBody>
      <dsp:txXfrm rot="-20700000">
        <a:off x="1632202" y="464058"/>
        <a:ext cx="785328" cy="785328"/>
      </dsp:txXfrm>
    </dsp:sp>
    <dsp:sp modelId="{1E72715E-7366-4E78-A512-24F37F5D23DC}">
      <dsp:nvSpPr>
        <dsp:cNvPr id="0" name=""/>
        <dsp:cNvSpPr/>
      </dsp:nvSpPr>
      <dsp:spPr>
        <a:xfrm>
          <a:off x="1510197" y="1313904"/>
          <a:ext cx="2513052" cy="2513052"/>
        </a:xfrm>
        <a:prstGeom prst="circularArrow">
          <a:avLst>
            <a:gd name="adj1" fmla="val 4688"/>
            <a:gd name="adj2" fmla="val 299029"/>
            <a:gd name="adj3" fmla="val 2499297"/>
            <a:gd name="adj4" fmla="val 1589810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287C59-37F8-4A31-B5A2-F56A3CB15957}">
      <dsp:nvSpPr>
        <dsp:cNvPr id="0" name=""/>
        <dsp:cNvSpPr/>
      </dsp:nvSpPr>
      <dsp:spPr>
        <a:xfrm>
          <a:off x="272729" y="829043"/>
          <a:ext cx="1825889" cy="182588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80456C-D6A1-43C9-80B2-09334D6E033A}">
      <dsp:nvSpPr>
        <dsp:cNvPr id="0" name=""/>
        <dsp:cNvSpPr/>
      </dsp:nvSpPr>
      <dsp:spPr>
        <a:xfrm>
          <a:off x="1001748" y="-146546"/>
          <a:ext cx="1968676" cy="196867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ko-KR" altLang="en-US" dirty="0">
              <a:latin typeface="맑은 고딕" panose="020B0503020000020004" pitchFamily="50" charset="-127"/>
              <a:ea typeface="맑은 고딕" panose="020B0503020000020004" pitchFamily="50" charset="-127"/>
            </a:endParaRPr>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326C9B0-804B-4217-A4F7-8E79622D793B}" type="datetime4">
              <a:rPr lang="ko-KR" altLang="en-US" smtClean="0">
                <a:latin typeface="맑은 고딕" panose="020B0503020000020004" pitchFamily="50" charset="-127"/>
                <a:ea typeface="맑은 고딕" panose="020B0503020000020004" pitchFamily="50" charset="-127"/>
              </a:rPr>
              <a:t>2019년 4월 30일</a:t>
            </a:fld>
            <a:endParaRPr lang="ko-KR" altLang="en-US" dirty="0">
              <a:latin typeface="맑은 고딕" panose="020B0503020000020004" pitchFamily="50" charset="-127"/>
              <a:ea typeface="맑은 고딕" panose="020B0503020000020004" pitchFamily="50"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ko-KR" altLang="en-US" dirty="0">
              <a:latin typeface="맑은 고딕" panose="020B0503020000020004" pitchFamily="50" charset="-127"/>
              <a:ea typeface="맑은 고딕" panose="020B0503020000020004" pitchFamily="50"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798501B-77B5-4365-9881-C6E19A3C1E42}" type="slidenum">
              <a:rPr lang="en-US" altLang="ko-KR" smtClean="0">
                <a:latin typeface="맑은 고딕" panose="020B0503020000020004" pitchFamily="50" charset="-127"/>
                <a:ea typeface="맑은 고딕" panose="020B0503020000020004" pitchFamily="50" charset="-127"/>
              </a:rPr>
              <a:t>‹#›</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맑은 고딕" panose="020B0503020000020004" pitchFamily="50" charset="-127"/>
                <a:ea typeface="맑은 고딕" panose="020B0503020000020004" pitchFamily="50"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맑은 고딕" panose="020B0503020000020004" pitchFamily="50" charset="-127"/>
                <a:ea typeface="맑은 고딕" panose="020B0503020000020004" pitchFamily="50" charset="-127"/>
              </a:defRPr>
            </a:lvl1pPr>
          </a:lstStyle>
          <a:p>
            <a:fld id="{9EB18965-6898-4F9A-8B90-EF6B1B8BE7DA}" type="datetime4">
              <a:rPr lang="ko-KR" altLang="en-US" smtClean="0"/>
              <a:pPr/>
              <a:t>2019년 4월 30일</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ko-KR" altLang="en-US" noProof="0"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KR" altLang="en-US" noProof="0" dirty="0"/>
              <a:t>마스터 텍스트 스타일을 편집하려면 클릭하세요</a:t>
            </a:r>
            <a:r>
              <a:rPr lang="en-US" altLang="ko-KR" noProof="0" dirty="0"/>
              <a:t>.</a:t>
            </a:r>
          </a:p>
          <a:p>
            <a:pPr lvl="1" rtl="0"/>
            <a:r>
              <a:rPr lang="ko-KR" altLang="en-US" noProof="0" dirty="0"/>
              <a:t>둘째 수준</a:t>
            </a:r>
          </a:p>
          <a:p>
            <a:pPr lvl="2" rtl="0"/>
            <a:r>
              <a:rPr lang="ko-KR" altLang="en-US" noProof="0" dirty="0"/>
              <a:t>셋째 수준</a:t>
            </a:r>
          </a:p>
          <a:p>
            <a:pPr lvl="3" rtl="0"/>
            <a:r>
              <a:rPr lang="ko-KR" altLang="en-US" noProof="0" dirty="0"/>
              <a:t>넷째 수준</a:t>
            </a:r>
          </a:p>
          <a:p>
            <a:pPr lvl="4" rtl="0"/>
            <a:r>
              <a:rPr lang="ko-KR" altLang="en-US" noProof="0" dirty="0"/>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맑은 고딕" panose="020B0503020000020004" pitchFamily="50" charset="-127"/>
                <a:ea typeface="맑은 고딕" panose="020B0503020000020004"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맑은 고딕" panose="020B0503020000020004" pitchFamily="50" charset="-127"/>
                <a:ea typeface="맑은 고딕" panose="020B0503020000020004" pitchFamily="50" charset="-127"/>
              </a:defRPr>
            </a:lvl1pPr>
          </a:lstStyle>
          <a:p>
            <a:fld id="{FC8BD8E7-1312-41F3-99C4-6DA5AF891969}" type="slidenum">
              <a:rPr lang="en-US" altLang="ko-KR" smtClean="0"/>
              <a:pPr/>
              <a:t>‹#›</a:t>
            </a:fld>
            <a:endParaRPr lang="ko-KR" altLang="en-US" dirty="0"/>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1</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02056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17</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658471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18</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77090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19</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15210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20</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982400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21</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522922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22</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222494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23</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66628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24</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4527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25</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71692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26</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42153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2</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697610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27</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648460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30</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925676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31</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55296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32</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46599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33</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422489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9D5C78F1-CD3A-46B3-9868-9C80ED26B229}" type="slidenum">
              <a:rPr lang="ko-KR" altLang="en-US" smtClean="0"/>
              <a:pPr lvl="0">
                <a:defRPr lang="ko-KR" altLang="en-US"/>
              </a:pPr>
              <a:t>34</a:t>
            </a:fld>
            <a:endParaRPr lang="ko-KR" altLang="en-US"/>
          </a:p>
        </p:txBody>
      </p:sp>
    </p:spTree>
    <p:extLst>
      <p:ext uri="{BB962C8B-B14F-4D97-AF65-F5344CB8AC3E}">
        <p14:creationId xmlns:p14="http://schemas.microsoft.com/office/powerpoint/2010/main" val="3706377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9D5C78F1-CD3A-46B3-9868-9C80ED26B229}" type="slidenum">
              <a:rPr lang="ko-KR" altLang="en-US" smtClean="0"/>
              <a:pPr lvl="0">
                <a:defRPr lang="ko-KR" altLang="en-US"/>
              </a:pPr>
              <a:t>38</a:t>
            </a:fld>
            <a:endParaRPr lang="ko-KR" altLang="en-US"/>
          </a:p>
        </p:txBody>
      </p:sp>
    </p:spTree>
    <p:extLst>
      <p:ext uri="{BB962C8B-B14F-4D97-AF65-F5344CB8AC3E}">
        <p14:creationId xmlns:p14="http://schemas.microsoft.com/office/powerpoint/2010/main" val="1988950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ko-KR" altLang="en-US" sz="1100" kern="1200" dirty="0">
                <a:solidFill>
                  <a:schemeClr val="tx1"/>
                </a:solidFill>
                <a:effectLst/>
                <a:latin typeface="+mn-lt"/>
                <a:ea typeface="+mn-ea"/>
                <a:cs typeface="+mn-cs"/>
              </a:rPr>
              <a:t>자율주행은 업계 최고의 유연하며</a:t>
            </a:r>
            <a:r>
              <a:rPr lang="en-US" altLang="ko-KR" sz="1100" kern="1200" dirty="0">
                <a:solidFill>
                  <a:schemeClr val="tx1"/>
                </a:solidFill>
                <a:effectLst/>
                <a:latin typeface="+mn-lt"/>
                <a:ea typeface="+mn-ea"/>
                <a:cs typeface="+mn-cs"/>
              </a:rPr>
              <a:t>,</a:t>
            </a:r>
            <a:r>
              <a:rPr lang="en-US" altLang="ko-KR" sz="1100" kern="1200" baseline="0" dirty="0">
                <a:solidFill>
                  <a:schemeClr val="tx1"/>
                </a:solidFill>
                <a:effectLst/>
                <a:latin typeface="+mn-lt"/>
                <a:ea typeface="+mn-ea"/>
                <a:cs typeface="+mn-cs"/>
              </a:rPr>
              <a:t> </a:t>
            </a:r>
            <a:r>
              <a:rPr lang="ko-KR" altLang="en-US" sz="1100" kern="1200" baseline="0" dirty="0">
                <a:solidFill>
                  <a:schemeClr val="tx1"/>
                </a:solidFill>
                <a:effectLst/>
                <a:latin typeface="+mn-lt"/>
                <a:ea typeface="+mn-ea"/>
                <a:cs typeface="+mn-cs"/>
              </a:rPr>
              <a:t>확장성이 뛰어난 인공지능</a:t>
            </a:r>
            <a:r>
              <a:rPr lang="en-US" altLang="ko-KR" sz="1100" kern="1200" baseline="0" dirty="0">
                <a:solidFill>
                  <a:schemeClr val="tx1"/>
                </a:solidFill>
                <a:effectLst/>
                <a:latin typeface="+mn-lt"/>
                <a:ea typeface="+mn-ea"/>
                <a:cs typeface="+mn-cs"/>
              </a:rPr>
              <a:t> </a:t>
            </a:r>
            <a:r>
              <a:rPr lang="ko-KR" altLang="en-US" sz="1100" kern="1200" baseline="0" dirty="0">
                <a:solidFill>
                  <a:schemeClr val="tx1"/>
                </a:solidFill>
                <a:effectLst/>
                <a:latin typeface="+mn-lt"/>
                <a:ea typeface="+mn-ea"/>
                <a:cs typeface="+mn-cs"/>
              </a:rPr>
              <a:t>포트폴리오를 요구하고 있습니다</a:t>
            </a:r>
            <a:r>
              <a:rPr lang="en-US" altLang="ko-KR" sz="1100" kern="1200" baseline="0" dirty="0">
                <a:solidFill>
                  <a:schemeClr val="tx1"/>
                </a:solidFill>
                <a:effectLst/>
                <a:latin typeface="+mn-lt"/>
                <a:ea typeface="+mn-ea"/>
                <a:cs typeface="+mn-cs"/>
              </a:rPr>
              <a:t>.</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ko-KR" altLang="en-US" sz="1100" kern="1200" baseline="0" dirty="0">
                <a:solidFill>
                  <a:schemeClr val="tx1"/>
                </a:solidFill>
                <a:effectLst/>
                <a:latin typeface="+mn-lt"/>
                <a:ea typeface="+mn-ea"/>
                <a:cs typeface="+mn-cs"/>
              </a:rPr>
              <a:t>인텔은 이에 부합하는 차량에서 클라우드</a:t>
            </a:r>
            <a:r>
              <a:rPr lang="en-US" altLang="ko-KR" sz="1100" kern="1200" baseline="0" dirty="0">
                <a:solidFill>
                  <a:schemeClr val="tx1"/>
                </a:solidFill>
                <a:effectLst/>
                <a:latin typeface="+mn-lt"/>
                <a:ea typeface="+mn-ea"/>
                <a:cs typeface="+mn-cs"/>
              </a:rPr>
              <a:t>, </a:t>
            </a:r>
            <a:r>
              <a:rPr lang="ko-KR" altLang="en-US" sz="1100" kern="1200" baseline="0" dirty="0">
                <a:solidFill>
                  <a:schemeClr val="tx1"/>
                </a:solidFill>
                <a:effectLst/>
                <a:latin typeface="+mn-lt"/>
                <a:ea typeface="+mn-ea"/>
                <a:cs typeface="+mn-cs"/>
              </a:rPr>
              <a:t>데이타센터에 이르기까지 고객의 다양한 비지니스 니즈를 만족시킬 수 있는 </a:t>
            </a:r>
            <a:r>
              <a:rPr lang="en-US" altLang="ko-KR" sz="1100" kern="1200" baseline="0" dirty="0">
                <a:solidFill>
                  <a:schemeClr val="tx1"/>
                </a:solidFill>
                <a:effectLst/>
                <a:latin typeface="+mn-lt"/>
                <a:ea typeface="+mn-ea"/>
                <a:cs typeface="+mn-cs"/>
              </a:rPr>
              <a:t>HW, </a:t>
            </a:r>
            <a:r>
              <a:rPr lang="ko-KR" altLang="en-US" sz="1100" kern="1200" baseline="0" dirty="0">
                <a:solidFill>
                  <a:schemeClr val="tx1"/>
                </a:solidFill>
                <a:effectLst/>
                <a:latin typeface="+mn-lt"/>
                <a:ea typeface="+mn-ea"/>
                <a:cs typeface="+mn-cs"/>
              </a:rPr>
              <a:t>소프트웨어 및 자율주행에 필요한 </a:t>
            </a:r>
            <a:r>
              <a:rPr lang="en-US" altLang="ko-KR" sz="1100" kern="1200" baseline="0" dirty="0">
                <a:solidFill>
                  <a:schemeClr val="tx1"/>
                </a:solidFill>
                <a:effectLst/>
                <a:latin typeface="+mn-lt"/>
                <a:ea typeface="+mn-ea"/>
                <a:cs typeface="+mn-cs"/>
              </a:rPr>
              <a:t>AI </a:t>
            </a:r>
            <a:r>
              <a:rPr lang="ko-KR" altLang="en-US" sz="1100" kern="1200" baseline="0" dirty="0">
                <a:solidFill>
                  <a:schemeClr val="tx1"/>
                </a:solidFill>
                <a:effectLst/>
                <a:latin typeface="+mn-lt"/>
                <a:ea typeface="+mn-ea"/>
                <a:cs typeface="+mn-cs"/>
              </a:rPr>
              <a:t>플랫폼을 폭넚게 지원하며</a:t>
            </a:r>
            <a:endParaRPr lang="en-US" altLang="ko-KR" sz="1100" kern="1200" baseline="0" dirty="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ko-KR" altLang="en-US" sz="1100" kern="1200" baseline="0" dirty="0">
                <a:solidFill>
                  <a:schemeClr val="tx1"/>
                </a:solidFill>
                <a:effectLst/>
                <a:latin typeface="+mn-lt"/>
                <a:ea typeface="+mn-ea"/>
                <a:cs typeface="+mn-cs"/>
              </a:rPr>
              <a:t>미래 주행을 위해 업계 전체 및 글로벌 파트너사와의 협력을 통하여 자율주행 및 엔드투엔트 솔루션 구현을 가속해 나갈 것입니다</a:t>
            </a:r>
            <a:r>
              <a:rPr lang="en-US" altLang="ko-KR" sz="1100" kern="1200" baseline="0" dirty="0">
                <a:solidFill>
                  <a:schemeClr val="tx1"/>
                </a:solidFill>
                <a:effectLst/>
                <a:latin typeface="+mn-lt"/>
                <a:ea typeface="+mn-ea"/>
                <a:cs typeface="+mn-cs"/>
              </a:rPr>
              <a:t>.</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ko-KR" altLang="en-US" sz="1100" kern="1200" baseline="0" dirty="0">
                <a:solidFill>
                  <a:schemeClr val="tx1"/>
                </a:solidFill>
                <a:effectLst/>
                <a:latin typeface="+mn-lt"/>
                <a:ea typeface="+mn-ea"/>
                <a:cs typeface="+mn-cs"/>
              </a:rPr>
              <a:t>감사합니다</a:t>
            </a:r>
            <a:r>
              <a:rPr lang="en-US" altLang="ko-KR" sz="1100" kern="1200" baseline="0" dirty="0">
                <a:solidFill>
                  <a:schemeClr val="tx1"/>
                </a:solidFill>
                <a:effectLst/>
                <a:latin typeface="+mn-lt"/>
                <a:ea typeface="+mn-ea"/>
                <a:cs typeface="+mn-cs"/>
              </a:rPr>
              <a:t>.</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altLang="ko-KR" sz="1100" kern="1200" baseline="0" dirty="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ko-KR" altLang="ko-KR" sz="1100" kern="1200" dirty="0">
              <a:solidFill>
                <a:schemeClr val="tx1"/>
              </a:solidFill>
              <a:effectLst/>
              <a:latin typeface="+mn-lt"/>
              <a:ea typeface="+mn-ea"/>
              <a:cs typeface="+mn-cs"/>
            </a:endParaRPr>
          </a:p>
          <a:p>
            <a:pPr marL="171450" lvl="0" indent="-171450" fontAlgn="ctr" latinLnBrk="0">
              <a:buFont typeface="Arial" panose="020B0604020202020204" pitchFamily="34" charset="0"/>
              <a:buChar char="•"/>
            </a:pPr>
            <a:endParaRPr lang="en-US" altLang="ko-KR" sz="1100" kern="1200" dirty="0">
              <a:solidFill>
                <a:schemeClr val="tx1"/>
              </a:solidFill>
              <a:effectLst/>
              <a:latin typeface="+mn-lt"/>
              <a:ea typeface="+mn-ea"/>
              <a:cs typeface="+mn-cs"/>
            </a:endParaRPr>
          </a:p>
          <a:p>
            <a:pPr latinLnBrk="1"/>
            <a:r>
              <a:rPr lang="en-US" altLang="ko-KR" sz="1100" kern="1200" dirty="0">
                <a:solidFill>
                  <a:schemeClr val="tx1"/>
                </a:solidFill>
                <a:effectLst/>
                <a:latin typeface="+mn-lt"/>
                <a:ea typeface="+mn-ea"/>
                <a:cs typeface="+mn-cs"/>
              </a:rPr>
              <a:t>  </a:t>
            </a:r>
            <a:endParaRPr lang="ko-KR" altLang="ko-KR" sz="11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lang="en-US" altLang="ko-KR" sz="1100" baseline="0" dirty="0"/>
          </a:p>
        </p:txBody>
      </p:sp>
      <p:sp>
        <p:nvSpPr>
          <p:cNvPr id="4" name="Slide Number Placeholder 3"/>
          <p:cNvSpPr>
            <a:spLocks noGrp="1"/>
          </p:cNvSpPr>
          <p:nvPr>
            <p:ph type="sldNum" sz="quarter" idx="10"/>
          </p:nvPr>
        </p:nvSpPr>
        <p:spPr/>
        <p:txBody>
          <a:bodyPr/>
          <a:lstStyle/>
          <a:p>
            <a:fld id="{BEE9D867-C2F7-4D54-8578-6C4FD5964C5B}" type="slidenum">
              <a:rPr lang="en-US" smtClean="0"/>
              <a:t>40</a:t>
            </a:fld>
            <a:endParaRPr lang="en-US" dirty="0"/>
          </a:p>
        </p:txBody>
      </p:sp>
    </p:spTree>
    <p:extLst>
      <p:ext uri="{BB962C8B-B14F-4D97-AF65-F5344CB8AC3E}">
        <p14:creationId xmlns:p14="http://schemas.microsoft.com/office/powerpoint/2010/main" val="354058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91" rtl="0" eaLnBrk="1" fontAlgn="auto" latinLnBrk="0" hangingPunct="1">
              <a:lnSpc>
                <a:spcPct val="100000"/>
              </a:lnSpc>
              <a:spcBef>
                <a:spcPts val="0"/>
              </a:spcBef>
              <a:spcAft>
                <a:spcPts val="0"/>
              </a:spcAft>
              <a:buClrTx/>
              <a:buSzTx/>
              <a:buFontTx/>
              <a:buNone/>
              <a:tabLst/>
              <a:defRPr/>
            </a:pPr>
            <a:br>
              <a:rPr lang="ko-KR" altLang="en-US" sz="1200" dirty="0"/>
            </a:br>
            <a:r>
              <a:rPr lang="ko-KR" altLang="en-US" sz="900" b="0" i="0" kern="1200" dirty="0">
                <a:solidFill>
                  <a:schemeClr val="tx1"/>
                </a:solidFill>
                <a:effectLst/>
                <a:latin typeface="+mn-lt"/>
                <a:ea typeface="+mn-ea"/>
                <a:cs typeface="+mn-cs"/>
              </a:rPr>
              <a:t>우리는 </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인공 지능</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을 어떻게 정의 할 것인가</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우리는 현실에서 감각</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추론</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행동 및 적응하는 법을 배우고 자가 학습을 통해 스스로 발전해나갑니다</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이 과정에서 기계학습과 추론 시스템은 용도에 따라 적용 방법이 달라지게 됩니다</a:t>
            </a:r>
            <a:r>
              <a:rPr lang="en-US" altLang="ko-KR" sz="900" b="0" i="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FEF063-2C9A-46E2-B471-A937FBB8996D}"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721324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br>
              <a:rPr lang="ko-KR" altLang="en-US" sz="1200" dirty="0"/>
            </a:br>
            <a:r>
              <a:rPr lang="en-US" altLang="ko-KR" sz="900" kern="1200" dirty="0">
                <a:solidFill>
                  <a:schemeClr val="tx1"/>
                </a:solidFill>
                <a:effectLst/>
                <a:latin typeface="+mn-lt"/>
                <a:ea typeface="+mn-ea"/>
                <a:cs typeface="+mn-cs"/>
              </a:rPr>
              <a:t>'</a:t>
            </a:r>
            <a:r>
              <a:rPr lang="ko-KR" altLang="ko-KR" sz="900" kern="1200" dirty="0">
                <a:solidFill>
                  <a:schemeClr val="tx1"/>
                </a:solidFill>
                <a:effectLst/>
                <a:latin typeface="+mn-lt"/>
                <a:ea typeface="+mn-ea"/>
                <a:cs typeface="+mn-cs"/>
              </a:rPr>
              <a:t>클래식</a:t>
            </a:r>
            <a:r>
              <a:rPr lang="en-US" altLang="ko-KR" sz="900" kern="1200" dirty="0">
                <a:solidFill>
                  <a:schemeClr val="tx1"/>
                </a:solidFill>
                <a:effectLst/>
                <a:latin typeface="+mn-lt"/>
                <a:ea typeface="+mn-ea"/>
                <a:cs typeface="+mn-cs"/>
              </a:rPr>
              <a:t>'Machine Learning (ML)</a:t>
            </a:r>
            <a:r>
              <a:rPr lang="ko-KR" altLang="ko-KR" sz="900" kern="1200" dirty="0">
                <a:solidFill>
                  <a:schemeClr val="tx1"/>
                </a:solidFill>
                <a:effectLst/>
                <a:latin typeface="+mn-lt"/>
                <a:ea typeface="+mn-ea"/>
                <a:cs typeface="+mn-cs"/>
              </a:rPr>
              <a:t>은 오늘날 </a:t>
            </a:r>
            <a:r>
              <a:rPr lang="en-US" altLang="ko-KR" sz="900" kern="1200" dirty="0">
                <a:solidFill>
                  <a:schemeClr val="tx1"/>
                </a:solidFill>
                <a:effectLst/>
                <a:latin typeface="+mn-lt"/>
                <a:ea typeface="+mn-ea"/>
                <a:cs typeface="+mn-cs"/>
              </a:rPr>
              <a:t>AI</a:t>
            </a:r>
            <a:r>
              <a:rPr lang="ko-KR" altLang="ko-KR" sz="900" kern="1200" dirty="0">
                <a:solidFill>
                  <a:schemeClr val="tx1"/>
                </a:solidFill>
                <a:effectLst/>
                <a:latin typeface="+mn-lt"/>
                <a:ea typeface="+mn-ea"/>
                <a:cs typeface="+mn-cs"/>
              </a:rPr>
              <a:t>에 대한 주된 접근 방식입니다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기계 학습은 실제 경험을 기반으로 데이터 분석 및 성능 향상을 </a:t>
            </a:r>
            <a:r>
              <a:rPr lang="en-US" altLang="ko-KR" sz="900" kern="1200" dirty="0">
                <a:solidFill>
                  <a:schemeClr val="tx1"/>
                </a:solidFill>
                <a:effectLst/>
                <a:latin typeface="+mn-lt"/>
                <a:ea typeface="+mn-ea"/>
                <a:cs typeface="+mn-cs"/>
              </a:rPr>
              <a:t>"</a:t>
            </a:r>
            <a:r>
              <a:rPr lang="ko-KR" altLang="ko-KR" sz="900" kern="1200" dirty="0">
                <a:solidFill>
                  <a:schemeClr val="tx1"/>
                </a:solidFill>
                <a:effectLst/>
                <a:latin typeface="+mn-lt"/>
                <a:ea typeface="+mn-ea"/>
                <a:cs typeface="+mn-cs"/>
              </a:rPr>
              <a:t>배우는</a:t>
            </a:r>
            <a:r>
              <a:rPr lang="en-US" altLang="ko-KR" sz="900" kern="1200" dirty="0">
                <a:solidFill>
                  <a:schemeClr val="tx1"/>
                </a:solidFill>
                <a:effectLst/>
                <a:latin typeface="+mn-lt"/>
                <a:ea typeface="+mn-ea"/>
                <a:cs typeface="+mn-cs"/>
              </a:rPr>
              <a:t>"</a:t>
            </a:r>
            <a:r>
              <a:rPr lang="ko-KR" altLang="ko-KR" sz="900" kern="1200" dirty="0">
                <a:solidFill>
                  <a:schemeClr val="tx1"/>
                </a:solidFill>
                <a:effectLst/>
                <a:latin typeface="+mn-lt"/>
                <a:ea typeface="+mn-ea"/>
                <a:cs typeface="+mn-cs"/>
              </a:rPr>
              <a:t>다양한 알고리즘을 사용합니다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대부분의 기계 학습 기술은 </a:t>
            </a:r>
            <a:r>
              <a:rPr lang="en-US" altLang="ko-KR" sz="900" kern="1200" dirty="0">
                <a:solidFill>
                  <a:schemeClr val="tx1"/>
                </a:solidFill>
                <a:effectLst/>
                <a:latin typeface="+mn-lt"/>
                <a:ea typeface="+mn-ea"/>
                <a:cs typeface="+mn-cs"/>
              </a:rPr>
              <a:t>10 </a:t>
            </a:r>
            <a:r>
              <a:rPr lang="ko-KR" altLang="ko-KR" sz="900" kern="1200" dirty="0">
                <a:solidFill>
                  <a:schemeClr val="tx1"/>
                </a:solidFill>
                <a:effectLst/>
                <a:latin typeface="+mn-lt"/>
                <a:ea typeface="+mn-ea"/>
                <a:cs typeface="+mn-cs"/>
              </a:rPr>
              <a:t>년 넘게 사용되어 왔고 일반적으로 회귀</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의사 결정 트리</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분류</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클러스터링 등 수학 또는 통계 알고리즘에 의존하기 때문에</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재래식</a:t>
            </a:r>
            <a:r>
              <a:rPr lang="en-US" altLang="ko-KR" sz="900" kern="1200" dirty="0">
                <a:solidFill>
                  <a:schemeClr val="tx1"/>
                </a:solidFill>
                <a:effectLst/>
                <a:latin typeface="+mn-lt"/>
                <a:ea typeface="+mn-ea"/>
                <a:cs typeface="+mn-cs"/>
              </a:rPr>
              <a:t>"</a:t>
            </a:r>
            <a:r>
              <a:rPr lang="ko-KR" altLang="ko-KR" sz="900" kern="1200" dirty="0">
                <a:solidFill>
                  <a:schemeClr val="tx1"/>
                </a:solidFill>
                <a:effectLst/>
                <a:latin typeface="+mn-lt"/>
                <a:ea typeface="+mn-ea"/>
                <a:cs typeface="+mn-cs"/>
              </a:rPr>
              <a:t>으로 간주됩니다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이러한 형태의 학습은 데이터 집합이 표 형식인 경우에 적합합니다 예를들면  과거 활동 및 잠재 고객과의 상호 작용을 기반으로 판매 거래가 종료 될 가능성을 예측하거나 이전 구매를 기반으로 구매할 새 항목을 추천하는 등이 이에 해당됩니다</a:t>
            </a:r>
            <a:r>
              <a:rPr lang="en-US" altLang="ko-KR" sz="900" kern="1200" dirty="0">
                <a:solidFill>
                  <a:schemeClr val="tx1"/>
                </a:solidFill>
                <a:effectLst/>
                <a:latin typeface="+mn-lt"/>
                <a:ea typeface="+mn-ea"/>
                <a:cs typeface="+mn-cs"/>
              </a:rPr>
              <a:t>.  </a:t>
            </a:r>
            <a:endParaRPr lang="ko-KR" altLang="ko-KR" sz="900" kern="1200" dirty="0">
              <a:solidFill>
                <a:schemeClr val="tx1"/>
              </a:solidFill>
              <a:effectLst/>
              <a:latin typeface="+mn-lt"/>
              <a:ea typeface="+mn-ea"/>
              <a:cs typeface="+mn-cs"/>
            </a:endParaRPr>
          </a:p>
          <a:p>
            <a:br>
              <a:rPr lang="en-US" altLang="ko-KR" sz="900" kern="1200" dirty="0">
                <a:solidFill>
                  <a:schemeClr val="tx1"/>
                </a:solidFill>
                <a:effectLst/>
                <a:latin typeface="+mn-lt"/>
                <a:ea typeface="+mn-ea"/>
                <a:cs typeface="+mn-cs"/>
              </a:rPr>
            </a:br>
            <a:r>
              <a:rPr lang="ko-KR" altLang="ko-KR" sz="900" kern="1200" dirty="0">
                <a:solidFill>
                  <a:schemeClr val="tx1"/>
                </a:solidFill>
                <a:effectLst/>
                <a:latin typeface="+mn-lt"/>
                <a:ea typeface="+mn-ea"/>
                <a:cs typeface="+mn-cs"/>
              </a:rPr>
              <a:t>딥러닝은 최근 몇년새 급속하게 떠오른 분야로 클래식 </a:t>
            </a:r>
            <a:r>
              <a:rPr lang="en-US" altLang="ko-KR" sz="900" kern="1200" dirty="0">
                <a:solidFill>
                  <a:schemeClr val="tx1"/>
                </a:solidFill>
                <a:effectLst/>
                <a:latin typeface="+mn-lt"/>
                <a:ea typeface="+mn-ea"/>
                <a:cs typeface="+mn-cs"/>
              </a:rPr>
              <a:t>ML</a:t>
            </a:r>
            <a:r>
              <a:rPr lang="ko-KR" altLang="ko-KR" sz="900" kern="1200" dirty="0">
                <a:solidFill>
                  <a:schemeClr val="tx1"/>
                </a:solidFill>
                <a:effectLst/>
                <a:latin typeface="+mn-lt"/>
                <a:ea typeface="+mn-ea"/>
                <a:cs typeface="+mn-cs"/>
              </a:rPr>
              <a:t>을 대체해 나가고 있습니다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신경망 방식은 이미지 검색</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음성 인식</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자연 언어 처리 및 기타 복잡한 작업과 같은 프로세스의 속도와 정확성을 향상시켜 새로운 데이터의 의미를 </a:t>
            </a:r>
            <a:r>
              <a:rPr lang="en-US" altLang="ko-KR" sz="900" kern="1200" dirty="0">
                <a:solidFill>
                  <a:schemeClr val="tx1"/>
                </a:solidFill>
                <a:effectLst/>
                <a:latin typeface="+mn-lt"/>
                <a:ea typeface="+mn-ea"/>
                <a:cs typeface="+mn-cs"/>
              </a:rPr>
              <a:t>"</a:t>
            </a:r>
            <a:r>
              <a:rPr lang="ko-KR" altLang="ko-KR" sz="900" kern="1200" dirty="0">
                <a:solidFill>
                  <a:schemeClr val="tx1"/>
                </a:solidFill>
                <a:effectLst/>
                <a:latin typeface="+mn-lt"/>
                <a:ea typeface="+mn-ea"/>
                <a:cs typeface="+mn-cs"/>
              </a:rPr>
              <a:t>추측</a:t>
            </a:r>
            <a:r>
              <a:rPr lang="en-US" altLang="ko-KR" sz="900" kern="1200" dirty="0">
                <a:solidFill>
                  <a:schemeClr val="tx1"/>
                </a:solidFill>
                <a:effectLst/>
                <a:latin typeface="+mn-lt"/>
                <a:ea typeface="+mn-ea"/>
                <a:cs typeface="+mn-cs"/>
              </a:rPr>
              <a:t>"</a:t>
            </a:r>
            <a:r>
              <a:rPr lang="ko-KR" altLang="ko-KR" sz="900" kern="1200" dirty="0">
                <a:solidFill>
                  <a:schemeClr val="tx1"/>
                </a:solidFill>
                <a:effectLst/>
                <a:latin typeface="+mn-lt"/>
                <a:ea typeface="+mn-ea"/>
                <a:cs typeface="+mn-cs"/>
              </a:rPr>
              <a:t>하는 데 사용됩니다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예를 들어 심층 학습은 소셜 미디어의 얼굴 인식 및 태깅 기능</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스마트 폰의 음성 인식</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반자동 차량 제어 및 많은 새로운 응용 프로그램에 사용됩니다</a:t>
            </a:r>
            <a:r>
              <a:rPr lang="en-US" altLang="ko-KR" sz="900" kern="1200" dirty="0">
                <a:solidFill>
                  <a:schemeClr val="tx1"/>
                </a:solidFill>
                <a:effectLst/>
                <a:latin typeface="+mn-lt"/>
                <a:ea typeface="+mn-ea"/>
                <a:cs typeface="+mn-cs"/>
              </a:rPr>
              <a:t>. 1 </a:t>
            </a:r>
            <a:r>
              <a:rPr lang="ko-KR" altLang="ko-KR" sz="900" kern="1200" dirty="0">
                <a:solidFill>
                  <a:schemeClr val="tx1"/>
                </a:solidFill>
                <a:effectLst/>
                <a:latin typeface="+mn-lt"/>
                <a:ea typeface="+mn-ea"/>
                <a:cs typeface="+mn-cs"/>
              </a:rPr>
              <a:t>단계에서 학습을 하고 </a:t>
            </a:r>
            <a:r>
              <a:rPr lang="en-US" altLang="ko-KR" sz="900" kern="1200" dirty="0">
                <a:solidFill>
                  <a:schemeClr val="tx1"/>
                </a:solidFill>
                <a:effectLst/>
                <a:latin typeface="+mn-lt"/>
                <a:ea typeface="+mn-ea"/>
                <a:cs typeface="+mn-cs"/>
              </a:rPr>
              <a:t>2</a:t>
            </a:r>
            <a:r>
              <a:rPr lang="ko-KR" altLang="ko-KR" sz="900" kern="1200" dirty="0">
                <a:solidFill>
                  <a:schemeClr val="tx1"/>
                </a:solidFill>
                <a:effectLst/>
                <a:latin typeface="+mn-lt"/>
                <a:ea typeface="+mn-ea"/>
                <a:cs typeface="+mn-cs"/>
              </a:rPr>
              <a:t>단계에서 추론을 하는 프로세스를 거쳐 인공지능을 구현합니다</a:t>
            </a:r>
            <a:r>
              <a:rPr lang="en-US" altLang="ko-KR" sz="900" kern="1200" dirty="0">
                <a:solidFill>
                  <a:schemeClr val="tx1"/>
                </a:solidFill>
                <a:effectLst/>
                <a:latin typeface="+mn-lt"/>
                <a:ea typeface="+mn-ea"/>
                <a:cs typeface="+mn-cs"/>
              </a:rPr>
              <a:t>. </a:t>
            </a:r>
            <a:endParaRPr lang="ko-KR" altLang="ko-KR"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FEF063-2C9A-46E2-B471-A937FBB8996D}"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2789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3</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947995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200" dirty="0"/>
              <a:t>추론 기반 시스템은 데이터의 새로운 통찰력을 발견하기 위해 인간 </a:t>
            </a:r>
            <a:r>
              <a:rPr lang="ko-KR" altLang="ko-KR" sz="1200" dirty="0" err="1"/>
              <a:t>두뇌의인지</a:t>
            </a:r>
            <a:r>
              <a:rPr lang="ko-KR" altLang="ko-KR" sz="1200" dirty="0"/>
              <a:t> 과정을 모방합니다. 이 접근법에는 메모리 기반의 연관 학습뿐만 아니라 논리 기반의 기호 조작 및 추론이 포함됩니다. 논리 기반 추론은 추론 엔진이 논리 적 추론 단계를 수행하거나 사전 프로그래밍 된 지침을 기반으로 규칙 적용을 수행하는 정보 저장소 (보통 손으로 작성 또는 큐 </a:t>
            </a:r>
            <a:r>
              <a:rPr lang="ko-KR" altLang="ko-KR" sz="1200" dirty="0" err="1"/>
              <a:t>레이트</a:t>
            </a:r>
            <a:r>
              <a:rPr lang="ko-KR" altLang="ko-KR" sz="1200" dirty="0"/>
              <a:t> 됨)로 시작합니다. 메모리 기반 학습은 대용량 데이터 및 스파 스 데이터 사용에 대한 비 구조화 또는 구조화 된 모든 데이터 유형 (텍스트, 오디오, 비디오 등)을 비롯한 여러 데이터 소스를 결합합니다. 종종 기계 학습의 결과를 포함하여 상황을 이해하는 연관성을 형성합니다 다음에 어떤 일이 일어나기를 기대하십시오. 이 방법은 데이터가 다양하고 레이블이 지정되지 않은 경우 유용하며 새로운 데이터를 즉시 통합 할 필요가 있으며 "</a:t>
            </a:r>
            <a:r>
              <a:rPr lang="ko-KR" altLang="ko-KR" sz="1200" dirty="0" err="1"/>
              <a:t>결론"에</a:t>
            </a:r>
            <a:r>
              <a:rPr lang="ko-KR" altLang="ko-KR" sz="1200" dirty="0"/>
              <a:t> 도달 할 때 완전한 투명성이 요구됩니다. 결합 된 기계 학습 및 추론 시스템은 완전하며 인공 지능 솔루션에서 점차 </a:t>
            </a:r>
            <a:r>
              <a:rPr lang="ko-KR" altLang="ko-KR" sz="1200" dirty="0" err="1"/>
              <a:t>보편화됩니다</a:t>
            </a:r>
            <a:r>
              <a:rPr lang="ko-KR" altLang="ko-KR" sz="1200" dirty="0"/>
              <a:t>. 유비는 </a:t>
            </a:r>
            <a:r>
              <a:rPr lang="ko-KR" altLang="ko-KR" sz="1200" dirty="0" err="1"/>
              <a:t>영화를보고</a:t>
            </a:r>
            <a:r>
              <a:rPr lang="ko-KR" altLang="ko-KR" sz="1200" dirty="0"/>
              <a:t> 있습니다. 눈이나 귀없이 물건이나 사건을 식별 할 수는 없지만 사물과 사건의 기억을 바탕으로 무슨 일이 일어나고 있는지 추론 할 </a:t>
            </a:r>
            <a:r>
              <a:rPr lang="ko-KR" altLang="ko-KR" sz="1200" dirty="0" err="1"/>
              <a:t>수있는</a:t>
            </a:r>
            <a:r>
              <a:rPr lang="ko-KR" altLang="ko-KR" sz="1200" dirty="0"/>
              <a:t> 것도 중요합니다. 요약하자면… "배우기" 계산에는 큰 데이터 세트에 대한 기울기 강하에 의한 반복 가중치 조정이 포함됩니다 목표는 사람의 얼굴, 자동차 및 트럭의 모양과 같은 이미지 및 이미지와 같은 </a:t>
            </a:r>
            <a:r>
              <a:rPr lang="ko-KR" altLang="ko-KR" sz="1200" dirty="0" err="1"/>
              <a:t>글로벌하고</a:t>
            </a:r>
            <a:r>
              <a:rPr lang="ko-KR" altLang="ko-KR" sz="1200" dirty="0"/>
              <a:t> 안정적인 패턴을 발견하는 것입니다 패턴은 모든 데이터를 볼 때 발견 된 패턴을 축소하거나 추상화하는 수학 함수에 의해 정의됩니다 그러므로 우리가 기계 학습을 사용하여 객체 </a:t>
            </a:r>
            <a:r>
              <a:rPr lang="ko-KR" altLang="ko-KR" sz="1200" dirty="0" err="1"/>
              <a:t>탐지를위한</a:t>
            </a:r>
            <a:r>
              <a:rPr lang="ko-KR" altLang="ko-KR" sz="1200" dirty="0"/>
              <a:t> </a:t>
            </a:r>
            <a:r>
              <a:rPr lang="ko-KR" altLang="ko-KR" sz="1200" dirty="0" err="1"/>
              <a:t>주제지도</a:t>
            </a:r>
            <a:r>
              <a:rPr lang="ko-KR" altLang="ko-KR" sz="1200" dirty="0"/>
              <a:t> 및 심층 학습을 발견 한 것처럼, 학습은 사방에 존재하고 시간이 지남에 따라 많이 변하지 않는 이러한 지각 적 및 개념적 구조를 발견하고 추출하는 것이 적절합니다</a:t>
            </a:r>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Reasoning-based systems</a:t>
            </a:r>
            <a:r>
              <a:rPr lang="en-US" sz="1200" kern="1200" dirty="0">
                <a:solidFill>
                  <a:schemeClr val="tx1"/>
                </a:solidFill>
                <a:effectLst/>
                <a:latin typeface="+mn-lt"/>
                <a:ea typeface="+mn-ea"/>
                <a:cs typeface="+mn-cs"/>
              </a:rPr>
              <a:t> mimic cognitive processes of the human brain in order to uncover new insights in data. This approach includes both memory-based associative learning, as well as logic-based symbolic manipulation and inference.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Logic-based reasoning begins with a repository of information, usually hand-created or curated, over which a reasoning engine performs logical inferencing steps or rule application based on pre-programmed guidelines.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Memory-based learning combines multiple data sources, including unstructured or structured, all data types (text, audio, video…) for both big data and sparse data uses, often including outputs from machine learning, to form associations that make sense of a situation and anticipate what will happen next. This approach is useful where data is varied and unlabeled, there</a:t>
            </a:r>
            <a:r>
              <a:rPr lang="en-US" sz="1200" kern="1200" baseline="0" dirty="0">
                <a:solidFill>
                  <a:schemeClr val="tx1"/>
                </a:solidFill>
                <a:effectLst/>
                <a:latin typeface="+mn-lt"/>
                <a:ea typeface="+mn-ea"/>
                <a:cs typeface="+mn-cs"/>
              </a:rPr>
              <a:t> is a need to i</a:t>
            </a:r>
            <a:r>
              <a:rPr lang="en-US" sz="1200" kern="1200" dirty="0">
                <a:solidFill>
                  <a:schemeClr val="tx1"/>
                </a:solidFill>
                <a:effectLst/>
                <a:latin typeface="+mn-lt"/>
                <a:ea typeface="+mn-ea"/>
                <a:cs typeface="+mn-cs"/>
              </a:rPr>
              <a:t>ncorporate new data instantaneously, and full transparency is required as to the “why” a conclusion was reached.</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Intel Clear"/>
                <a:ea typeface="+mn-ea"/>
                <a:cs typeface="+mn-cs"/>
              </a:rPr>
              <a:t>Combined,</a:t>
            </a:r>
            <a:r>
              <a:rPr lang="en-US" sz="1200" b="0" kern="1200" baseline="0" dirty="0">
                <a:solidFill>
                  <a:schemeClr val="tx1"/>
                </a:solidFill>
                <a:effectLst/>
                <a:latin typeface="Intel Clear"/>
                <a:ea typeface="+mn-ea"/>
                <a:cs typeface="+mn-cs"/>
              </a:rPr>
              <a:t> machine learning and reasoning systems are </a:t>
            </a:r>
            <a:r>
              <a:rPr lang="en-US" sz="1200" b="0" kern="1200" baseline="0" dirty="0" err="1">
                <a:solidFill>
                  <a:schemeClr val="tx1"/>
                </a:solidFill>
                <a:effectLst/>
                <a:latin typeface="Intel Clear"/>
                <a:ea typeface="+mn-ea"/>
                <a:cs typeface="+mn-cs"/>
              </a:rPr>
              <a:t>completementary</a:t>
            </a:r>
            <a:r>
              <a:rPr lang="en-US" sz="1200" b="0" kern="1200" baseline="0" dirty="0">
                <a:solidFill>
                  <a:schemeClr val="tx1"/>
                </a:solidFill>
                <a:effectLst/>
                <a:latin typeface="Intel Clear"/>
                <a:ea typeface="+mn-ea"/>
                <a:cs typeface="+mn-cs"/>
              </a:rPr>
              <a:t> and increasingly common in artificial intelligence solutions.  An analogy is watching a movie, which you cannot do without eyes and ears to identify things and events, but it is also important to be able to reason about what is going on based on a memory of things and events.  To recap…</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Intel Clear"/>
              <a:ea typeface="+mn-ea"/>
              <a:cs typeface="+mn-cs"/>
            </a:endParaRPr>
          </a:p>
          <a:p>
            <a:pPr marL="0" indent="0">
              <a:buFont typeface="Arial" panose="020B0604020202020204" pitchFamily="34" charset="0"/>
              <a:buNone/>
            </a:pPr>
            <a:r>
              <a:rPr lang="en-US" sz="1200" b="0" kern="1200" dirty="0">
                <a:solidFill>
                  <a:schemeClr val="tx1"/>
                </a:solidFill>
                <a:effectLst/>
                <a:latin typeface="Intel Clear"/>
                <a:ea typeface="+mn-ea"/>
                <a:cs typeface="+mn-cs"/>
              </a:rPr>
              <a:t>“Learning”</a:t>
            </a:r>
          </a:p>
          <a:p>
            <a:pPr marL="628650" lvl="1" indent="-171450">
              <a:buFont typeface="Arial" panose="020B0604020202020204" pitchFamily="34" charset="0"/>
              <a:buChar char="•"/>
            </a:pPr>
            <a:r>
              <a:rPr lang="en-US" sz="1200" kern="1200" dirty="0">
                <a:solidFill>
                  <a:schemeClr val="tx1"/>
                </a:solidFill>
                <a:effectLst/>
                <a:latin typeface="Intel Clear"/>
                <a:ea typeface="+mn-ea"/>
                <a:cs typeface="+mn-cs"/>
              </a:rPr>
              <a:t>The computation includes iterative weight adjustment by gradient descent over large data sets</a:t>
            </a:r>
          </a:p>
          <a:p>
            <a:pPr marL="628650" lvl="1" indent="-171450">
              <a:buFont typeface="Arial" panose="020B0604020202020204" pitchFamily="34" charset="0"/>
              <a:buChar char="•"/>
            </a:pPr>
            <a:r>
              <a:rPr lang="en-US" sz="1200" kern="1200" dirty="0">
                <a:solidFill>
                  <a:schemeClr val="tx1"/>
                </a:solidFill>
                <a:effectLst/>
                <a:latin typeface="Intel Clear"/>
                <a:ea typeface="+mn-ea"/>
                <a:cs typeface="+mn-cs"/>
              </a:rPr>
              <a:t>The goal is to discover that global and stable patterns such as in people’s face, the shape of cars and trucks, </a:t>
            </a:r>
            <a:r>
              <a:rPr lang="en-US" sz="1200" kern="1200" dirty="0" err="1">
                <a:solidFill>
                  <a:schemeClr val="tx1"/>
                </a:solidFill>
                <a:effectLst/>
                <a:latin typeface="Intel Clear"/>
                <a:ea typeface="+mn-ea"/>
                <a:cs typeface="+mn-cs"/>
              </a:rPr>
              <a:t>etc</a:t>
            </a:r>
            <a:r>
              <a:rPr lang="en-US" sz="1200" kern="1200" dirty="0">
                <a:solidFill>
                  <a:schemeClr val="tx1"/>
                </a:solidFill>
                <a:effectLst/>
                <a:latin typeface="Intel Clear"/>
                <a:ea typeface="+mn-ea"/>
                <a:cs typeface="+mn-cs"/>
              </a:rPr>
              <a:t> from image data</a:t>
            </a:r>
          </a:p>
          <a:p>
            <a:pPr marL="628650" lvl="1" indent="-171450">
              <a:buFont typeface="Arial" panose="020B0604020202020204" pitchFamily="34" charset="0"/>
              <a:buChar char="•"/>
            </a:pPr>
            <a:r>
              <a:rPr lang="en-US" sz="1200" kern="1200" dirty="0">
                <a:solidFill>
                  <a:schemeClr val="tx1"/>
                </a:solidFill>
                <a:effectLst/>
                <a:latin typeface="Intel Clear"/>
                <a:ea typeface="+mn-ea"/>
                <a:cs typeface="+mn-cs"/>
              </a:rPr>
              <a:t>The patterns are defined by mathematical functions that reduce or abstract the pattern found when looking over all the data</a:t>
            </a:r>
          </a:p>
          <a:p>
            <a:pPr marL="628650" lvl="1" indent="-171450">
              <a:buFont typeface="Arial" panose="020B0604020202020204" pitchFamily="34" charset="0"/>
              <a:buChar char="•"/>
            </a:pPr>
            <a:r>
              <a:rPr lang="en-US" sz="1200" kern="1200" dirty="0">
                <a:solidFill>
                  <a:schemeClr val="tx1"/>
                </a:solidFill>
                <a:effectLst/>
                <a:latin typeface="Intel Clear"/>
                <a:ea typeface="+mn-ea"/>
                <a:cs typeface="+mn-cs"/>
              </a:rPr>
              <a:t>Therefore, as we’ve seen in the use of Machine Learning to discover Topic Maps and Deep Learning for Object Detection,</a:t>
            </a:r>
          </a:p>
          <a:p>
            <a:pPr marL="628650" lvl="1" indent="-171450">
              <a:buFont typeface="Arial" panose="020B0604020202020204" pitchFamily="34" charset="0"/>
              <a:buChar char="•"/>
            </a:pPr>
            <a:r>
              <a:rPr lang="en-US" sz="1200" kern="1200" dirty="0">
                <a:solidFill>
                  <a:schemeClr val="tx1"/>
                </a:solidFill>
                <a:effectLst/>
                <a:latin typeface="Intel Clear"/>
                <a:ea typeface="+mn-ea"/>
                <a:cs typeface="+mn-cs"/>
              </a:rPr>
              <a:t>Learning is appropriate to discover and then extract these perceptual and conceptual structures that are everywhere and don’t change much over time</a:t>
            </a:r>
          </a:p>
          <a:p>
            <a:r>
              <a:rPr lang="ko-KR" altLang="ko-KR" sz="1200" dirty="0"/>
              <a:t>"추리" 지능은 학습 된 지식을 표현하고 저장하기 위해 "</a:t>
            </a:r>
            <a:r>
              <a:rPr lang="ko-KR" altLang="ko-KR" sz="1200" dirty="0" err="1"/>
              <a:t>기억"을</a:t>
            </a:r>
            <a:r>
              <a:rPr lang="ko-KR" altLang="ko-KR" sz="1200" dirty="0"/>
              <a:t> 필요로 함 - 지식 표현 기능에 맞게 점차적으로 체중을 조절하는 것이 아니라 이미 알고있는 것처럼 기억을 생각하십시오. 즉석 저장 방법 "원 </a:t>
            </a:r>
            <a:r>
              <a:rPr lang="ko-KR" altLang="ko-KR" sz="1200" dirty="0" err="1"/>
              <a:t>샷"학습의</a:t>
            </a:r>
            <a:r>
              <a:rPr lang="ko-KR" altLang="ko-KR" sz="1200" dirty="0"/>
              <a:t> 예로서, 뜨거운 난로를 처음 만진 때의 인생에서 에피소드를 기억하십시오. 그 뜨거운 빨간 난로를 즉시 타지와 연결 시켰습니다. 하나의 경험을 기억하기 위해 계속 만질 필요는 없었습니다. 일반적으로 추억은 사람, 장소, 사물, 상황, 행동 및 결과가 어떻게 연결되어 있는지에 대한 그래프로 정의 된 연관을 저장합니다. 연관성은 </a:t>
            </a:r>
            <a:r>
              <a:rPr lang="ko-KR" altLang="ko-KR" sz="1200" dirty="0" err="1"/>
              <a:t>모델이없는</a:t>
            </a:r>
            <a:r>
              <a:rPr lang="ko-KR" altLang="ko-KR" sz="1200" dirty="0"/>
              <a:t> (</a:t>
            </a:r>
            <a:r>
              <a:rPr lang="ko-KR" altLang="ko-KR" sz="1200" dirty="0" err="1"/>
              <a:t>비모수</a:t>
            </a:r>
            <a:r>
              <a:rPr lang="ko-KR" altLang="ko-KR" sz="1200" dirty="0"/>
              <a:t>) 종속성에 의해 정의됩니다. 예를 들어 한 사람을 볼 때 다른 사람을 보는 경향이 있습니까? 아니면 부분과 문제? 그들은 함께 "</a:t>
            </a:r>
            <a:r>
              <a:rPr lang="ko-KR" altLang="ko-KR" sz="1200" dirty="0" err="1"/>
              <a:t>매달아"있습니까</a:t>
            </a:r>
            <a:r>
              <a:rPr lang="ko-KR" altLang="ko-KR" sz="1200" dirty="0"/>
              <a:t>? 그러므로 기억은 일반적으로 개별적인 것에 관한 데이터가 거의 없을 때 적절하며, 지역적 연결과 맥락이 중요합니다 또한 세계가 변할 때 인스턴트 로딩이 처음에는 희소 한 데이터에 빠르게 적응할 때</a:t>
            </a:r>
            <a:endParaRPr lang="en-US" sz="1200" kern="1200" dirty="0">
              <a:solidFill>
                <a:schemeClr val="tx1"/>
              </a:solidFill>
              <a:effectLst/>
              <a:latin typeface="Intel Clear"/>
              <a:ea typeface="+mn-ea"/>
              <a:cs typeface="+mn-cs"/>
            </a:endParaRPr>
          </a:p>
          <a:p>
            <a:endParaRPr lang="en-US" sz="1200" kern="1200" dirty="0">
              <a:solidFill>
                <a:schemeClr val="tx1"/>
              </a:solidFill>
              <a:effectLst/>
              <a:latin typeface="Intel Clear"/>
              <a:ea typeface="+mn-ea"/>
              <a:cs typeface="+mn-cs"/>
            </a:endParaRPr>
          </a:p>
          <a:p>
            <a:pPr marL="0" indent="0">
              <a:buFont typeface="Arial" panose="020B0604020202020204" pitchFamily="34" charset="0"/>
              <a:buNone/>
            </a:pPr>
            <a:r>
              <a:rPr lang="en-US" sz="1200" b="0" kern="1200" dirty="0">
                <a:solidFill>
                  <a:schemeClr val="tx1"/>
                </a:solidFill>
                <a:effectLst/>
                <a:latin typeface="Intel Clear"/>
                <a:ea typeface="+mn-ea"/>
                <a:cs typeface="+mn-cs"/>
              </a:rPr>
              <a:t>“Reasoning”</a:t>
            </a:r>
          </a:p>
          <a:p>
            <a:pPr marL="628650" lvl="1" indent="-171450">
              <a:buFont typeface="Arial" panose="020B0604020202020204" pitchFamily="34" charset="0"/>
              <a:buChar char="•"/>
            </a:pPr>
            <a:r>
              <a:rPr lang="en-US" sz="1200" b="0" kern="1200" dirty="0">
                <a:solidFill>
                  <a:schemeClr val="tx1"/>
                </a:solidFill>
                <a:effectLst/>
                <a:latin typeface="Intel Clear"/>
                <a:ea typeface="+mn-ea"/>
                <a:cs typeface="+mn-cs"/>
              </a:rPr>
              <a:t>Intelligence requires “MEMORY” to represent and store learned</a:t>
            </a:r>
            <a:r>
              <a:rPr lang="en-US" sz="1200" b="0" kern="1200" baseline="0" dirty="0">
                <a:solidFill>
                  <a:schemeClr val="tx1"/>
                </a:solidFill>
                <a:effectLst/>
                <a:latin typeface="Intel Clear"/>
                <a:ea typeface="+mn-ea"/>
                <a:cs typeface="+mn-cs"/>
              </a:rPr>
              <a:t> knowledge - Knowledge Representation</a:t>
            </a:r>
            <a:endParaRPr lang="en-US" sz="1200" b="0" kern="1200" dirty="0">
              <a:solidFill>
                <a:schemeClr val="tx1"/>
              </a:solidFill>
              <a:effectLst/>
              <a:latin typeface="Intel Clear"/>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Intel Clear"/>
                <a:ea typeface="+mn-ea"/>
                <a:cs typeface="+mn-cs"/>
              </a:rPr>
              <a:t>Rather than gradual weight adjustment to fit a function, think of memory as you already know it: a method of instant storage</a:t>
            </a:r>
          </a:p>
          <a:p>
            <a:pPr marL="628650" lvl="1" indent="-171450">
              <a:buFont typeface="Arial" panose="020B0604020202020204" pitchFamily="34" charset="0"/>
              <a:buChar char="•"/>
            </a:pPr>
            <a:r>
              <a:rPr lang="en-US" sz="1200" kern="1200" dirty="0">
                <a:solidFill>
                  <a:schemeClr val="tx1"/>
                </a:solidFill>
                <a:effectLst/>
                <a:latin typeface="Intel Clear"/>
                <a:ea typeface="+mn-ea"/>
                <a:cs typeface="+mn-cs"/>
              </a:rPr>
              <a:t>As an example of what is called “one shot” learning, remember the episode in your life when you first touched a hot stove.  You instantly associated that hot red stove with getting burned.  You didn’t need to keep touching it to remember that one experience.</a:t>
            </a:r>
          </a:p>
          <a:p>
            <a:pPr marL="628650" lvl="1" indent="-171450">
              <a:buFont typeface="Arial" panose="020B0604020202020204" pitchFamily="34" charset="0"/>
              <a:buChar char="•"/>
            </a:pPr>
            <a:r>
              <a:rPr lang="en-US" sz="1200" kern="1200" dirty="0">
                <a:solidFill>
                  <a:schemeClr val="tx1"/>
                </a:solidFill>
                <a:effectLst/>
                <a:latin typeface="Intel Clear"/>
                <a:ea typeface="+mn-ea"/>
                <a:cs typeface="+mn-cs"/>
              </a:rPr>
              <a:t>In general, memories store ASSOCIATIONS, defined as a graph of how people, places, things, situations, actions, and outcomes are connected.</a:t>
            </a:r>
            <a:r>
              <a:rPr lang="en-US" sz="1200" kern="1200" baseline="0" dirty="0">
                <a:solidFill>
                  <a:schemeClr val="tx1"/>
                </a:solidFill>
                <a:effectLst/>
                <a:latin typeface="Intel Clear"/>
                <a:ea typeface="+mn-ea"/>
                <a:cs typeface="+mn-cs"/>
              </a:rPr>
              <a:t> </a:t>
            </a:r>
            <a:r>
              <a:rPr lang="en-US" sz="1200" kern="1200" dirty="0">
                <a:solidFill>
                  <a:schemeClr val="tx1"/>
                </a:solidFill>
                <a:effectLst/>
                <a:latin typeface="Intel Clear"/>
                <a:ea typeface="+mn-ea"/>
                <a:cs typeface="+mn-cs"/>
              </a:rPr>
              <a:t>Associations are also defined by model-free (non-parametric) dependencies.  </a:t>
            </a:r>
          </a:p>
          <a:p>
            <a:pPr marL="628650" lvl="1" indent="-171450">
              <a:buFont typeface="Arial" panose="020B0604020202020204" pitchFamily="34" charset="0"/>
              <a:buChar char="•"/>
            </a:pPr>
            <a:r>
              <a:rPr lang="en-US" sz="1200" kern="1200" dirty="0">
                <a:solidFill>
                  <a:schemeClr val="tx1"/>
                </a:solidFill>
                <a:effectLst/>
                <a:latin typeface="Intel Clear"/>
                <a:ea typeface="+mn-ea"/>
                <a:cs typeface="+mn-cs"/>
              </a:rPr>
              <a:t>As an example, when you see one person, do you tend to see another person?  Or a part and a problem? Do they “hang” together”?</a:t>
            </a:r>
          </a:p>
          <a:p>
            <a:pPr marL="628650" lvl="1" indent="-171450">
              <a:buFont typeface="Arial" panose="020B0604020202020204" pitchFamily="34" charset="0"/>
              <a:buChar char="•"/>
            </a:pPr>
            <a:r>
              <a:rPr lang="en-US" sz="1200" kern="1200" dirty="0">
                <a:solidFill>
                  <a:schemeClr val="tx1"/>
                </a:solidFill>
                <a:effectLst/>
                <a:latin typeface="Intel Clear"/>
                <a:ea typeface="+mn-ea"/>
                <a:cs typeface="+mn-cs"/>
              </a:rPr>
              <a:t>Therefore, memories are appropriate when there is little data, usually about individual things, and local connections and context are what matter</a:t>
            </a:r>
          </a:p>
          <a:p>
            <a:pPr marL="628650" lvl="1" indent="-171450">
              <a:buFont typeface="Arial" panose="020B0604020202020204" pitchFamily="34" charset="0"/>
              <a:buChar char="•"/>
            </a:pPr>
            <a:r>
              <a:rPr lang="en-US" sz="1200" kern="1200" dirty="0">
                <a:solidFill>
                  <a:schemeClr val="tx1"/>
                </a:solidFill>
                <a:effectLst/>
                <a:latin typeface="Intel Clear"/>
                <a:ea typeface="+mn-ea"/>
                <a:cs typeface="+mn-cs"/>
              </a:rPr>
              <a:t>Also when the world is changing, when instant loading is quick to adapt to initially sparse data</a:t>
            </a:r>
          </a:p>
        </p:txBody>
      </p:sp>
      <p:sp>
        <p:nvSpPr>
          <p:cNvPr id="4" name="Slide Number Placeholder 3"/>
          <p:cNvSpPr>
            <a:spLocks noGrp="1"/>
          </p:cNvSpPr>
          <p:nvPr>
            <p:ph type="sldNum" sz="quarter" idx="10"/>
          </p:nvPr>
        </p:nvSpPr>
        <p:spPr/>
        <p:txBody>
          <a:bodyPr/>
          <a:lstStyle/>
          <a:p>
            <a:fld id="{AFFEF063-2C9A-46E2-B471-A937FBB8996D}"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029951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ko-KR" altLang="en-US" sz="1200" dirty="0"/>
            </a:br>
            <a:r>
              <a:rPr lang="ko-KR" altLang="en-US" sz="900" b="0" i="0" kern="1200" dirty="0">
                <a:solidFill>
                  <a:schemeClr val="tx1"/>
                </a:solidFill>
                <a:effectLst/>
                <a:latin typeface="+mn-lt"/>
                <a:ea typeface="+mn-ea"/>
                <a:cs typeface="+mn-cs"/>
              </a:rPr>
              <a:t>고유 한 각 </a:t>
            </a:r>
            <a:r>
              <a:rPr lang="en-US" altLang="ko-KR" sz="900" b="0" i="0" kern="1200" dirty="0">
                <a:solidFill>
                  <a:schemeClr val="tx1"/>
                </a:solidFill>
                <a:effectLst/>
                <a:latin typeface="+mn-lt"/>
                <a:ea typeface="+mn-ea"/>
                <a:cs typeface="+mn-cs"/>
              </a:rPr>
              <a:t>AI </a:t>
            </a:r>
            <a:r>
              <a:rPr lang="ko-KR" altLang="en-US" sz="900" b="0" i="0" kern="1200" dirty="0">
                <a:solidFill>
                  <a:schemeClr val="tx1"/>
                </a:solidFill>
                <a:effectLst/>
                <a:latin typeface="+mn-lt"/>
                <a:ea typeface="+mn-ea"/>
                <a:cs typeface="+mn-cs"/>
              </a:rPr>
              <a:t>접근 방식에는 고유 한 위치가 있습니다</a:t>
            </a:r>
            <a:r>
              <a:rPr lang="en-US" altLang="ko-KR" sz="900" b="0" i="0" kern="1200" dirty="0">
                <a:solidFill>
                  <a:schemeClr val="tx1"/>
                </a:solidFill>
                <a:effectLst/>
                <a:latin typeface="+mn-lt"/>
                <a:ea typeface="+mn-ea"/>
                <a:cs typeface="+mn-cs"/>
              </a:rPr>
              <a:t>. AI</a:t>
            </a:r>
            <a:r>
              <a:rPr lang="ko-KR" altLang="en-US" sz="900" b="0" i="0" kern="1200" dirty="0">
                <a:solidFill>
                  <a:schemeClr val="tx1"/>
                </a:solidFill>
                <a:effectLst/>
                <a:latin typeface="+mn-lt"/>
                <a:ea typeface="+mn-ea"/>
                <a:cs typeface="+mn-cs"/>
              </a:rPr>
              <a:t>에 대한 여러 가지 접근 방식 중에서 선택할 </a:t>
            </a:r>
            <a:r>
              <a:rPr lang="ko-KR" altLang="en-US" sz="900" b="0" i="0" kern="1200" dirty="0" err="1">
                <a:solidFill>
                  <a:schemeClr val="tx1"/>
                </a:solidFill>
                <a:effectLst/>
                <a:latin typeface="+mn-lt"/>
                <a:ea typeface="+mn-ea"/>
                <a:cs typeface="+mn-cs"/>
              </a:rPr>
              <a:t>수있는</a:t>
            </a:r>
            <a:r>
              <a:rPr lang="ko-KR" altLang="en-US" sz="900" b="0" i="0" kern="1200" dirty="0">
                <a:solidFill>
                  <a:schemeClr val="tx1"/>
                </a:solidFill>
                <a:effectLst/>
                <a:latin typeface="+mn-lt"/>
                <a:ea typeface="+mn-ea"/>
                <a:cs typeface="+mn-cs"/>
              </a:rPr>
              <a:t> </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어렵고 빠른</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규칙은 </a:t>
            </a:r>
            <a:r>
              <a:rPr lang="ko-KR" altLang="en-US" sz="900" b="0" i="0" kern="1200" dirty="0" err="1">
                <a:solidFill>
                  <a:schemeClr val="tx1"/>
                </a:solidFill>
                <a:effectLst/>
                <a:latin typeface="+mn-lt"/>
                <a:ea typeface="+mn-ea"/>
                <a:cs typeface="+mn-cs"/>
              </a:rPr>
              <a:t>없지만이</a:t>
            </a:r>
            <a:r>
              <a:rPr lang="ko-KR" altLang="en-US" sz="900" b="0" i="0" kern="1200" dirty="0">
                <a:solidFill>
                  <a:schemeClr val="tx1"/>
                </a:solidFill>
                <a:effectLst/>
                <a:latin typeface="+mn-lt"/>
                <a:ea typeface="+mn-ea"/>
                <a:cs typeface="+mn-cs"/>
              </a:rPr>
              <a:t> 표는 </a:t>
            </a:r>
            <a:r>
              <a:rPr lang="en-US" altLang="ko-KR" sz="900" b="0" i="0" kern="1200" dirty="0">
                <a:solidFill>
                  <a:schemeClr val="tx1"/>
                </a:solidFill>
                <a:effectLst/>
                <a:latin typeface="+mn-lt"/>
                <a:ea typeface="+mn-ea"/>
                <a:cs typeface="+mn-cs"/>
              </a:rPr>
              <a:t>AI</a:t>
            </a:r>
            <a:r>
              <a:rPr lang="ko-KR" altLang="en-US" sz="900" b="0" i="0" kern="1200" dirty="0">
                <a:solidFill>
                  <a:schemeClr val="tx1"/>
                </a:solidFill>
                <a:effectLst/>
                <a:latin typeface="+mn-lt"/>
                <a:ea typeface="+mn-ea"/>
                <a:cs typeface="+mn-cs"/>
              </a:rPr>
              <a:t>에 대한 각 접근 방식에서 가장 일반적으로 다루는 데이터 집합과 문제의 유형을 정리합니다</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고전적인 기계 학습의 경우 문제는 데이터 및 </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또는 </a:t>
            </a:r>
            <a:r>
              <a:rPr lang="ko-KR" altLang="en-US" sz="900" b="0" i="0" kern="1200" dirty="0" err="1">
                <a:solidFill>
                  <a:schemeClr val="tx1"/>
                </a:solidFill>
                <a:effectLst/>
                <a:latin typeface="+mn-lt"/>
                <a:ea typeface="+mn-ea"/>
                <a:cs typeface="+mn-cs"/>
              </a:rPr>
              <a:t>범위면에서</a:t>
            </a:r>
            <a:r>
              <a:rPr lang="ko-KR" altLang="en-US" sz="900" b="0" i="0" kern="1200" dirty="0">
                <a:solidFill>
                  <a:schemeClr val="tx1"/>
                </a:solidFill>
                <a:effectLst/>
                <a:latin typeface="+mn-lt"/>
                <a:ea typeface="+mn-ea"/>
                <a:cs typeface="+mn-cs"/>
              </a:rPr>
              <a:t> 제한적이며 </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충분한</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정확도가 허용 가능한 결과입니다 </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예 </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추천 엔진 </a:t>
            </a:r>
            <a:r>
              <a:rPr lang="en-US" altLang="ko-KR" sz="900" b="0" i="0" kern="1200" dirty="0">
                <a:solidFill>
                  <a:schemeClr val="tx1"/>
                </a:solidFill>
                <a:effectLst/>
                <a:latin typeface="+mn-lt"/>
                <a:ea typeface="+mn-ea"/>
                <a:cs typeface="+mn-cs"/>
              </a:rPr>
              <a:t>Netflix / Amazon / </a:t>
            </a:r>
            <a:r>
              <a:rPr lang="ko-KR" altLang="en-US" sz="900" b="0" i="0" kern="1200" dirty="0">
                <a:solidFill>
                  <a:schemeClr val="tx1"/>
                </a:solidFill>
                <a:effectLst/>
                <a:latin typeface="+mn-lt"/>
                <a:ea typeface="+mn-ea"/>
                <a:cs typeface="+mn-cs"/>
              </a:rPr>
              <a:t>슈퍼마켓</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집의 가치에 가장 </a:t>
            </a:r>
            <a:r>
              <a:rPr lang="ko-KR" altLang="en-US" sz="900" b="0" i="0" kern="1200" dirty="0" err="1">
                <a:solidFill>
                  <a:schemeClr val="tx1"/>
                </a:solidFill>
                <a:effectLst/>
                <a:latin typeface="+mn-lt"/>
                <a:ea typeface="+mn-ea"/>
                <a:cs typeface="+mn-cs"/>
              </a:rPr>
              <a:t>영향을주는</a:t>
            </a:r>
            <a:r>
              <a:rPr lang="ko-KR" altLang="en-US" sz="900" b="0" i="0" kern="1200" dirty="0">
                <a:solidFill>
                  <a:schemeClr val="tx1"/>
                </a:solidFill>
                <a:effectLst/>
                <a:latin typeface="+mn-lt"/>
                <a:ea typeface="+mn-ea"/>
                <a:cs typeface="+mn-cs"/>
              </a:rPr>
              <a:t> 요소 식별</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와인 품질 예측 가격 </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연령 </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유형 </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위치 </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공급 기준 등</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심층적 인 학습을 위해서는 문제가 매우 큰 균일 데이터 집합과 정확성을 극대화하고자하는 강한 욕구 </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예 </a:t>
            </a:r>
            <a:r>
              <a:rPr lang="en-US" altLang="ko-KR" sz="900" b="0" i="0" kern="1200" dirty="0">
                <a:solidFill>
                  <a:schemeClr val="tx1"/>
                </a:solidFill>
                <a:effectLst/>
                <a:latin typeface="+mn-lt"/>
                <a:ea typeface="+mn-ea"/>
                <a:cs typeface="+mn-cs"/>
              </a:rPr>
              <a:t>: ImageNet </a:t>
            </a:r>
            <a:r>
              <a:rPr lang="ko-KR" altLang="en-US" sz="900" b="0" i="0" kern="1200" dirty="0">
                <a:solidFill>
                  <a:schemeClr val="tx1"/>
                </a:solidFill>
                <a:effectLst/>
                <a:latin typeface="+mn-lt"/>
                <a:ea typeface="+mn-ea"/>
                <a:cs typeface="+mn-cs"/>
              </a:rPr>
              <a:t>데이터베이스 </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경쟁</a:t>
            </a:r>
            <a:r>
              <a:rPr lang="en-US" altLang="ko-KR" sz="900" b="0" i="0" kern="1200" dirty="0">
                <a:solidFill>
                  <a:schemeClr val="tx1"/>
                </a:solidFill>
                <a:effectLst/>
                <a:latin typeface="+mn-lt"/>
                <a:ea typeface="+mn-ea"/>
                <a:cs typeface="+mn-cs"/>
              </a:rPr>
              <a:t>, Facebook </a:t>
            </a:r>
            <a:r>
              <a:rPr lang="ko-KR" altLang="en-US" sz="900" b="0" i="0" kern="1200" dirty="0">
                <a:solidFill>
                  <a:schemeClr val="tx1"/>
                </a:solidFill>
                <a:effectLst/>
                <a:latin typeface="+mn-lt"/>
                <a:ea typeface="+mn-ea"/>
                <a:cs typeface="+mn-cs"/>
              </a:rPr>
              <a:t>얼굴 검색</a:t>
            </a:r>
            <a:r>
              <a:rPr lang="en-US" altLang="ko-KR" sz="900" b="0" i="0" kern="1200" dirty="0">
                <a:solidFill>
                  <a:schemeClr val="tx1"/>
                </a:solidFill>
                <a:effectLst/>
                <a:latin typeface="+mn-lt"/>
                <a:ea typeface="+mn-ea"/>
                <a:cs typeface="+mn-cs"/>
              </a:rPr>
              <a:t>, Amazon Alexa </a:t>
            </a:r>
            <a:r>
              <a:rPr lang="ko-KR" altLang="en-US" sz="900" b="0" i="0" kern="1200" dirty="0">
                <a:solidFill>
                  <a:schemeClr val="tx1"/>
                </a:solidFill>
                <a:effectLst/>
                <a:latin typeface="+mn-lt"/>
                <a:ea typeface="+mn-ea"/>
                <a:cs typeface="+mn-cs"/>
              </a:rPr>
              <a:t>음성 인식</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채팅 봇에 대한 </a:t>
            </a:r>
            <a:r>
              <a:rPr lang="en-US" altLang="ko-KR" sz="900" b="0" i="0" kern="1200" dirty="0">
                <a:solidFill>
                  <a:schemeClr val="tx1"/>
                </a:solidFill>
                <a:effectLst/>
                <a:latin typeface="+mn-lt"/>
                <a:ea typeface="+mn-ea"/>
                <a:cs typeface="+mn-cs"/>
              </a:rPr>
              <a:t>NLP) </a:t>
            </a:r>
            <a:r>
              <a:rPr lang="ko-KR" altLang="en-US" sz="900" b="0" i="0" kern="1200" dirty="0">
                <a:solidFill>
                  <a:schemeClr val="tx1"/>
                </a:solidFill>
                <a:effectLst/>
                <a:latin typeface="+mn-lt"/>
                <a:ea typeface="+mn-ea"/>
                <a:cs typeface="+mn-cs"/>
              </a:rPr>
              <a:t>메모리 기반 추론을 위해</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크고 다양하고 복잡하며 비 구조화 된 데이터 세트의 문제점 </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예를 들어</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다수의 다양하고 희박한 데이터 스트림에 기초한 보험 사기 탐지</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다수의 다양하고 희박한 데이터 스트림을 이용하는 심장 상태 예측 등</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논리 기반 추론의 경우</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복잡하지만 </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이해</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된 논리적 </a:t>
            </a:r>
            <a:r>
              <a:rPr lang="en-US" altLang="ko-KR" sz="900" b="0" i="0" kern="1200" dirty="0">
                <a:solidFill>
                  <a:schemeClr val="tx1"/>
                </a:solidFill>
                <a:effectLst/>
                <a:latin typeface="+mn-lt"/>
                <a:ea typeface="+mn-ea"/>
                <a:cs typeface="+mn-cs"/>
              </a:rPr>
              <a:t>(if / then / else) </a:t>
            </a:r>
            <a:r>
              <a:rPr lang="ko-KR" altLang="en-US" sz="900" b="0" i="0" kern="1200" dirty="0">
                <a:solidFill>
                  <a:schemeClr val="tx1"/>
                </a:solidFill>
                <a:effectLst/>
                <a:latin typeface="+mn-lt"/>
                <a:ea typeface="+mn-ea"/>
                <a:cs typeface="+mn-cs"/>
              </a:rPr>
              <a:t>프로세스가 가장 보편적이며 많은 경우 </a:t>
            </a:r>
            <a:r>
              <a:rPr lang="en-US" altLang="ko-KR" sz="900" b="0" i="0" kern="1200" dirty="0">
                <a:solidFill>
                  <a:schemeClr val="tx1"/>
                </a:solidFill>
                <a:effectLst/>
                <a:latin typeface="+mn-lt"/>
                <a:ea typeface="+mn-ea"/>
                <a:cs typeface="+mn-cs"/>
              </a:rPr>
              <a:t>AI</a:t>
            </a:r>
            <a:r>
              <a:rPr lang="ko-KR" altLang="en-US" sz="900" b="0" i="0" kern="1200" dirty="0">
                <a:solidFill>
                  <a:schemeClr val="tx1"/>
                </a:solidFill>
                <a:effectLst/>
                <a:latin typeface="+mn-lt"/>
                <a:ea typeface="+mn-ea"/>
                <a:cs typeface="+mn-cs"/>
              </a:rPr>
              <a:t>에 대한 다른 접근법도 포함됩니다 </a:t>
            </a:r>
            <a:r>
              <a:rPr lang="en-US" altLang="ko-KR" sz="900" b="0" i="0" kern="1200" dirty="0">
                <a:solidFill>
                  <a:schemeClr val="tx1"/>
                </a:solidFill>
                <a:effectLst/>
                <a:latin typeface="+mn-lt"/>
                <a:ea typeface="+mn-ea"/>
                <a:cs typeface="+mn-cs"/>
              </a:rPr>
              <a:t>(</a:t>
            </a:r>
            <a:r>
              <a:rPr lang="ko-KR" altLang="en-US" sz="900" b="0" i="0" kern="1200" dirty="0">
                <a:solidFill>
                  <a:schemeClr val="tx1"/>
                </a:solidFill>
                <a:effectLst/>
                <a:latin typeface="+mn-lt"/>
                <a:ea typeface="+mn-ea"/>
                <a:cs typeface="+mn-cs"/>
              </a:rPr>
              <a:t>예 </a:t>
            </a:r>
            <a:r>
              <a:rPr lang="en-US" altLang="ko-KR" sz="900" b="0" i="0" kern="1200" dirty="0">
                <a:solidFill>
                  <a:schemeClr val="tx1"/>
                </a:solidFill>
                <a:effectLst/>
                <a:latin typeface="+mn-lt"/>
                <a:ea typeface="+mn-ea"/>
                <a:cs typeface="+mn-cs"/>
              </a:rPr>
              <a:t>: </a:t>
            </a:r>
            <a:r>
              <a:rPr lang="ko-KR" altLang="en-US" sz="900" b="0" i="0" kern="1200" dirty="0">
                <a:solidFill>
                  <a:schemeClr val="tx1"/>
                </a:solidFill>
                <a:effectLst/>
                <a:latin typeface="+mn-lt"/>
                <a:ea typeface="+mn-ea"/>
                <a:cs typeface="+mn-cs"/>
              </a:rPr>
              <a:t>현재 지분을 </a:t>
            </a:r>
            <a:r>
              <a:rPr lang="ko-KR" altLang="en-US" sz="900" b="0" i="0" kern="1200" dirty="0" err="1">
                <a:solidFill>
                  <a:schemeClr val="tx1"/>
                </a:solidFill>
                <a:effectLst/>
                <a:latin typeface="+mn-lt"/>
                <a:ea typeface="+mn-ea"/>
                <a:cs typeface="+mn-cs"/>
              </a:rPr>
              <a:t>보유해야하는지</a:t>
            </a:r>
            <a:r>
              <a:rPr lang="ko-KR" altLang="en-US" sz="900" b="0" i="0" kern="1200" dirty="0">
                <a:solidFill>
                  <a:schemeClr val="tx1"/>
                </a:solidFill>
                <a:effectLst/>
                <a:latin typeface="+mn-lt"/>
                <a:ea typeface="+mn-ea"/>
                <a:cs typeface="+mn-cs"/>
              </a:rPr>
              <a:t> 여부를 결정하는 논리적 추론 시퀀스</a:t>
            </a:r>
            <a:r>
              <a:rPr lang="en-US" altLang="ko-KR" sz="900" b="0" i="0" kern="1200" dirty="0">
                <a:solidFill>
                  <a:schemeClr val="tx1"/>
                </a:solidFill>
                <a:effectLst/>
                <a:latin typeface="+mn-lt"/>
                <a:ea typeface="+mn-ea"/>
                <a:cs typeface="+mn-cs"/>
              </a:rPr>
              <a:t>). )</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Each AI approach unique </a:t>
            </a:r>
            <a:r>
              <a:rPr lang="en-US" sz="1200" i="0" kern="1200" baseline="0" dirty="0">
                <a:solidFill>
                  <a:schemeClr val="tx1"/>
                </a:solidFill>
                <a:effectLst/>
                <a:latin typeface="+mn-lt"/>
                <a:ea typeface="+mn-ea"/>
                <a:cs typeface="+mn-cs"/>
              </a:rPr>
              <a:t>has its own place.  </a:t>
            </a:r>
            <a:r>
              <a:rPr lang="en-US" sz="1200" i="0" kern="1200" dirty="0">
                <a:solidFill>
                  <a:schemeClr val="tx1"/>
                </a:solidFill>
                <a:effectLst/>
                <a:latin typeface="+mn-lt"/>
                <a:ea typeface="+mn-ea"/>
                <a:cs typeface="+mn-cs"/>
              </a:rPr>
              <a:t>While there is no “hard and fast” rule to choose between several available approaches to AI, this table attempts</a:t>
            </a:r>
            <a:r>
              <a:rPr lang="en-US" sz="1200" i="0" kern="1200" baseline="0" dirty="0">
                <a:solidFill>
                  <a:schemeClr val="tx1"/>
                </a:solidFill>
                <a:effectLst/>
                <a:latin typeface="+mn-lt"/>
                <a:ea typeface="+mn-ea"/>
                <a:cs typeface="+mn-cs"/>
              </a:rPr>
              <a:t> to bucket the kinds of datasets and problems that are most commonly addressed by each approach to AI:</a:t>
            </a:r>
          </a:p>
          <a:p>
            <a:pPr marL="171450" indent="-171450">
              <a:buFont typeface="Arial" panose="020B0604020202020204" pitchFamily="34" charset="0"/>
              <a:buChar char="•"/>
            </a:pPr>
            <a:r>
              <a:rPr lang="en-US" sz="1200" i="0" kern="1200" baseline="0" dirty="0">
                <a:solidFill>
                  <a:schemeClr val="tx1"/>
                </a:solidFill>
                <a:effectLst/>
                <a:latin typeface="+mn-lt"/>
                <a:ea typeface="+mn-ea"/>
                <a:cs typeface="+mn-cs"/>
              </a:rPr>
              <a:t>For classic machine learning, problems tend to be limited in terms of data and/or scope, and ‘good enough’ accuracy is an acceptable result (e.g. recommendation engine Netflix/Amazon/supermarket, identifying which factors most affect home values, predict wine quality based on </a:t>
            </a:r>
            <a:r>
              <a:rPr lang="en-US" sz="1200" i="0" kern="1200" baseline="0" dirty="0" err="1">
                <a:solidFill>
                  <a:schemeClr val="tx1"/>
                </a:solidFill>
                <a:effectLst/>
                <a:latin typeface="+mn-lt"/>
                <a:ea typeface="+mn-ea"/>
                <a:cs typeface="+mn-cs"/>
              </a:rPr>
              <a:t>price+age+type+location+supply</a:t>
            </a:r>
            <a:r>
              <a:rPr lang="en-US" sz="1200" i="0" kern="1200" baseline="0" dirty="0">
                <a:solidFill>
                  <a:schemeClr val="tx1"/>
                </a:solidFill>
                <a:effectLst/>
                <a:latin typeface="+mn-lt"/>
                <a:ea typeface="+mn-ea"/>
                <a:cs typeface="+mn-cs"/>
              </a:rPr>
              <a:t>, </a:t>
            </a:r>
            <a:r>
              <a:rPr lang="en-US" sz="1200" i="0" kern="1200" baseline="0" dirty="0" err="1">
                <a:solidFill>
                  <a:schemeClr val="tx1"/>
                </a:solidFill>
                <a:effectLst/>
                <a:latin typeface="+mn-lt"/>
                <a:ea typeface="+mn-ea"/>
                <a:cs typeface="+mn-cs"/>
              </a:rPr>
              <a:t>etc</a:t>
            </a:r>
            <a:r>
              <a:rPr lang="en-US" sz="1200" i="0" kern="1200" baseline="0" dirty="0">
                <a:solidFill>
                  <a:schemeClr val="tx1"/>
                </a:solidFill>
                <a:effectLst/>
                <a:latin typeface="+mn-lt"/>
                <a:ea typeface="+mn-ea"/>
                <a:cs typeface="+mn-cs"/>
              </a:rPr>
              <a:t>)</a:t>
            </a:r>
          </a:p>
          <a:p>
            <a:pPr marL="171450" indent="-171450">
              <a:buFont typeface="Arial" panose="020B0604020202020204" pitchFamily="34" charset="0"/>
              <a:buChar char="•"/>
            </a:pPr>
            <a:r>
              <a:rPr lang="en-US" sz="1200" i="0" kern="1200" baseline="0" dirty="0">
                <a:solidFill>
                  <a:schemeClr val="tx1"/>
                </a:solidFill>
                <a:effectLst/>
                <a:latin typeface="+mn-lt"/>
                <a:ea typeface="+mn-ea"/>
                <a:cs typeface="+mn-cs"/>
              </a:rPr>
              <a:t>For deep learning, problems tend to have very large uniform/dense data sets and a strong desire to maximize accuracy (e.g. ImageNet database/competition, Facebook facial detection, Amazon Alexa voice recognition, NLP for </a:t>
            </a:r>
            <a:r>
              <a:rPr lang="en-US" sz="1200" i="0" kern="1200" baseline="0" dirty="0" err="1">
                <a:solidFill>
                  <a:schemeClr val="tx1"/>
                </a:solidFill>
                <a:effectLst/>
                <a:latin typeface="+mn-lt"/>
                <a:ea typeface="+mn-ea"/>
                <a:cs typeface="+mn-cs"/>
              </a:rPr>
              <a:t>chatbot</a:t>
            </a:r>
            <a:r>
              <a:rPr lang="en-US" sz="1200" i="0" kern="1200" baseline="0" dirty="0">
                <a:solidFill>
                  <a:schemeClr val="tx1"/>
                </a:solidFill>
                <a:effectLst/>
                <a:latin typeface="+mn-lt"/>
                <a:ea typeface="+mn-ea"/>
                <a:cs typeface="+mn-cs"/>
              </a:rPr>
              <a:t>)</a:t>
            </a:r>
          </a:p>
          <a:p>
            <a:pPr marL="171450" indent="-171450">
              <a:buFont typeface="Arial" panose="020B0604020202020204" pitchFamily="34" charset="0"/>
              <a:buChar char="•"/>
            </a:pPr>
            <a:r>
              <a:rPr lang="en-US" sz="1200" i="0" kern="1200" baseline="0" dirty="0">
                <a:solidFill>
                  <a:schemeClr val="tx1"/>
                </a:solidFill>
                <a:effectLst/>
                <a:latin typeface="+mn-lt"/>
                <a:ea typeface="+mn-ea"/>
                <a:cs typeface="+mn-cs"/>
              </a:rPr>
              <a:t>For memory-based reasoning, problems with large diverse, complex and unstructured data sets are common (e.g. insurance fraud detection based on multiple varied and sparse data streams, heart condition prediction using multiple varied and sparse data streams, </a:t>
            </a:r>
            <a:r>
              <a:rPr lang="en-US" sz="1200" i="0" kern="1200" baseline="0" dirty="0" err="1">
                <a:solidFill>
                  <a:schemeClr val="tx1"/>
                </a:solidFill>
                <a:effectLst/>
                <a:latin typeface="+mn-lt"/>
                <a:ea typeface="+mn-ea"/>
                <a:cs typeface="+mn-cs"/>
              </a:rPr>
              <a:t>etc</a:t>
            </a:r>
            <a:r>
              <a:rPr lang="en-US" sz="1200" i="0" kern="1200" baseline="0" dirty="0">
                <a:solidFill>
                  <a:schemeClr val="tx1"/>
                </a:solidFill>
                <a:effectLst/>
                <a:latin typeface="+mn-lt"/>
                <a:ea typeface="+mn-ea"/>
                <a:cs typeface="+mn-cs"/>
              </a:rPr>
              <a:t>)</a:t>
            </a:r>
          </a:p>
          <a:p>
            <a:pPr marL="171450" indent="-171450">
              <a:buFont typeface="Arial" panose="020B0604020202020204" pitchFamily="34" charset="0"/>
              <a:buChar char="•"/>
            </a:pPr>
            <a:r>
              <a:rPr lang="en-US" sz="1200" i="0" kern="1200" baseline="0" dirty="0">
                <a:solidFill>
                  <a:schemeClr val="tx1"/>
                </a:solidFill>
                <a:effectLst/>
                <a:latin typeface="+mn-lt"/>
                <a:ea typeface="+mn-ea"/>
                <a:cs typeface="+mn-cs"/>
              </a:rPr>
              <a:t>For logic-based reasoning, complex but ‘understood’ logical (if/then/else) processes are most common, in many cases also involving other approaches to AI (e.g. logical reasoning sequence to decide if I should hold my current equity position or not)</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FEF063-2C9A-46E2-B471-A937FBB8996D}"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253799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45</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1825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BD8E7-1312-41F3-99C4-6DA5AF891969}" type="slidenum">
              <a:rPr kumimoji="0" lang="en-US" altLang="ko-KR" sz="1200" b="0" i="0" u="none" strike="noStrike" kern="1200" cap="none" spc="0" normalizeH="0" baseline="0" noProof="0" smtClean="0">
                <a:ln>
                  <a:noFill/>
                </a:ln>
                <a:solidFill>
                  <a:srgbClr val="595959"/>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srgbClr val="595959"/>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966498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47</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15561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48</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79128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49</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608190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50</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75444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51</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7937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52</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73313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latinLnBrk="0" hangingPunct="0"/>
            <a:r>
              <a:rPr lang="ko-KR" altLang="ko-KR" sz="900" kern="1200" dirty="0">
                <a:solidFill>
                  <a:schemeClr val="tx1"/>
                </a:solidFill>
                <a:effectLst/>
                <a:latin typeface="+mn-lt"/>
                <a:ea typeface="+mn-ea"/>
                <a:cs typeface="+mn-cs"/>
              </a:rPr>
              <a:t>잠시 시간을 내서 사람들이 배우는 학습 프로세스를 생각해 보도록 하겠습니다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컴퓨터는 결국 사람의 사고방식과 가장 유사한 알고리즘을 채택하기 때문입니다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딥러닝이 사람의 신경망 구조를 본따서 만든 것이라는 것을 이미 알고 계실 것으로 생각이 듭니다</a:t>
            </a:r>
            <a:r>
              <a:rPr lang="en-US" altLang="ko-KR" sz="900" kern="1200" dirty="0">
                <a:solidFill>
                  <a:schemeClr val="tx1"/>
                </a:solidFill>
                <a:effectLst/>
                <a:latin typeface="+mn-lt"/>
                <a:ea typeface="+mn-ea"/>
                <a:cs typeface="+mn-cs"/>
              </a:rPr>
              <a:t>. </a:t>
            </a:r>
            <a:endParaRPr lang="ko-KR" altLang="ko-KR" sz="900" kern="1200" dirty="0">
              <a:solidFill>
                <a:schemeClr val="tx1"/>
              </a:solidFill>
              <a:effectLst/>
              <a:latin typeface="+mn-lt"/>
              <a:ea typeface="+mn-ea"/>
              <a:cs typeface="+mn-cs"/>
            </a:endParaRPr>
          </a:p>
          <a:p>
            <a:pPr eaLnBrk="0" fontAlgn="base" latinLnBrk="0" hangingPunct="0"/>
            <a:r>
              <a:rPr lang="en-US" altLang="ko-KR" sz="900" kern="1200" dirty="0">
                <a:solidFill>
                  <a:schemeClr val="tx1"/>
                </a:solidFill>
                <a:effectLst/>
                <a:latin typeface="+mn-lt"/>
                <a:ea typeface="+mn-ea"/>
                <a:cs typeface="+mn-cs"/>
              </a:rPr>
              <a:t> </a:t>
            </a:r>
            <a:endParaRPr lang="ko-KR" altLang="ko-KR" sz="900" kern="1200" dirty="0">
              <a:solidFill>
                <a:schemeClr val="tx1"/>
              </a:solidFill>
              <a:effectLst/>
              <a:latin typeface="+mn-lt"/>
              <a:ea typeface="+mn-ea"/>
              <a:cs typeface="+mn-cs"/>
            </a:endParaRPr>
          </a:p>
          <a:p>
            <a:pPr eaLnBrk="0" fontAlgn="base" latinLnBrk="0" hangingPunct="0"/>
            <a:r>
              <a:rPr lang="ko-KR" altLang="ko-KR" sz="900" kern="1200" dirty="0">
                <a:solidFill>
                  <a:schemeClr val="tx1"/>
                </a:solidFill>
                <a:effectLst/>
                <a:latin typeface="+mn-lt"/>
                <a:ea typeface="+mn-ea"/>
                <a:cs typeface="+mn-cs"/>
              </a:rPr>
              <a:t>여러분들이 새로운 사물을 인식할 경우 사진을 통해 또는 실물을 통해 특징점을 찾아내서 인식을 하고 여러번에 걸쳐 배운 후 기억을 하게 되면 그 다음부터는 기억을 기반으로 사물을 표현하게 됩니다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영어 단어를 외운다고 가정해 보도록 하죠</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열심히 반복적 학습을 통해 단어를 외우게 되면 그 다음부터는 자연스럽게 이 단어를 사용하게 됩니다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컴퓨터도 비슷하 과정을 거치게 됩니다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하지만 여기 한가지 큰 차이가 있습니다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사람은 말과 얼룩을 따로따로 가르쳐도 처음 본 얼룩말을 얼룩말이라고 추정을 하지만 컴퓨터는 얼룩말을 새롭게 가르쳐야 한다는 한계를 갖고 있습니다</a:t>
            </a:r>
            <a:r>
              <a:rPr lang="en-US" altLang="ko-KR" sz="900" kern="1200" dirty="0">
                <a:solidFill>
                  <a:schemeClr val="tx1"/>
                </a:solidFill>
                <a:effectLst/>
                <a:latin typeface="+mn-lt"/>
                <a:ea typeface="+mn-ea"/>
                <a:cs typeface="+mn-cs"/>
              </a:rPr>
              <a:t>. </a:t>
            </a:r>
            <a:endParaRPr lang="ko-KR" altLang="ko-KR" sz="900" kern="1200" dirty="0">
              <a:solidFill>
                <a:schemeClr val="tx1"/>
              </a:solidFill>
              <a:effectLst/>
              <a:latin typeface="+mn-lt"/>
              <a:ea typeface="+mn-ea"/>
              <a:cs typeface="+mn-cs"/>
            </a:endParaRPr>
          </a:p>
          <a:p>
            <a:pPr eaLnBrk="0" fontAlgn="base" latinLnBrk="0" hangingPunct="0"/>
            <a:r>
              <a:rPr lang="en-US" altLang="ko-KR" sz="900" kern="1200" dirty="0">
                <a:solidFill>
                  <a:schemeClr val="tx1"/>
                </a:solidFill>
                <a:effectLst/>
                <a:latin typeface="+mn-lt"/>
                <a:ea typeface="+mn-ea"/>
                <a:cs typeface="+mn-cs"/>
              </a:rPr>
              <a:t> </a:t>
            </a:r>
            <a:endParaRPr lang="ko-KR" altLang="ko-KR" sz="900" kern="1200" dirty="0">
              <a:solidFill>
                <a:schemeClr val="tx1"/>
              </a:solidFill>
              <a:effectLst/>
              <a:latin typeface="+mn-lt"/>
              <a:ea typeface="+mn-ea"/>
              <a:cs typeface="+mn-cs"/>
            </a:endParaRPr>
          </a:p>
          <a:p>
            <a:pPr eaLnBrk="0" fontAlgn="base" latinLnBrk="0" hangingPunct="0"/>
            <a:r>
              <a:rPr lang="ko-KR" altLang="ko-KR" sz="900" kern="1200" dirty="0">
                <a:solidFill>
                  <a:schemeClr val="tx1"/>
                </a:solidFill>
                <a:effectLst/>
                <a:latin typeface="+mn-lt"/>
                <a:ea typeface="+mn-ea"/>
                <a:cs typeface="+mn-cs"/>
              </a:rPr>
              <a:t>그래서 </a:t>
            </a:r>
            <a:r>
              <a:rPr lang="en-US" altLang="ko-KR" sz="900" kern="1200" dirty="0">
                <a:solidFill>
                  <a:schemeClr val="tx1"/>
                </a:solidFill>
                <a:effectLst/>
                <a:latin typeface="+mn-lt"/>
                <a:ea typeface="+mn-ea"/>
                <a:cs typeface="+mn-cs"/>
              </a:rPr>
              <a:t>AI</a:t>
            </a:r>
            <a:r>
              <a:rPr lang="ko-KR" altLang="ko-KR" sz="900" kern="1200" dirty="0">
                <a:solidFill>
                  <a:schemeClr val="tx1"/>
                </a:solidFill>
                <a:effectLst/>
                <a:latin typeface="+mn-lt"/>
                <a:ea typeface="+mn-ea"/>
                <a:cs typeface="+mn-cs"/>
              </a:rPr>
              <a:t>는 아직도 발전해야 할 부분도 많고 다음과 같은 두 가지 접근법에 따라 접근을 해나가야 합니다</a:t>
            </a:r>
            <a:r>
              <a:rPr lang="en-US" altLang="ko-KR" sz="900" kern="1200" dirty="0">
                <a:solidFill>
                  <a:schemeClr val="tx1"/>
                </a:solidFill>
                <a:effectLst/>
                <a:latin typeface="+mn-lt"/>
                <a:ea typeface="+mn-ea"/>
                <a:cs typeface="+mn-cs"/>
              </a:rPr>
              <a:t>. </a:t>
            </a:r>
            <a:r>
              <a:rPr lang="ko-KR" altLang="ko-KR" sz="900" kern="1200" dirty="0">
                <a:solidFill>
                  <a:schemeClr val="tx1"/>
                </a:solidFill>
                <a:effectLst/>
                <a:latin typeface="+mn-lt"/>
                <a:ea typeface="+mn-ea"/>
                <a:cs typeface="+mn-cs"/>
              </a:rPr>
              <a:t>기계학습과 논리에 근거한 방식인데 조금 더 구체저으로 설명을 해보도록 하겠습니다</a:t>
            </a:r>
            <a:r>
              <a:rPr lang="en-US" altLang="ko-KR" sz="900" kern="1200" dirty="0">
                <a:solidFill>
                  <a:schemeClr val="tx1"/>
                </a:solidFill>
                <a:effectLst/>
                <a:latin typeface="+mn-lt"/>
                <a:ea typeface="+mn-ea"/>
                <a:cs typeface="+mn-cs"/>
              </a:rPr>
              <a:t>.  </a:t>
            </a:r>
            <a:endParaRPr lang="ko-KR" altLang="ko-KR"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43610CF5-7C77-4E47-AE69-139499A0DCA3}" type="slidenum">
              <a:rPr lang="en-US" altLang="en-US" smtClean="0"/>
              <a:pPr>
                <a:defRPr/>
              </a:pPr>
              <a:t>4</a:t>
            </a:fld>
            <a:endParaRPr lang="en-US" altLang="en-US"/>
          </a:p>
        </p:txBody>
      </p:sp>
    </p:spTree>
    <p:extLst>
      <p:ext uri="{BB962C8B-B14F-4D97-AF65-F5344CB8AC3E}">
        <p14:creationId xmlns:p14="http://schemas.microsoft.com/office/powerpoint/2010/main" val="1478093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53</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40201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54</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91532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55</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31468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56</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0182966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57</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68764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58</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92417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59</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63998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60</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546978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61</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8072441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62</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3122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6</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8727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63</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3110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64</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8305260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65</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64350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66</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8803963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67</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3408453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68</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916542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69</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3204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70</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82499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71</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526426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72</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14916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7</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5696606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73</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925153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74</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3408719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75</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060572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76</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7437865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77</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6232631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dirty="0"/>
              <a:t>https://commons.wikimedia.org/wiki/File:Color_solid_comparison_hsl_hsv_rgb_cone_sphere_cube_cylinder.png</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85</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804356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xfrm>
            <a:off x="381000" y="685800"/>
            <a:ext cx="6096000" cy="3429000"/>
          </a:xfrm>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r>
              <a:rPr dirty="0"/>
              <a:t>Contrast is multiplication</a:t>
            </a:r>
          </a:p>
          <a:p>
            <a:r>
              <a:rPr dirty="0"/>
              <a:t>Brightness is addition</a:t>
            </a:r>
            <a:endParaRPr lang="en-US" dirty="0"/>
          </a:p>
          <a:p>
            <a:r>
              <a:rPr lang="en-US" dirty="0"/>
              <a:t>- Image </a:t>
            </a:r>
            <a:r>
              <a:rPr lang="en-US" dirty="0" err="1"/>
              <a:t>url</a:t>
            </a:r>
            <a:r>
              <a:rPr lang="en-US" dirty="0"/>
              <a:t>?</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 name="Shape 445"/>
          <p:cNvSpPr>
            <a:spLocks noGrp="1"/>
          </p:cNvSpPr>
          <p:nvPr>
            <p:ph type="body" sz="quarter" idx="1"/>
          </p:nvPr>
        </p:nvSpPr>
        <p:spPr>
          <a:prstGeom prst="rect">
            <a:avLst/>
          </a:prstGeom>
        </p:spPr>
        <p:txBody>
          <a:bodyPr/>
          <a:lstStyle/>
          <a:p>
            <a:r>
              <a:rPr dirty="0"/>
              <a:t>Blending is weighted sums</a:t>
            </a:r>
            <a:endParaRPr lang="en-US" dirty="0"/>
          </a:p>
          <a:p>
            <a:r>
              <a:rPr lang="en-US" dirty="0"/>
              <a:t>Image </a:t>
            </a:r>
            <a:r>
              <a:rPr lang="en-US" dirty="0" err="1"/>
              <a:t>url</a:t>
            </a:r>
            <a:r>
              <a:rPr lang="en-US" dirty="0"/>
              <a:t>?</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noRot="1" noChangeAspect="1"/>
          </p:cNvSpPr>
          <p:nvPr>
            <p:ph type="sldImg"/>
          </p:nvPr>
        </p:nvSpPr>
        <p:spPr>
          <a:xfrm>
            <a:off x="381000" y="685800"/>
            <a:ext cx="6096000" cy="3429000"/>
          </a:xfrm>
          <a:prstGeom prst="rect">
            <a:avLst/>
          </a:prstGeom>
        </p:spPr>
        <p:txBody>
          <a:bodyPr/>
          <a:lstStyle/>
          <a:p>
            <a:endParaRPr/>
          </a:p>
        </p:txBody>
      </p:sp>
      <p:sp>
        <p:nvSpPr>
          <p:cNvPr id="455" name="Shape 455"/>
          <p:cNvSpPr>
            <a:spLocks noGrp="1"/>
          </p:cNvSpPr>
          <p:nvPr>
            <p:ph type="body" sz="quarter" idx="1"/>
          </p:nvPr>
        </p:nvSpPr>
        <p:spPr>
          <a:prstGeom prst="rect">
            <a:avLst/>
          </a:prstGeom>
        </p:spPr>
        <p:txBody>
          <a:bodyPr/>
          <a:lstStyle/>
          <a:p>
            <a:r>
              <a:rPr lang="en-US" dirty="0"/>
              <a:t>m</a:t>
            </a:r>
            <a:r>
              <a:rPr dirty="0"/>
              <a:t>atplotlib</a:t>
            </a:r>
            <a:r>
              <a:rPr lang="en-US" dirty="0"/>
              <a:t>*</a:t>
            </a:r>
            <a:r>
              <a:rPr dirty="0"/>
              <a:t> uses </a:t>
            </a:r>
            <a:r>
              <a:rPr lang="en-US" dirty="0"/>
              <a:t>N</a:t>
            </a:r>
            <a:r>
              <a:rPr dirty="0"/>
              <a:t>um</a:t>
            </a:r>
            <a:r>
              <a:rPr lang="en-US" dirty="0"/>
              <a:t>P</a:t>
            </a:r>
            <a:r>
              <a:rPr dirty="0"/>
              <a:t>y’s histogram to create image</a:t>
            </a:r>
          </a:p>
          <a:p>
            <a:r>
              <a:rPr dirty="0"/>
              <a:t>Histograms here are to </a:t>
            </a:r>
            <a:r>
              <a:t>discuss matplotlib</a:t>
            </a:r>
            <a:endParaRPr dirty="0"/>
          </a:p>
          <a:p>
            <a:r>
              <a:rPr dirty="0"/>
              <a:t>You will see histograms in week 2 for histogram equalization as a distribution statistic and later for segmentation.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8</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94966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94</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5522679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feature could be something like an edge detector or the orientation of the image.</a:t>
            </a:r>
            <a:r>
              <a:rPr lang="en-US" baseline="0" dirty="0"/>
              <a:t>  In classical image processing, a lot of hard work goes into manually processing images to extract features.</a:t>
            </a:r>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95</a:t>
            </a:fld>
            <a:endParaRPr lang="en-US"/>
          </a:p>
        </p:txBody>
      </p:sp>
    </p:spTree>
    <p:extLst>
      <p:ext uri="{BB962C8B-B14F-4D97-AF65-F5344CB8AC3E}">
        <p14:creationId xmlns:p14="http://schemas.microsoft.com/office/powerpoint/2010/main" val="7407824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discuss</a:t>
            </a:r>
            <a:r>
              <a:rPr lang="en-US" baseline="0" dirty="0"/>
              <a:t> some of this here, but we’ll make it concrete in the notebook.</a:t>
            </a:r>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96</a:t>
            </a:fld>
            <a:endParaRPr lang="en-US"/>
          </a:p>
        </p:txBody>
      </p:sp>
    </p:spTree>
    <p:extLst>
      <p:ext uri="{BB962C8B-B14F-4D97-AF65-F5344CB8AC3E}">
        <p14:creationId xmlns:p14="http://schemas.microsoft.com/office/powerpoint/2010/main" val="4258253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98</a:t>
            </a:fld>
            <a:endParaRPr lang="en-US"/>
          </a:p>
        </p:txBody>
      </p:sp>
    </p:spTree>
    <p:extLst>
      <p:ext uri="{BB962C8B-B14F-4D97-AF65-F5344CB8AC3E}">
        <p14:creationId xmlns:p14="http://schemas.microsoft.com/office/powerpoint/2010/main" val="1233222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104</a:t>
            </a:fld>
            <a:endParaRPr lang="en-US"/>
          </a:p>
        </p:txBody>
      </p:sp>
    </p:spTree>
    <p:extLst>
      <p:ext uri="{BB962C8B-B14F-4D97-AF65-F5344CB8AC3E}">
        <p14:creationId xmlns:p14="http://schemas.microsoft.com/office/powerpoint/2010/main" val="14440335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Intel Clear"/>
                <a:ea typeface="+mn-ea"/>
                <a:cs typeface="+mn-cs"/>
              </a:rPr>
              <a:t>인텔은 모든 주요 </a:t>
            </a:r>
            <a:r>
              <a:rPr lang="en-US" altLang="ko-KR" sz="1200" b="0" i="0" kern="1200" dirty="0">
                <a:solidFill>
                  <a:schemeClr val="tx1"/>
                </a:solidFill>
                <a:effectLst/>
                <a:latin typeface="Intel Clear"/>
                <a:ea typeface="+mn-ea"/>
                <a:cs typeface="+mn-cs"/>
              </a:rPr>
              <a:t>DL </a:t>
            </a:r>
            <a:r>
              <a:rPr lang="ko-KR" altLang="en-US" sz="1200" b="0" i="0" kern="1200" dirty="0">
                <a:solidFill>
                  <a:schemeClr val="tx1"/>
                </a:solidFill>
                <a:effectLst/>
                <a:latin typeface="Intel Clear"/>
                <a:ea typeface="+mn-ea"/>
                <a:cs typeface="+mn-cs"/>
              </a:rPr>
              <a:t>프레임 워크와 토폴로지가 인텔 아키텍처에서 잘 작동하도록하고 고객은 자신의 요구에 가장 적합한 프레임 워크를 자유롭게 선택할 수 있습니다</a:t>
            </a:r>
            <a:r>
              <a:rPr lang="en-US" altLang="ko-KR" sz="1200" b="0" i="0" kern="1200" dirty="0">
                <a:solidFill>
                  <a:schemeClr val="tx1"/>
                </a:solidFill>
                <a:effectLst/>
                <a:latin typeface="Intel Clear"/>
                <a:ea typeface="+mn-ea"/>
                <a:cs typeface="+mn-cs"/>
              </a:rPr>
              <a:t>. </a:t>
            </a:r>
            <a:r>
              <a:rPr lang="ko-KR" altLang="en-US" sz="1200" b="0" i="0" kern="1200" dirty="0">
                <a:solidFill>
                  <a:schemeClr val="tx1"/>
                </a:solidFill>
                <a:effectLst/>
                <a:latin typeface="Intel Clear"/>
                <a:ea typeface="+mn-ea"/>
                <a:cs typeface="+mn-cs"/>
              </a:rPr>
              <a:t>우리는 </a:t>
            </a:r>
            <a:r>
              <a:rPr lang="en-US" altLang="ko-KR" sz="1200" b="0" i="0" kern="1200" dirty="0">
                <a:solidFill>
                  <a:schemeClr val="tx1"/>
                </a:solidFill>
                <a:effectLst/>
                <a:latin typeface="Intel Clear"/>
                <a:ea typeface="+mn-ea"/>
                <a:cs typeface="+mn-cs"/>
              </a:rPr>
              <a:t>(</a:t>
            </a:r>
            <a:r>
              <a:rPr lang="ko-KR" altLang="en-US" sz="1200" b="0" i="0" kern="1200" dirty="0">
                <a:solidFill>
                  <a:schemeClr val="tx1"/>
                </a:solidFill>
                <a:effectLst/>
                <a:latin typeface="Intel Clear"/>
                <a:ea typeface="+mn-ea"/>
                <a:cs typeface="+mn-cs"/>
              </a:rPr>
              <a:t>시장 수요에 따라</a:t>
            </a:r>
            <a:r>
              <a:rPr lang="en-US" altLang="ko-KR" sz="1200" b="0" i="0" kern="1200" dirty="0">
                <a:solidFill>
                  <a:schemeClr val="tx1"/>
                </a:solidFill>
                <a:effectLst/>
                <a:latin typeface="Intel Clear"/>
                <a:ea typeface="+mn-ea"/>
                <a:cs typeface="+mn-cs"/>
              </a:rPr>
              <a:t>) </a:t>
            </a:r>
            <a:r>
              <a:rPr lang="ko-KR" altLang="en-US" sz="1200" b="0" i="0" kern="1200" dirty="0">
                <a:solidFill>
                  <a:schemeClr val="tx1"/>
                </a:solidFill>
                <a:effectLst/>
                <a:latin typeface="Intel Clear"/>
                <a:ea typeface="+mn-ea"/>
                <a:cs typeface="+mn-cs"/>
              </a:rPr>
              <a:t>인텔 아키텍처를위한 가장 인기있는 </a:t>
            </a:r>
            <a:r>
              <a:rPr lang="en-US" altLang="ko-KR" sz="1200" b="0" i="0" kern="1200" dirty="0">
                <a:solidFill>
                  <a:schemeClr val="tx1"/>
                </a:solidFill>
                <a:effectLst/>
                <a:latin typeface="Intel Clear"/>
                <a:ea typeface="+mn-ea"/>
                <a:cs typeface="+mn-cs"/>
              </a:rPr>
              <a:t>AI </a:t>
            </a:r>
            <a:r>
              <a:rPr lang="ko-KR" altLang="en-US" sz="1200" b="0" i="0" kern="1200" dirty="0">
                <a:solidFill>
                  <a:schemeClr val="tx1"/>
                </a:solidFill>
                <a:effectLst/>
                <a:latin typeface="Intel Clear"/>
                <a:ea typeface="+mn-ea"/>
                <a:cs typeface="+mn-cs"/>
              </a:rPr>
              <a:t>프레임 워크를 직접 최적화하고 엄청난 속도 향상을 가져 왔습니다</a:t>
            </a:r>
            <a:r>
              <a:rPr lang="en-US" altLang="ko-KR" sz="1200" b="0" i="0" kern="1200" dirty="0">
                <a:solidFill>
                  <a:schemeClr val="tx1"/>
                </a:solidFill>
                <a:effectLst/>
                <a:latin typeface="Intel Clear"/>
                <a:ea typeface="+mn-ea"/>
                <a:cs typeface="+mn-cs"/>
              </a:rPr>
              <a:t>. </a:t>
            </a:r>
            <a:r>
              <a:rPr lang="ko-KR" altLang="en-US" sz="1200" b="0" i="0" kern="1200" dirty="0">
                <a:solidFill>
                  <a:schemeClr val="tx1"/>
                </a:solidFill>
                <a:effectLst/>
                <a:latin typeface="Intel Clear"/>
                <a:ea typeface="+mn-ea"/>
                <a:cs typeface="+mn-cs"/>
              </a:rPr>
              <a:t>향후 인텔 </a:t>
            </a:r>
            <a:r>
              <a:rPr lang="en-US" altLang="ko-KR" sz="1200" b="0" i="0" kern="1200" dirty="0">
                <a:solidFill>
                  <a:schemeClr val="tx1"/>
                </a:solidFill>
                <a:effectLst/>
                <a:latin typeface="Intel Clear"/>
                <a:ea typeface="+mn-ea"/>
                <a:cs typeface="+mn-cs"/>
              </a:rPr>
              <a:t>® </a:t>
            </a:r>
            <a:r>
              <a:rPr lang="en-US" altLang="ko-KR" sz="1200" b="0" i="0" kern="1200" dirty="0" err="1">
                <a:solidFill>
                  <a:schemeClr val="tx1"/>
                </a:solidFill>
                <a:effectLst/>
                <a:latin typeface="Intel Clear"/>
                <a:ea typeface="+mn-ea"/>
                <a:cs typeface="+mn-cs"/>
              </a:rPr>
              <a:t>nGraph</a:t>
            </a:r>
            <a:r>
              <a:rPr lang="en-US" altLang="ko-KR" sz="1200" b="0" i="0" kern="1200" dirty="0">
                <a:solidFill>
                  <a:schemeClr val="tx1"/>
                </a:solidFill>
                <a:effectLst/>
                <a:latin typeface="Intel Clear"/>
                <a:ea typeface="+mn-ea"/>
                <a:cs typeface="+mn-cs"/>
              </a:rPr>
              <a:t> ™ </a:t>
            </a:r>
            <a:r>
              <a:rPr lang="ko-KR" altLang="en-US" sz="1200" b="0" i="0" kern="1200" dirty="0">
                <a:solidFill>
                  <a:schemeClr val="tx1"/>
                </a:solidFill>
                <a:effectLst/>
                <a:latin typeface="Intel Clear"/>
                <a:ea typeface="+mn-ea"/>
                <a:cs typeface="+mn-cs"/>
              </a:rPr>
              <a:t>컴파일러를 통해 더 많은 프레임 워크를 구현할 계획입니다</a:t>
            </a:r>
            <a:r>
              <a:rPr lang="en-US" altLang="ko-KR" sz="1200" b="0" i="0" kern="1200" dirty="0">
                <a:solidFill>
                  <a:schemeClr val="tx1"/>
                </a:solidFill>
                <a:effectLst/>
                <a:latin typeface="Intel Clear"/>
                <a:ea typeface="+mn-ea"/>
                <a:cs typeface="+mn-cs"/>
              </a:rPr>
              <a:t>. </a:t>
            </a:r>
            <a:r>
              <a:rPr lang="ko-KR" altLang="en-US" sz="1200" b="0" i="0" kern="1200" dirty="0">
                <a:solidFill>
                  <a:schemeClr val="tx1"/>
                </a:solidFill>
                <a:effectLst/>
                <a:latin typeface="Intel Clear"/>
                <a:ea typeface="+mn-ea"/>
                <a:cs typeface="+mn-cs"/>
              </a:rPr>
              <a:t>이러한 각 프레임 워크는 다양한 수준의 최적화 및 구성 프로토콜을 가지고 있으므로 자세한 내용은 </a:t>
            </a:r>
            <a:r>
              <a:rPr lang="en-US" altLang="ko-KR" sz="1200" b="0" i="0" kern="1200" dirty="0">
                <a:solidFill>
                  <a:schemeClr val="tx1"/>
                </a:solidFill>
                <a:effectLst/>
                <a:latin typeface="Intel Clear"/>
                <a:ea typeface="+mn-ea"/>
                <a:cs typeface="+mn-cs"/>
              </a:rPr>
              <a:t>ai.intel.com/framework-optimizations/</a:t>
            </a:r>
            <a:r>
              <a:rPr lang="ko-KR" altLang="en-US" sz="1200" b="0" i="0" kern="1200" dirty="0">
                <a:solidFill>
                  <a:schemeClr val="tx1"/>
                </a:solidFill>
                <a:effectLst/>
                <a:latin typeface="Intel Clear"/>
                <a:ea typeface="+mn-ea"/>
                <a:cs typeface="+mn-cs"/>
              </a:rPr>
              <a:t>를 방문하십시오</a:t>
            </a:r>
            <a:r>
              <a:rPr lang="en-US" altLang="ko-KR" sz="1200" b="0" i="0" kern="1200" dirty="0">
                <a:solidFill>
                  <a:schemeClr val="tx1"/>
                </a:solidFill>
                <a:effectLst/>
                <a:latin typeface="Intel Clear"/>
                <a:ea typeface="+mn-ea"/>
                <a:cs typeface="+mn-cs"/>
              </a:rPr>
              <a:t>. </a:t>
            </a:r>
            <a:r>
              <a:rPr lang="ko-KR" altLang="en-US" sz="1200" b="0" i="0" kern="1200" dirty="0">
                <a:solidFill>
                  <a:schemeClr val="tx1"/>
                </a:solidFill>
                <a:effectLst/>
                <a:latin typeface="Intel Clear"/>
                <a:ea typeface="+mn-ea"/>
                <a:cs typeface="+mn-cs"/>
              </a:rPr>
              <a:t>우리는 다음 슬라이드에서 </a:t>
            </a:r>
            <a:r>
              <a:rPr lang="en-US" altLang="ko-KR" sz="1200" b="0" i="0" kern="1200" dirty="0">
                <a:solidFill>
                  <a:schemeClr val="tx1"/>
                </a:solidFill>
                <a:effectLst/>
                <a:latin typeface="Intel Clear"/>
                <a:ea typeface="+mn-ea"/>
                <a:cs typeface="+mn-cs"/>
              </a:rPr>
              <a:t>Intel </a:t>
            </a:r>
            <a:r>
              <a:rPr lang="ko-KR" altLang="en-US" sz="1200" b="0" i="0" kern="1200" dirty="0">
                <a:solidFill>
                  <a:schemeClr val="tx1"/>
                </a:solidFill>
                <a:effectLst/>
                <a:latin typeface="Intel Clear"/>
                <a:ea typeface="+mn-ea"/>
                <a:cs typeface="+mn-cs"/>
              </a:rPr>
              <a:t>기반 프레임 워크 </a:t>
            </a:r>
            <a:r>
              <a:rPr lang="en-US" altLang="ko-KR" sz="1200" b="0" i="0" kern="1200" dirty="0" err="1">
                <a:solidFill>
                  <a:schemeClr val="tx1"/>
                </a:solidFill>
                <a:effectLst/>
                <a:latin typeface="Intel Clear"/>
                <a:ea typeface="+mn-ea"/>
                <a:cs typeface="+mn-cs"/>
              </a:rPr>
              <a:t>BigDL</a:t>
            </a:r>
            <a:r>
              <a:rPr lang="ko-KR" altLang="en-US" sz="1200" b="0" i="0" kern="1200" dirty="0">
                <a:solidFill>
                  <a:schemeClr val="tx1"/>
                </a:solidFill>
                <a:effectLst/>
                <a:latin typeface="Intel Clear"/>
                <a:ea typeface="+mn-ea"/>
                <a:cs typeface="+mn-cs"/>
              </a:rPr>
              <a:t>에 대해 더 자세히 이야기 할 것입니다</a:t>
            </a:r>
            <a:r>
              <a:rPr lang="en-US" altLang="ko-KR" sz="1200" b="0" i="0" kern="1200" dirty="0">
                <a:solidFill>
                  <a:schemeClr val="tx1"/>
                </a:solidFill>
                <a:effectLst/>
                <a:latin typeface="Intel Clear"/>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Intel Clear"/>
                <a:ea typeface="+mn-ea"/>
                <a:cs typeface="+mn-cs"/>
              </a:rPr>
              <a:t>반응적 인 경우 </a:t>
            </a:r>
            <a:r>
              <a:rPr lang="en-US" altLang="ko-KR" sz="1200" b="0" i="0" kern="1200" dirty="0">
                <a:solidFill>
                  <a:schemeClr val="tx1"/>
                </a:solidFill>
                <a:effectLst/>
                <a:latin typeface="Intel Clear"/>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Intel Clear"/>
                <a:ea typeface="+mn-ea"/>
                <a:cs typeface="+mn-cs"/>
              </a:rPr>
              <a:t>오른쪽 하단에는 인텔이 개발 및 유지 관리하는 네온 프레임 워크의 배지가 표시됩니다</a:t>
            </a:r>
            <a:r>
              <a:rPr lang="en-US" altLang="ko-KR" sz="1200" b="0" i="0" kern="1200" dirty="0">
                <a:solidFill>
                  <a:schemeClr val="tx1"/>
                </a:solidFill>
                <a:effectLst/>
                <a:latin typeface="Intel Clear"/>
                <a:ea typeface="+mn-ea"/>
                <a:cs typeface="+mn-cs"/>
              </a:rPr>
              <a:t>. Neon</a:t>
            </a:r>
            <a:r>
              <a:rPr lang="ko-KR" altLang="en-US" sz="1200" b="0" i="0" kern="1200" dirty="0">
                <a:solidFill>
                  <a:schemeClr val="tx1"/>
                </a:solidFill>
                <a:effectLst/>
                <a:latin typeface="Intel Clear"/>
                <a:ea typeface="+mn-ea"/>
                <a:cs typeface="+mn-cs"/>
              </a:rPr>
              <a:t>은 새로운 </a:t>
            </a:r>
            <a:r>
              <a:rPr lang="en-US" altLang="ko-KR" sz="1200" b="0" i="0" kern="1200" dirty="0">
                <a:solidFill>
                  <a:schemeClr val="tx1"/>
                </a:solidFill>
                <a:effectLst/>
                <a:latin typeface="Intel Clear"/>
                <a:ea typeface="+mn-ea"/>
                <a:cs typeface="+mn-cs"/>
              </a:rPr>
              <a:t>DL </a:t>
            </a:r>
            <a:r>
              <a:rPr lang="ko-KR" altLang="en-US" sz="1200" b="0" i="0" kern="1200" dirty="0">
                <a:solidFill>
                  <a:schemeClr val="tx1"/>
                </a:solidFill>
                <a:effectLst/>
                <a:latin typeface="Intel Clear"/>
                <a:ea typeface="+mn-ea"/>
                <a:cs typeface="+mn-cs"/>
              </a:rPr>
              <a:t>계층 유형에 대한 지원을 추가하여 새로운 </a:t>
            </a:r>
            <a:r>
              <a:rPr lang="en-US" altLang="ko-KR" sz="1200" b="0" i="0" kern="1200" dirty="0">
                <a:solidFill>
                  <a:schemeClr val="tx1"/>
                </a:solidFill>
                <a:effectLst/>
                <a:latin typeface="Intel Clear"/>
                <a:ea typeface="+mn-ea"/>
                <a:cs typeface="+mn-cs"/>
              </a:rPr>
              <a:t>DL </a:t>
            </a:r>
            <a:r>
              <a:rPr lang="ko-KR" altLang="en-US" sz="1200" b="0" i="0" kern="1200" dirty="0">
                <a:solidFill>
                  <a:schemeClr val="tx1"/>
                </a:solidFill>
                <a:effectLst/>
                <a:latin typeface="Intel Clear"/>
                <a:ea typeface="+mn-ea"/>
                <a:cs typeface="+mn-cs"/>
              </a:rPr>
              <a:t>연구를 신속하게 구현하는 데 사용하는 혁신 프레임 워크입니다</a:t>
            </a:r>
            <a:r>
              <a:rPr lang="en-US" altLang="ko-KR" sz="1200" b="0" i="0" kern="1200" dirty="0">
                <a:solidFill>
                  <a:schemeClr val="tx1"/>
                </a:solidFill>
                <a:effectLst/>
                <a:latin typeface="Intel Clear"/>
                <a:ea typeface="+mn-ea"/>
                <a:cs typeface="+mn-cs"/>
              </a:rPr>
              <a:t>. Neon</a:t>
            </a:r>
            <a:r>
              <a:rPr lang="ko-KR" altLang="en-US" sz="1200" b="0" i="0" kern="1200" dirty="0">
                <a:solidFill>
                  <a:schemeClr val="tx1"/>
                </a:solidFill>
                <a:effectLst/>
                <a:latin typeface="Intel Clear"/>
                <a:ea typeface="+mn-ea"/>
                <a:cs typeface="+mn-cs"/>
              </a:rPr>
              <a:t>은 또한 </a:t>
            </a:r>
            <a:r>
              <a:rPr lang="en-US" altLang="ko-KR" sz="1200" b="0" i="0" kern="1200" dirty="0">
                <a:solidFill>
                  <a:schemeClr val="tx1"/>
                </a:solidFill>
                <a:effectLst/>
                <a:latin typeface="Intel Clear"/>
                <a:ea typeface="+mn-ea"/>
                <a:cs typeface="+mn-cs"/>
              </a:rPr>
              <a:t>Neon</a:t>
            </a:r>
            <a:r>
              <a:rPr lang="ko-KR" altLang="en-US" sz="1200" b="0" i="0" kern="1200" dirty="0">
                <a:solidFill>
                  <a:schemeClr val="tx1"/>
                </a:solidFill>
                <a:effectLst/>
                <a:latin typeface="Intel Clear"/>
                <a:ea typeface="+mn-ea"/>
                <a:cs typeface="+mn-cs"/>
              </a:rPr>
              <a:t>에서 처음으로 새로운 성능 벤치마킹을 수행하는 참조 프레임 워크입니다</a:t>
            </a:r>
            <a:r>
              <a:rPr lang="en-US" altLang="ko-KR" sz="1200" b="0" i="0" kern="1200" dirty="0">
                <a:solidFill>
                  <a:schemeClr val="tx1"/>
                </a:solidFill>
                <a:effectLst/>
                <a:latin typeface="Intel Clear"/>
                <a:ea typeface="+mn-ea"/>
                <a:cs typeface="+mn-cs"/>
              </a:rPr>
              <a:t>. </a:t>
            </a:r>
            <a:r>
              <a:rPr lang="ko-KR" altLang="en-US" sz="1200" b="0" i="0" kern="1200" dirty="0">
                <a:solidFill>
                  <a:schemeClr val="tx1"/>
                </a:solidFill>
                <a:effectLst/>
                <a:latin typeface="Intel Clear"/>
                <a:ea typeface="+mn-ea"/>
                <a:cs typeface="+mn-cs"/>
              </a:rPr>
              <a:t>고객은 원하는 프레임 워크를 자유롭게 선택할 수 있습니다</a:t>
            </a:r>
            <a:r>
              <a:rPr lang="en-US" altLang="ko-KR" sz="1200" b="0" i="0" kern="1200" dirty="0">
                <a:solidFill>
                  <a:schemeClr val="tx1"/>
                </a:solidFill>
                <a:effectLst/>
                <a:latin typeface="Intel Clear"/>
                <a:ea typeface="+mn-ea"/>
                <a:cs typeface="+mn-cs"/>
              </a:rPr>
              <a:t>. </a:t>
            </a:r>
            <a:r>
              <a:rPr lang="ko-KR" altLang="en-US" sz="1200" b="0" i="0" kern="1200" dirty="0">
                <a:solidFill>
                  <a:schemeClr val="tx1"/>
                </a:solidFill>
                <a:effectLst/>
                <a:latin typeface="Intel Clear"/>
                <a:ea typeface="+mn-ea"/>
                <a:cs typeface="+mn-cs"/>
              </a:rPr>
              <a:t>우리는 다른 프레임 워크에 비해 네온을 홍보하거나 고객이 다른 프레임 워크에서 네온으로 전환하려고 시도하지 않습니다</a:t>
            </a:r>
            <a:r>
              <a:rPr lang="en-US" altLang="ko-KR" sz="1200" b="0" i="0" kern="1200" dirty="0">
                <a:solidFill>
                  <a:schemeClr val="tx1"/>
                </a:solidFill>
                <a:effectLst/>
                <a:latin typeface="Intel Clear"/>
                <a:ea typeface="+mn-ea"/>
                <a:cs typeface="+mn-cs"/>
              </a:rPr>
              <a:t>.</a:t>
            </a:r>
            <a:r>
              <a:rPr lang="en-US" sz="1200" b="0" i="0" kern="1200" dirty="0">
                <a:solidFill>
                  <a:schemeClr val="tx1"/>
                </a:solidFill>
                <a:effectLst/>
                <a:latin typeface="Intel Clear"/>
                <a:ea typeface="+mn-ea"/>
                <a:cs typeface="+mn-cs"/>
              </a:rPr>
              <a:t>Intel aims to ensure that all major DL frameworks and topologies run well on Intel Architecture, and customers are free to choose whichever framework(s) best suit their needs.  </a:t>
            </a:r>
            <a:r>
              <a:rPr lang="en-US" dirty="0"/>
              <a:t>We’ve </a:t>
            </a:r>
            <a:r>
              <a:rPr lang="en-US" baseline="0" dirty="0"/>
              <a:t>been directly optimizing the most popular AI frameworks for Intel Architecture (based on market demand) and producing huge speedups.  We intend to enable even more frameworks in the future through the Intel® nGraph™ Compiler.  Please note that each of these frameworks have a varying degree of optimization and configuration protocols, so visit </a:t>
            </a:r>
            <a:r>
              <a:rPr lang="en-US" baseline="0" dirty="0" err="1"/>
              <a:t>ai.intel.com</a:t>
            </a:r>
            <a:r>
              <a:rPr lang="en-US" baseline="0" dirty="0"/>
              <a:t>/framework-optimizations/ for full details.  We’ll talk more about the Intel-led framework </a:t>
            </a:r>
            <a:r>
              <a:rPr lang="en-US" baseline="0" dirty="0" err="1"/>
              <a:t>BigDL</a:t>
            </a:r>
            <a:r>
              <a:rPr lang="en-US" baseline="0" dirty="0"/>
              <a:t> on the next slide.</a:t>
            </a:r>
          </a:p>
          <a:p>
            <a:endParaRPr lang="en-US" baseline="0" dirty="0"/>
          </a:p>
          <a:p>
            <a:r>
              <a:rPr lang="en-US" baseline="0" dirty="0"/>
              <a:t>REACTIVE ONLY:</a:t>
            </a:r>
          </a:p>
          <a:p>
            <a:r>
              <a:rPr lang="en-US" sz="1200" b="0" i="0" kern="1200" dirty="0">
                <a:solidFill>
                  <a:schemeClr val="tx1"/>
                </a:solidFill>
                <a:effectLst/>
                <a:latin typeface="Intel Clear"/>
                <a:ea typeface="+mn-ea"/>
                <a:cs typeface="+mn-cs"/>
              </a:rPr>
              <a:t>At the bottom-right, you can see the badge for the neon framework, which Intel also develops and maintains. Neon is our innovation framework, which means we use it to implement new DL research quickly by adding support for new DL layer types, etc. Neon is also our reference framework, which means we will typically conduct new performance benchmarking first on Neon.  Customers are free to choose whatever framework they want. We are not promoting Neon over other frameworks or trying to get customers to switch from other frameworks to Neon.</a:t>
            </a:r>
          </a:p>
        </p:txBody>
      </p:sp>
      <p:sp>
        <p:nvSpPr>
          <p:cNvPr id="4" name="Slide Number Placeholder 3"/>
          <p:cNvSpPr>
            <a:spLocks noGrp="1"/>
          </p:cNvSpPr>
          <p:nvPr>
            <p:ph type="sldNum" sz="quarter" idx="10"/>
          </p:nvPr>
        </p:nvSpPr>
        <p:spPr/>
        <p:txBody>
          <a:bodyPr/>
          <a:lstStyle/>
          <a:p>
            <a:fld id="{AFFEF063-2C9A-46E2-B471-A937FBB8996D}" type="slidenum">
              <a:rPr lang="en-US" smtClean="0">
                <a:solidFill>
                  <a:prstClr val="black"/>
                </a:solidFill>
              </a:rPr>
              <a:pPr/>
              <a:t>117</a:t>
            </a:fld>
            <a:endParaRPr lang="en-US">
              <a:solidFill>
                <a:prstClr val="black"/>
              </a:solidFill>
            </a:endParaRPr>
          </a:p>
        </p:txBody>
      </p:sp>
    </p:spTree>
    <p:extLst>
      <p:ext uri="{BB962C8B-B14F-4D97-AF65-F5344CB8AC3E}">
        <p14:creationId xmlns:p14="http://schemas.microsoft.com/office/powerpoint/2010/main" val="2493809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9</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04189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rtl="0"/>
            <a:fld id="{FC8BD8E7-1312-41F3-99C4-6DA5AF891969}" type="slidenum">
              <a:rPr lang="en-US" altLang="ko-KR" smtClean="0">
                <a:latin typeface="맑은 고딕" panose="020B0503020000020004" pitchFamily="50" charset="-127"/>
                <a:ea typeface="맑은 고딕" panose="020B0503020000020004" pitchFamily="50" charset="-127"/>
              </a:rPr>
              <a:t>15</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83589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bg>
      <p:bgPr>
        <a:solidFill>
          <a:schemeClr val="accent1">
            <a:lumMod val="75000"/>
          </a:schemeClr>
        </a:solidFill>
        <a:effectLst/>
      </p:bgPr>
    </p:bg>
    <p:spTree>
      <p:nvGrpSpPr>
        <p:cNvPr id="1" name=""/>
        <p:cNvGrpSpPr/>
        <p:nvPr/>
      </p:nvGrpSpPr>
      <p:grpSpPr>
        <a:xfrm>
          <a:off x="0" y="0"/>
          <a:ext cx="0" cy="0"/>
          <a:chOff x="0" y="0"/>
          <a:chExt cx="0" cy="0"/>
        </a:xfrm>
      </p:grpSpPr>
      <p:sp>
        <p:nvSpPr>
          <p:cNvPr id="7" name="직사각형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ctrTitle"/>
          </p:nvPr>
        </p:nvSpPr>
        <p:spPr>
          <a:xfrm>
            <a:off x="838200" y="1548245"/>
            <a:ext cx="10515600" cy="2240280"/>
          </a:xfrm>
        </p:spPr>
        <p:txBody>
          <a:bodyPr rtlCol="0" anchor="b">
            <a:normAutofit/>
          </a:bodyPr>
          <a:lstStyle>
            <a:lvl1pPr algn="ctr">
              <a:defRPr sz="44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부제목 2"/>
          <p:cNvSpPr>
            <a:spLocks noGrp="1"/>
          </p:cNvSpPr>
          <p:nvPr>
            <p:ph type="subTitle" idx="1"/>
          </p:nvPr>
        </p:nvSpPr>
        <p:spPr>
          <a:xfrm>
            <a:off x="838200" y="3854659"/>
            <a:ext cx="10515600" cy="1143000"/>
          </a:xfrm>
        </p:spPr>
        <p:txBody>
          <a:bodyPr rtlCol="0">
            <a:normAutofit/>
          </a:bodyPr>
          <a:lstStyle>
            <a:lvl1pPr marL="0" indent="0" algn="ctr">
              <a:buNone/>
              <a:defRPr sz="2000" cap="all" spc="50" baseline="0">
                <a:solidFill>
                  <a:schemeClr val="bg1"/>
                </a:solidFill>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US" noProof="0" dirty="0"/>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캡션 있는 그림">
    <p:spTree>
      <p:nvGrpSpPr>
        <p:cNvPr id="1" name=""/>
        <p:cNvGrpSpPr/>
        <p:nvPr/>
      </p:nvGrpSpPr>
      <p:grpSpPr>
        <a:xfrm>
          <a:off x="0" y="0"/>
          <a:ext cx="0" cy="0"/>
          <a:chOff x="0" y="0"/>
          <a:chExt cx="0" cy="0"/>
        </a:xfrm>
      </p:grpSpPr>
      <p:sp>
        <p:nvSpPr>
          <p:cNvPr id="8" name="직사각형 7"/>
          <p:cNvSpPr/>
          <p:nvPr userDrawn="1"/>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8532813" y="1683327"/>
            <a:ext cx="3125787" cy="2877260"/>
          </a:xfrm>
        </p:spPr>
        <p:txBody>
          <a:bodyPr rtlCol="0" anchor="b">
            <a:normAutofit/>
          </a:bodyPr>
          <a:lstStyle>
            <a:lvl1pPr>
              <a:defRPr sz="30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6" name="그림 개체 틀 2" descr="이미지를 추가할 수 있는 빈 개체 틀입니다. 개체 틀을 클릭하고 추가할 이미지를 선택하세요."/>
          <p:cNvSpPr>
            <a:spLocks noGrp="1"/>
          </p:cNvSpPr>
          <p:nvPr>
            <p:ph type="pic" idx="1"/>
          </p:nvPr>
        </p:nvSpPr>
        <p:spPr>
          <a:xfrm>
            <a:off x="0" y="0"/>
            <a:ext cx="8101584" cy="6857999"/>
          </a:xfrm>
        </p:spPr>
        <p:txBody>
          <a:bodyPr tIns="457200" rtlCol="0">
            <a:normAutofit/>
          </a:bodyPr>
          <a:lstStyle>
            <a:lvl1pPr marL="0" indent="0" algn="ctr">
              <a:buNone/>
              <a:defRPr sz="2000">
                <a:latin typeface="맑은 고딕" panose="020B0503020000020004" pitchFamily="50" charset="-127"/>
                <a:ea typeface="맑은 고딕" panose="020B0503020000020004"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ko-KR" altLang="en-US" noProof="0"/>
              <a:t>그림을 추가하려면 아이콘을 클릭하십시오</a:t>
            </a:r>
            <a:endParaRPr lang="en-US" altLang="ko-KR" noProof="0" dirty="0"/>
          </a:p>
        </p:txBody>
      </p:sp>
      <p:sp>
        <p:nvSpPr>
          <p:cNvPr id="4" name="텍스트 개체 틀 3"/>
          <p:cNvSpPr>
            <a:spLocks noGrp="1"/>
          </p:cNvSpPr>
          <p:nvPr>
            <p:ph type="body" sz="half" idx="2"/>
          </p:nvPr>
        </p:nvSpPr>
        <p:spPr>
          <a:xfrm>
            <a:off x="8532813" y="4591761"/>
            <a:ext cx="3125787" cy="1580440"/>
          </a:xfrm>
        </p:spPr>
        <p:txBody>
          <a:bodyPr rtlCol="0"/>
          <a:lstStyle>
            <a:lvl1pPr marL="0" indent="0">
              <a:spcBef>
                <a:spcPts val="800"/>
              </a:spcBef>
              <a:buNone/>
              <a:defRPr sz="1600">
                <a:solidFill>
                  <a:schemeClr val="bg1"/>
                </a:solidFill>
                <a:latin typeface="맑은 고딕" panose="020B0503020000020004" pitchFamily="50" charset="-127"/>
                <a:ea typeface="맑은 고딕" panose="020B0503020000020004"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noProof="0"/>
              <a:t>마스터 텍스트 스타일 편집</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세로 텍스트 개체 틀 2"/>
          <p:cNvSpPr>
            <a:spLocks noGrp="1"/>
          </p:cNvSpPr>
          <p:nvPr>
            <p:ph type="body" orient="vert" idx="1"/>
          </p:nvPr>
        </p:nvSpPr>
        <p:spPr/>
        <p:txBody>
          <a:bodyPr vert="eaVert" rtlCol="0"/>
          <a:lstStyle>
            <a:lvl1pPr>
              <a:defRPr>
                <a:latin typeface="맑은 고딕" panose="020B0503020000020004" pitchFamily="50" charset="-127"/>
                <a:ea typeface="맑은 고딕" panose="020B0503020000020004" pitchFamily="50" charset="-127"/>
              </a:defRPr>
            </a:lvl1pPr>
            <a:lvl2pP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US" noProof="0" dirty="0"/>
          </a:p>
        </p:txBody>
      </p:sp>
      <p:sp>
        <p:nvSpPr>
          <p:cNvPr id="5" name="바닥글 개체 틀 4"/>
          <p:cNvSpPr>
            <a:spLocks noGrp="1"/>
          </p:cNvSpPr>
          <p:nvPr>
            <p:ph type="ftr" sz="quarter" idx="11"/>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dirty="0"/>
              <a:t>바닥글 추가</a:t>
            </a:r>
          </a:p>
        </p:txBody>
      </p:sp>
      <p:sp>
        <p:nvSpPr>
          <p:cNvPr id="4" name="날짜 개체 틀 3"/>
          <p:cNvSpPr>
            <a:spLocks noGrp="1"/>
          </p:cNvSpPr>
          <p:nvPr>
            <p:ph type="dt" sz="half" idx="10"/>
          </p:nvPr>
        </p:nvSpPr>
        <p:spPr/>
        <p:txBody>
          <a:bodyPr rtlCol="0"/>
          <a:lstStyle>
            <a:lvl1pPr>
              <a:defRPr>
                <a:latin typeface="맑은 고딕" panose="020B0503020000020004" pitchFamily="50" charset="-127"/>
                <a:ea typeface="맑은 고딕" panose="020B0503020000020004" pitchFamily="50" charset="-127"/>
              </a:defRPr>
            </a:lvl1pPr>
          </a:lstStyle>
          <a:p>
            <a:fld id="{E66D9631-EDF3-4F33-B00B-52B4AC60F89B}" type="datetime4">
              <a:rPr lang="ko-KR" altLang="en-US" smtClean="0"/>
              <a:pPr/>
              <a:t>2019년 4월 30일</a:t>
            </a:fld>
            <a:endParaRPr lang="en-US"/>
          </a:p>
        </p:txBody>
      </p:sp>
      <p:sp>
        <p:nvSpPr>
          <p:cNvPr id="6" name="슬라이드 번호 개체 틀 5"/>
          <p:cNvSpPr>
            <a:spLocks noGrp="1"/>
          </p:cNvSpPr>
          <p:nvPr>
            <p:ph type="sldNum" sz="quarter" idx="12"/>
          </p:nvPr>
        </p:nvSpPr>
        <p:spPr/>
        <p:txBody>
          <a:bodyPr rtlCol="0"/>
          <a:lstStyle>
            <a:lvl1pPr>
              <a:defRPr>
                <a:latin typeface="맑은 고딕" panose="020B0503020000020004" pitchFamily="50" charset="-127"/>
                <a:ea typeface="맑은 고딕" panose="020B0503020000020004" pitchFamily="50" charset="-127"/>
              </a:defRPr>
            </a:lvl1pPr>
          </a:lstStyle>
          <a:p>
            <a:fld id="{E31375A4-56A4-47D6-9801-1991572033F7}" type="slidenum">
              <a:rPr lang="en-US" altLang="ko-KR" noProof="0" smtClean="0"/>
              <a:pPr/>
              <a:t>‹#›</a:t>
            </a:fld>
            <a:endParaRPr lang="ko-KR" altLang="en-US" noProof="0"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457200"/>
            <a:ext cx="1943100" cy="5719762"/>
          </a:xfrm>
        </p:spPr>
        <p:txBody>
          <a:bodyPr vert="eaVert"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세로 텍스트 개체 틀 2"/>
          <p:cNvSpPr>
            <a:spLocks noGrp="1"/>
          </p:cNvSpPr>
          <p:nvPr>
            <p:ph type="body" orient="vert" idx="1"/>
          </p:nvPr>
        </p:nvSpPr>
        <p:spPr>
          <a:xfrm>
            <a:off x="1524000" y="457200"/>
            <a:ext cx="7048500" cy="5719762"/>
          </a:xfrm>
        </p:spPr>
        <p:txBody>
          <a:bodyPr vert="eaVert" rtlCol="0"/>
          <a:lstStyle>
            <a:lvl1pPr>
              <a:defRPr>
                <a:latin typeface="맑은 고딕" panose="020B0503020000020004" pitchFamily="50" charset="-127"/>
                <a:ea typeface="맑은 고딕" panose="020B0503020000020004" pitchFamily="50" charset="-127"/>
              </a:defRPr>
            </a:lvl1pPr>
            <a:lvl2pP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US" noProof="0" dirty="0"/>
          </a:p>
        </p:txBody>
      </p:sp>
      <p:sp>
        <p:nvSpPr>
          <p:cNvPr id="5" name="바닥글 개체 틀 4"/>
          <p:cNvSpPr>
            <a:spLocks noGrp="1"/>
          </p:cNvSpPr>
          <p:nvPr>
            <p:ph type="ftr" sz="quarter" idx="11"/>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dirty="0"/>
              <a:t>바닥글 추가</a:t>
            </a:r>
          </a:p>
        </p:txBody>
      </p:sp>
      <p:sp>
        <p:nvSpPr>
          <p:cNvPr id="4" name="날짜 개체 틀 3"/>
          <p:cNvSpPr>
            <a:spLocks noGrp="1"/>
          </p:cNvSpPr>
          <p:nvPr>
            <p:ph type="dt" sz="half" idx="10"/>
          </p:nvPr>
        </p:nvSpPr>
        <p:spPr/>
        <p:txBody>
          <a:bodyPr rtlCol="0"/>
          <a:lstStyle>
            <a:lvl1pPr>
              <a:defRPr>
                <a:latin typeface="맑은 고딕" panose="020B0503020000020004" pitchFamily="50" charset="-127"/>
                <a:ea typeface="맑은 고딕" panose="020B0503020000020004" pitchFamily="50" charset="-127"/>
              </a:defRPr>
            </a:lvl1pPr>
          </a:lstStyle>
          <a:p>
            <a:fld id="{C9BC5F07-D3C9-4099-B3E8-9D03F887A282}" type="datetime4">
              <a:rPr lang="ko-KR" altLang="en-US" smtClean="0"/>
              <a:pPr/>
              <a:t>2019년 4월 30일</a:t>
            </a:fld>
            <a:endParaRPr lang="en-US"/>
          </a:p>
        </p:txBody>
      </p:sp>
      <p:sp>
        <p:nvSpPr>
          <p:cNvPr id="6" name="슬라이드 번호 개체 틀 5"/>
          <p:cNvSpPr>
            <a:spLocks noGrp="1"/>
          </p:cNvSpPr>
          <p:nvPr>
            <p:ph type="sldNum" sz="quarter" idx="12"/>
          </p:nvPr>
        </p:nvSpPr>
        <p:spPr/>
        <p:txBody>
          <a:bodyPr rtlCol="0"/>
          <a:lstStyle>
            <a:lvl1pPr>
              <a:defRPr>
                <a:latin typeface="맑은 고딕" panose="020B0503020000020004" pitchFamily="50" charset="-127"/>
                <a:ea typeface="맑은 고딕" panose="020B0503020000020004" pitchFamily="50" charset="-127"/>
              </a:defRPr>
            </a:lvl1pPr>
          </a:lstStyle>
          <a:p>
            <a:fld id="{E31375A4-56A4-47D6-9801-1991572033F7}" type="slidenum">
              <a:rPr lang="en-US" altLang="ko-KR" noProof="0" smtClean="0"/>
              <a:pPr/>
              <a:t>‹#›</a:t>
            </a:fld>
            <a:endParaRPr lang="ko-KR" altLang="en-US" noProof="0"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624736" y="6418819"/>
            <a:ext cx="567265" cy="365125"/>
          </a:xfrm>
          <a:prstGeom prst="rect">
            <a:avLst/>
          </a:prstGeom>
        </p:spPr>
        <p:txBody>
          <a:bodyPr/>
          <a:lstStyle/>
          <a:p>
            <a:pPr defTabSz="914377"/>
            <a:fld id="{EE2556C5-CE8C-6547-B838-EA80C61A4AF7}" type="slidenum">
              <a:rPr lang="en-US" smtClean="0">
                <a:solidFill>
                  <a:prstClr val="black"/>
                </a:solidFill>
              </a:rPr>
              <a:pPr defTabSz="914377"/>
              <a:t>‹#›</a:t>
            </a:fld>
            <a:endParaRPr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70689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23577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lvl1pPr>
              <a:defRPr sz="2000"/>
            </a:lvl1pPr>
            <a:lvl2pPr>
              <a:defRPr sz="1800"/>
            </a:lvl2pPr>
            <a:lvl3pPr>
              <a:defRPr sz="1600"/>
            </a:lvl3pPr>
            <a:lvl4pPr>
              <a:defRPr sz="1400"/>
            </a:lvl4pPr>
            <a:lvl5pPr>
              <a:defRPr sz="120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F2709167-7E66-4254-B3C8-F6303D9CD6A1}" type="slidenum">
              <a:rPr lang="ko-KR" altLang="en-US" smtClean="0"/>
              <a:t>‹#›</a:t>
            </a:fld>
            <a:endParaRPr lang="ko-KR" altLang="en-US"/>
          </a:p>
        </p:txBody>
      </p:sp>
    </p:spTree>
    <p:extLst>
      <p:ext uri="{BB962C8B-B14F-4D97-AF65-F5344CB8AC3E}">
        <p14:creationId xmlns:p14="http://schemas.microsoft.com/office/powerpoint/2010/main" val="3708844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lvl1pPr>
              <a:defRPr sz="2000"/>
            </a:lvl1pPr>
            <a:lvl2pPr>
              <a:defRPr sz="1800"/>
            </a:lvl2pPr>
            <a:lvl3pPr>
              <a:defRPr sz="1600"/>
            </a:lvl3pPr>
            <a:lvl4pPr>
              <a:defRPr sz="1400"/>
            </a:lvl4pPr>
            <a:lvl5pPr>
              <a:defRPr sz="120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F2709167-7E66-4254-B3C8-F6303D9CD6A1}" type="slidenum">
              <a:rPr lang="ko-KR" altLang="en-US" smtClean="0"/>
              <a:t>‹#›</a:t>
            </a:fld>
            <a:endParaRPr lang="ko-KR" altLang="en-US"/>
          </a:p>
        </p:txBody>
      </p:sp>
    </p:spTree>
    <p:extLst>
      <p:ext uri="{BB962C8B-B14F-4D97-AF65-F5344CB8AC3E}">
        <p14:creationId xmlns:p14="http://schemas.microsoft.com/office/powerpoint/2010/main" val="384954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lvl1pPr>
              <a:defRPr sz="2000"/>
            </a:lvl1pPr>
            <a:lvl2pPr>
              <a:defRPr sz="1800"/>
            </a:lvl2pPr>
            <a:lvl3pPr>
              <a:defRPr sz="1600"/>
            </a:lvl3pPr>
            <a:lvl4pPr>
              <a:defRPr sz="1400"/>
            </a:lvl4pPr>
            <a:lvl5pPr>
              <a:defRPr sz="120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F2709167-7E66-4254-B3C8-F6303D9CD6A1}" type="slidenum">
              <a:rPr lang="ko-KR" altLang="en-US" smtClean="0"/>
              <a:t>‹#›</a:t>
            </a:fld>
            <a:endParaRPr lang="ko-KR" altLang="en-US"/>
          </a:p>
        </p:txBody>
      </p:sp>
    </p:spTree>
    <p:extLst>
      <p:ext uri="{BB962C8B-B14F-4D97-AF65-F5344CB8AC3E}">
        <p14:creationId xmlns:p14="http://schemas.microsoft.com/office/powerpoint/2010/main" val="2039405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lvl1pPr>
              <a:defRPr sz="2000"/>
            </a:lvl1pPr>
            <a:lvl2pPr>
              <a:defRPr sz="1800"/>
            </a:lvl2pPr>
            <a:lvl3pPr>
              <a:defRPr sz="1600"/>
            </a:lvl3pPr>
            <a:lvl4pPr>
              <a:defRPr sz="1400"/>
            </a:lvl4pPr>
            <a:lvl5pPr>
              <a:defRPr sz="120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F2709167-7E66-4254-B3C8-F6303D9CD6A1}" type="slidenum">
              <a:rPr lang="ko-KR" altLang="en-US" smtClean="0"/>
              <a:t>‹#›</a:t>
            </a:fld>
            <a:endParaRPr lang="ko-KR" altLang="en-US"/>
          </a:p>
        </p:txBody>
      </p:sp>
    </p:spTree>
    <p:extLst>
      <p:ext uri="{BB962C8B-B14F-4D97-AF65-F5344CB8AC3E}">
        <p14:creationId xmlns:p14="http://schemas.microsoft.com/office/powerpoint/2010/main" val="3168789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1266" y="274639"/>
            <a:ext cx="10991135" cy="1143000"/>
          </a:xfrm>
        </p:spPr>
        <p:txBody>
          <a:bodyPr tIns="182880"/>
          <a:lstStyle>
            <a:lvl1pPr algn="l">
              <a:lnSpc>
                <a:spcPct val="65000"/>
              </a:lnSpc>
              <a:defRPr lang="en-US" sz="6600" kern="1200" dirty="0">
                <a:ln w="6350">
                  <a:solidFill>
                    <a:schemeClr val="tx1"/>
                  </a:solidFill>
                </a:ln>
                <a:gradFill>
                  <a:gsLst>
                    <a:gs pos="5000">
                      <a:srgbClr val="6BA8DD"/>
                    </a:gs>
                    <a:gs pos="89000">
                      <a:srgbClr val="8CA0B1"/>
                    </a:gs>
                    <a:gs pos="74000">
                      <a:srgbClr val="A1B5C7"/>
                    </a:gs>
                    <a:gs pos="65000">
                      <a:srgbClr val="C4D6E6"/>
                    </a:gs>
                    <a:gs pos="27000">
                      <a:srgbClr val="96B0C7"/>
                    </a:gs>
                    <a:gs pos="43000">
                      <a:srgbClr val="B3C6D6"/>
                    </a:gs>
                  </a:gsLst>
                  <a:lin ang="4800000" scaled="0"/>
                </a:gradFill>
                <a:effectLst/>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dirty="0"/>
              <a:t>Click to edit Master title style</a:t>
            </a:r>
          </a:p>
        </p:txBody>
      </p:sp>
    </p:spTree>
    <p:extLst>
      <p:ext uri="{BB962C8B-B14F-4D97-AF65-F5344CB8AC3E}">
        <p14:creationId xmlns:p14="http://schemas.microsoft.com/office/powerpoint/2010/main" val="4089029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그림이 있는 제목 슬라이드">
    <p:bg>
      <p:bgRef idx="1001">
        <a:schemeClr val="bg1"/>
      </p:bgRef>
    </p:bg>
    <p:spTree>
      <p:nvGrpSpPr>
        <p:cNvPr id="1" name=""/>
        <p:cNvGrpSpPr/>
        <p:nvPr/>
      </p:nvGrpSpPr>
      <p:grpSpPr>
        <a:xfrm>
          <a:off x="0" y="0"/>
          <a:ext cx="0" cy="0"/>
          <a:chOff x="0" y="0"/>
          <a:chExt cx="0" cy="0"/>
        </a:xfrm>
      </p:grpSpPr>
      <p:sp>
        <p:nvSpPr>
          <p:cNvPr id="8" name="직사각형 7"/>
          <p:cNvSpPr/>
          <p:nvPr userDrawn="1"/>
        </p:nvSpPr>
        <p:spPr>
          <a:xfrm>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ctrTitle"/>
          </p:nvPr>
        </p:nvSpPr>
        <p:spPr>
          <a:xfrm>
            <a:off x="533400" y="5084483"/>
            <a:ext cx="11125200" cy="914400"/>
          </a:xfrm>
        </p:spPr>
        <p:txBody>
          <a:bodyPr rtlCol="0" anchor="b">
            <a:normAutofit/>
          </a:bodyPr>
          <a:lstStyle>
            <a:lvl1pPr algn="ctr">
              <a:defRPr sz="4400" spc="-50" baseline="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9" name="그림 개체 틀 2" descr="이미지를 추가할 수 있는 빈 개체 틀입니다. 개체 틀을 클릭하고 추가할 이미지를 선택하세요."/>
          <p:cNvSpPr>
            <a:spLocks noGrp="1"/>
          </p:cNvSpPr>
          <p:nvPr>
            <p:ph type="pic" idx="10"/>
          </p:nvPr>
        </p:nvSpPr>
        <p:spPr>
          <a:xfrm>
            <a:off x="1" y="1"/>
            <a:ext cx="4023360" cy="4745736"/>
          </a:xfrm>
        </p:spPr>
        <p:txBody>
          <a:bodyPr tIns="457200" rtlCol="0">
            <a:normAutofit/>
          </a:bodyPr>
          <a:lstStyle>
            <a:lvl1pPr marL="0" indent="0" algn="ctr">
              <a:buNone/>
              <a:defRPr sz="2000">
                <a:latin typeface="맑은 고딕" panose="020B0503020000020004" pitchFamily="50" charset="-127"/>
                <a:ea typeface="맑은 고딕" panose="020B0503020000020004"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ko-KR" altLang="en-US" noProof="0"/>
              <a:t>그림을 추가하려면 아이콘을 클릭하십시오</a:t>
            </a:r>
            <a:endParaRPr lang="en-US" altLang="ko-KR" noProof="0" dirty="0"/>
          </a:p>
        </p:txBody>
      </p:sp>
      <p:sp>
        <p:nvSpPr>
          <p:cNvPr id="13" name="그림 개체 틀 2" descr="이미지를 추가할 수 있는 빈 개체 틀입니다. 개체 틀을 클릭하고 추가할 이미지를 선택하세요."/>
          <p:cNvSpPr>
            <a:spLocks noGrp="1"/>
          </p:cNvSpPr>
          <p:nvPr>
            <p:ph type="pic" idx="11"/>
          </p:nvPr>
        </p:nvSpPr>
        <p:spPr>
          <a:xfrm>
            <a:off x="4084320" y="1"/>
            <a:ext cx="4023360" cy="4745736"/>
          </a:xfrm>
        </p:spPr>
        <p:txBody>
          <a:bodyPr tIns="457200" rtlCol="0">
            <a:normAutofit/>
          </a:bodyPr>
          <a:lstStyle>
            <a:lvl1pPr marL="0" indent="0" algn="ctr">
              <a:buNone/>
              <a:defRPr sz="2000">
                <a:latin typeface="맑은 고딕" panose="020B0503020000020004" pitchFamily="50" charset="-127"/>
                <a:ea typeface="맑은 고딕" panose="020B0503020000020004"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ko-KR" altLang="en-US" noProof="0"/>
              <a:t>그림을 추가하려면 아이콘을 클릭하십시오</a:t>
            </a:r>
            <a:endParaRPr lang="en-US" altLang="ko-KR" noProof="0" dirty="0"/>
          </a:p>
        </p:txBody>
      </p:sp>
      <p:sp>
        <p:nvSpPr>
          <p:cNvPr id="14" name="그림 개체 틀 2" descr="이미지를 추가할 수 있는 빈 개체 틀입니다. 개체 틀을 클릭하고 추가할 이미지를 선택하세요."/>
          <p:cNvSpPr>
            <a:spLocks noGrp="1"/>
          </p:cNvSpPr>
          <p:nvPr>
            <p:ph type="pic" idx="12"/>
          </p:nvPr>
        </p:nvSpPr>
        <p:spPr>
          <a:xfrm>
            <a:off x="8168640" y="1"/>
            <a:ext cx="4023360" cy="4745736"/>
          </a:xfrm>
        </p:spPr>
        <p:txBody>
          <a:bodyPr tIns="457200" rtlCol="0">
            <a:normAutofit/>
          </a:bodyPr>
          <a:lstStyle>
            <a:lvl1pPr marL="0" indent="0" algn="ctr">
              <a:buNone/>
              <a:defRPr sz="2000">
                <a:latin typeface="맑은 고딕" panose="020B0503020000020004" pitchFamily="50" charset="-127"/>
                <a:ea typeface="맑은 고딕" panose="020B0503020000020004"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ko-KR" altLang="en-US" noProof="0"/>
              <a:t>그림을 추가하려면 아이콘을 클릭하십시오</a:t>
            </a:r>
            <a:endParaRPr lang="en-US" altLang="ko-KR" noProof="0" dirty="0"/>
          </a:p>
        </p:txBody>
      </p:sp>
      <p:sp>
        <p:nvSpPr>
          <p:cNvPr id="3" name="부제목 2"/>
          <p:cNvSpPr>
            <a:spLocks noGrp="1"/>
          </p:cNvSpPr>
          <p:nvPr>
            <p:ph type="subTitle" idx="1"/>
          </p:nvPr>
        </p:nvSpPr>
        <p:spPr>
          <a:xfrm>
            <a:off x="533400" y="6043123"/>
            <a:ext cx="11125200" cy="571500"/>
          </a:xfrm>
        </p:spPr>
        <p:txBody>
          <a:bodyPr rtlCol="0">
            <a:normAutofit/>
          </a:bodyPr>
          <a:lstStyle>
            <a:lvl1pPr marL="0" indent="0" algn="ctr" rtl="0">
              <a:spcBef>
                <a:spcPts val="0"/>
              </a:spcBef>
              <a:buNone/>
              <a:defRPr sz="2000" cap="all" spc="50" baseline="0">
                <a:solidFill>
                  <a:schemeClr val="bg1"/>
                </a:solidFill>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US" noProof="0" dirty="0"/>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2232" y="2715835"/>
            <a:ext cx="8967536" cy="830997"/>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7193"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dirty="0"/>
              <a:t>Click to edit Master title style</a:t>
            </a:r>
            <a:br>
              <a:rPr lang="en-US" dirty="0"/>
            </a:br>
            <a:r>
              <a:rPr lang="en-US" dirty="0"/>
              <a:t>[section break slide]</a:t>
            </a:r>
          </a:p>
        </p:txBody>
      </p:sp>
      <p:sp>
        <p:nvSpPr>
          <p:cNvPr id="4" name="TextBox 3"/>
          <p:cNvSpPr txBox="1"/>
          <p:nvPr userDrawn="1"/>
        </p:nvSpPr>
        <p:spPr>
          <a:xfrm>
            <a:off x="11607800" y="6353644"/>
            <a:ext cx="584200" cy="504357"/>
          </a:xfrm>
          <a:prstGeom prst="rect">
            <a:avLst/>
          </a:prstGeom>
          <a:noFill/>
        </p:spPr>
        <p:txBody>
          <a:bodyPr vert="horz" wrap="square" lIns="0" tIns="0" rIns="0" bIns="0" rtlCol="0" anchor="ctr">
            <a:noAutofit/>
          </a:bodyPr>
          <a:lstStyle/>
          <a:p>
            <a:pPr algn="ctr"/>
            <a:fld id="{712E6D72-43F0-4CA1-9A6E-97516158C2EF}" type="slidenum">
              <a:rPr lang="en-US" sz="1465" smtClean="0">
                <a:solidFill>
                  <a:schemeClr val="bg1"/>
                </a:solidFill>
              </a:rPr>
              <a:pPr algn="ctr"/>
              <a:t>‹#›</a:t>
            </a:fld>
            <a:endParaRPr lang="en-US" sz="1465" dirty="0" err="1">
              <a:solidFill>
                <a:schemeClr val="bg1"/>
              </a:solidFill>
            </a:endParaRPr>
          </a:p>
        </p:txBody>
      </p:sp>
    </p:spTree>
    <p:extLst>
      <p:ext uri="{BB962C8B-B14F-4D97-AF65-F5344CB8AC3E}">
        <p14:creationId xmlns:p14="http://schemas.microsoft.com/office/powerpoint/2010/main" val="34870258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내용 개체 틀 2"/>
          <p:cNvSpPr>
            <a:spLocks noGrp="1"/>
          </p:cNvSpPr>
          <p:nvPr>
            <p:ph idx="1"/>
          </p:nvPr>
        </p:nvSpPr>
        <p:spPr/>
        <p:txBody>
          <a:bodyPr rtlCol="0"/>
          <a:lstStyle>
            <a:lvl1pPr>
              <a:defRPr>
                <a:latin typeface="맑은 고딕" panose="020B0503020000020004" pitchFamily="50" charset="-127"/>
                <a:ea typeface="맑은 고딕" panose="020B0503020000020004" pitchFamily="50" charset="-127"/>
              </a:defRPr>
            </a:lvl1pPr>
            <a:lvl2pP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US" noProof="0" dirty="0"/>
          </a:p>
        </p:txBody>
      </p:sp>
      <p:sp>
        <p:nvSpPr>
          <p:cNvPr id="5" name="바닥글 개체 틀 4"/>
          <p:cNvSpPr>
            <a:spLocks noGrp="1"/>
          </p:cNvSpPr>
          <p:nvPr>
            <p:ph type="ftr" sz="quarter" idx="11"/>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dirty="0"/>
              <a:t>바닥글 추가</a:t>
            </a:r>
          </a:p>
        </p:txBody>
      </p:sp>
      <p:sp>
        <p:nvSpPr>
          <p:cNvPr id="4" name="날짜 개체 틀 3"/>
          <p:cNvSpPr>
            <a:spLocks noGrp="1"/>
          </p:cNvSpPr>
          <p:nvPr>
            <p:ph type="dt" sz="half" idx="10"/>
          </p:nvPr>
        </p:nvSpPr>
        <p:spPr/>
        <p:txBody>
          <a:bodyPr rtlCol="0"/>
          <a:lstStyle>
            <a:lvl1pPr>
              <a:defRPr>
                <a:latin typeface="맑은 고딕" panose="020B0503020000020004" pitchFamily="50" charset="-127"/>
                <a:ea typeface="맑은 고딕" panose="020B0503020000020004" pitchFamily="50" charset="-127"/>
              </a:defRPr>
            </a:lvl1pPr>
          </a:lstStyle>
          <a:p>
            <a:fld id="{0CD98A7B-53B0-4A8E-B27B-D4481A7254DE}" type="datetime4">
              <a:rPr lang="ko-KR" altLang="en-US" smtClean="0"/>
              <a:pPr/>
              <a:t>2019년 4월 30일</a:t>
            </a:fld>
            <a:endParaRPr lang="en-US"/>
          </a:p>
        </p:txBody>
      </p:sp>
      <p:sp>
        <p:nvSpPr>
          <p:cNvPr id="6" name="슬라이드 번호 개체 틀 5"/>
          <p:cNvSpPr>
            <a:spLocks noGrp="1"/>
          </p:cNvSpPr>
          <p:nvPr>
            <p:ph type="sldNum" sz="quarter" idx="12"/>
          </p:nvPr>
        </p:nvSpPr>
        <p:spPr/>
        <p:txBody>
          <a:bodyPr rtlCol="0"/>
          <a:lstStyle>
            <a:lvl1pPr>
              <a:defRPr>
                <a:latin typeface="맑은 고딕" panose="020B0503020000020004" pitchFamily="50" charset="-127"/>
                <a:ea typeface="맑은 고딕" panose="020B0503020000020004" pitchFamily="50" charset="-127"/>
              </a:defRPr>
            </a:lvl1pPr>
          </a:lstStyle>
          <a:p>
            <a:fld id="{E31375A4-56A4-47D6-9801-1991572033F7}" type="slidenum">
              <a:rPr lang="en-US" altLang="ko-KR" noProof="0" smtClean="0"/>
              <a:pPr/>
              <a:t>‹#›</a:t>
            </a:fld>
            <a:endParaRPr lang="ko-KR" altLang="en-US" noProof="0"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구역 머리글">
    <p:bg>
      <p:bgPr>
        <a:solidFill>
          <a:schemeClr val="accent1">
            <a:lumMod val="75000"/>
          </a:schemeClr>
        </a:solidFill>
        <a:effectLst/>
      </p:bgPr>
    </p:bg>
    <p:spTree>
      <p:nvGrpSpPr>
        <p:cNvPr id="1" name=""/>
        <p:cNvGrpSpPr/>
        <p:nvPr/>
      </p:nvGrpSpPr>
      <p:grpSpPr>
        <a:xfrm>
          <a:off x="0" y="0"/>
          <a:ext cx="0" cy="0"/>
          <a:chOff x="0" y="0"/>
          <a:chExt cx="0" cy="0"/>
        </a:xfrm>
      </p:grpSpPr>
      <p:sp>
        <p:nvSpPr>
          <p:cNvPr id="7" name="직사각형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831850" y="2483427"/>
            <a:ext cx="10515600" cy="2743200"/>
          </a:xfrm>
        </p:spPr>
        <p:txBody>
          <a:bodyPr rtlCol="0" anchor="b">
            <a:normAutofit/>
          </a:bodyPr>
          <a:lstStyle>
            <a:lvl1pPr algn="ctr">
              <a:defRPr sz="4400" spc="-50" baseline="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5" name="텍스트 개체 틀 4"/>
          <p:cNvSpPr>
            <a:spLocks noGrp="1"/>
          </p:cNvSpPr>
          <p:nvPr>
            <p:ph type="body" sz="quarter" idx="10"/>
          </p:nvPr>
        </p:nvSpPr>
        <p:spPr>
          <a:xfrm>
            <a:off x="835025" y="5257800"/>
            <a:ext cx="10515600" cy="914400"/>
          </a:xfrm>
        </p:spPr>
        <p:txBody>
          <a:bodyPr rtlCol="0">
            <a:normAutofit/>
          </a:bodyPr>
          <a:lstStyle>
            <a:lvl1pPr marL="0" indent="0" algn="ctr">
              <a:spcBef>
                <a:spcPts val="0"/>
              </a:spcBef>
              <a:buFontTx/>
              <a:buNone/>
              <a:defRPr sz="2000" cap="all" spc="50" baseline="0">
                <a:solidFill>
                  <a:schemeClr val="bg1"/>
                </a:solidFill>
                <a:latin typeface="맑은 고딕" panose="020B0503020000020004" pitchFamily="50" charset="-127"/>
                <a:ea typeface="맑은 고딕" panose="020B0503020000020004" pitchFamily="50" charset="-127"/>
              </a:defRPr>
            </a:lvl1pPr>
            <a:lvl2pPr marL="365760" indent="0" algn="ctr">
              <a:buNone/>
              <a:defRPr sz="2000" cap="all" spc="50" baseline="0">
                <a:solidFill>
                  <a:schemeClr val="bg1"/>
                </a:solidFill>
              </a:defRPr>
            </a:lvl2pPr>
            <a:lvl3pPr algn="ctr">
              <a:defRPr sz="2000" cap="all" spc="50" baseline="0">
                <a:solidFill>
                  <a:schemeClr val="bg1"/>
                </a:solidFill>
              </a:defRPr>
            </a:lvl3pPr>
            <a:lvl4pPr algn="ctr">
              <a:defRPr sz="2000" cap="all" spc="50" baseline="0">
                <a:solidFill>
                  <a:schemeClr val="bg1"/>
                </a:solidFill>
              </a:defRPr>
            </a:lvl4pPr>
            <a:lvl5pPr algn="ctr">
              <a:defRPr sz="2000" cap="all" spc="50" baseline="0">
                <a:solidFill>
                  <a:schemeClr val="bg1"/>
                </a:solidFill>
              </a:defRPr>
            </a:lvl5pPr>
          </a:lstStyle>
          <a:p>
            <a:pPr lvl="0" rtl="0"/>
            <a:r>
              <a:rPr lang="ko-KR" altLang="en-US" noProof="0"/>
              <a:t>마스터 텍스트 스타일 편집</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두 개의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내용 개체 틀 2"/>
          <p:cNvSpPr>
            <a:spLocks noGrp="1"/>
          </p:cNvSpPr>
          <p:nvPr>
            <p:ph sz="half" idx="1"/>
          </p:nvPr>
        </p:nvSpPr>
        <p:spPr>
          <a:xfrm>
            <a:off x="1524000" y="1714500"/>
            <a:ext cx="4495800" cy="4462272"/>
          </a:xfrm>
        </p:spPr>
        <p:txBody>
          <a:bodyPr rtlCol="0">
            <a:normAutofit/>
          </a:bodyPr>
          <a:lstStyle>
            <a:lvl1pPr>
              <a:defRPr sz="2000">
                <a:latin typeface="맑은 고딕" panose="020B0503020000020004" pitchFamily="50" charset="-127"/>
                <a:ea typeface="맑은 고딕" panose="020B0503020000020004" pitchFamily="50" charset="-127"/>
              </a:defRPr>
            </a:lvl1pPr>
            <a:lvl2pPr>
              <a:defRPr sz="1800">
                <a:latin typeface="맑은 고딕" panose="020B0503020000020004" pitchFamily="50" charset="-127"/>
                <a:ea typeface="맑은 고딕" panose="020B0503020000020004" pitchFamily="50" charset="-127"/>
              </a:defRPr>
            </a:lvl2pPr>
            <a:lvl3pPr>
              <a:defRPr sz="1600">
                <a:latin typeface="맑은 고딕" panose="020B0503020000020004" pitchFamily="50" charset="-127"/>
                <a:ea typeface="맑은 고딕" panose="020B0503020000020004" pitchFamily="50" charset="-127"/>
              </a:defRPr>
            </a:lvl3pPr>
            <a:lvl4pPr>
              <a:defRPr sz="1400">
                <a:latin typeface="맑은 고딕" panose="020B0503020000020004" pitchFamily="50" charset="-127"/>
                <a:ea typeface="맑은 고딕" panose="020B0503020000020004" pitchFamily="50" charset="-127"/>
              </a:defRPr>
            </a:lvl4pPr>
            <a:lvl5pPr>
              <a:defRPr sz="1400">
                <a:latin typeface="맑은 고딕" panose="020B0503020000020004" pitchFamily="50" charset="-127"/>
                <a:ea typeface="맑은 고딕" panose="020B0503020000020004" pitchFamily="50" charset="-127"/>
              </a:defRPr>
            </a:lvl5pPr>
            <a:lvl6pPr>
              <a:defRPr sz="1400"/>
            </a:lvl6pPr>
            <a:lvl7pPr>
              <a:defRPr sz="1400"/>
            </a:lvl7pPr>
            <a:lvl8pPr>
              <a:defRPr sz="1400"/>
            </a:lvl8pPr>
            <a:lvl9pPr>
              <a:defRPr sz="1400"/>
            </a:lvl9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US" noProof="0" dirty="0"/>
          </a:p>
        </p:txBody>
      </p:sp>
      <p:sp>
        <p:nvSpPr>
          <p:cNvPr id="4" name="내용 개체 틀 3"/>
          <p:cNvSpPr>
            <a:spLocks noGrp="1"/>
          </p:cNvSpPr>
          <p:nvPr>
            <p:ph sz="half" idx="2"/>
          </p:nvPr>
        </p:nvSpPr>
        <p:spPr>
          <a:xfrm>
            <a:off x="6172200" y="1714500"/>
            <a:ext cx="4495800" cy="4462272"/>
          </a:xfrm>
        </p:spPr>
        <p:txBody>
          <a:bodyPr rtlCol="0">
            <a:normAutofit/>
          </a:bodyPr>
          <a:lstStyle>
            <a:lvl1pPr>
              <a:defRPr sz="2000">
                <a:latin typeface="맑은 고딕" panose="020B0503020000020004" pitchFamily="50" charset="-127"/>
                <a:ea typeface="맑은 고딕" panose="020B0503020000020004" pitchFamily="50" charset="-127"/>
              </a:defRPr>
            </a:lvl1pPr>
            <a:lvl2pPr>
              <a:defRPr sz="1800">
                <a:latin typeface="맑은 고딕" panose="020B0503020000020004" pitchFamily="50" charset="-127"/>
                <a:ea typeface="맑은 고딕" panose="020B0503020000020004" pitchFamily="50" charset="-127"/>
              </a:defRPr>
            </a:lvl2pPr>
            <a:lvl3pPr>
              <a:defRPr sz="1600">
                <a:latin typeface="맑은 고딕" panose="020B0503020000020004" pitchFamily="50" charset="-127"/>
                <a:ea typeface="맑은 고딕" panose="020B0503020000020004" pitchFamily="50" charset="-127"/>
              </a:defRPr>
            </a:lvl3pPr>
            <a:lvl4pPr>
              <a:defRPr sz="1400">
                <a:latin typeface="맑은 고딕" panose="020B0503020000020004" pitchFamily="50" charset="-127"/>
                <a:ea typeface="맑은 고딕" panose="020B0503020000020004" pitchFamily="50" charset="-127"/>
              </a:defRPr>
            </a:lvl4pPr>
            <a:lvl5pPr>
              <a:defRPr sz="1400">
                <a:latin typeface="맑은 고딕" panose="020B0503020000020004" pitchFamily="50" charset="-127"/>
                <a:ea typeface="맑은 고딕" panose="020B0503020000020004" pitchFamily="50" charset="-127"/>
              </a:defRPr>
            </a:lvl5pPr>
            <a:lvl6pPr>
              <a:defRPr sz="1400"/>
            </a:lvl6pPr>
            <a:lvl7pPr>
              <a:defRPr sz="1400"/>
            </a:lvl7pPr>
            <a:lvl8pPr>
              <a:defRPr sz="1400"/>
            </a:lvl8pPr>
            <a:lvl9pPr>
              <a:defRPr sz="1400"/>
            </a:lvl9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US" noProof="0" dirty="0"/>
          </a:p>
        </p:txBody>
      </p:sp>
      <p:sp>
        <p:nvSpPr>
          <p:cNvPr id="6" name="바닥글 개체 틀 5"/>
          <p:cNvSpPr>
            <a:spLocks noGrp="1"/>
          </p:cNvSpPr>
          <p:nvPr>
            <p:ph type="ftr" sz="quarter" idx="11"/>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dirty="0"/>
              <a:t>바닥글 추가</a:t>
            </a:r>
          </a:p>
        </p:txBody>
      </p:sp>
      <p:sp>
        <p:nvSpPr>
          <p:cNvPr id="5" name="날짜 개체 틀 4"/>
          <p:cNvSpPr>
            <a:spLocks noGrp="1"/>
          </p:cNvSpPr>
          <p:nvPr>
            <p:ph type="dt" sz="half" idx="10"/>
          </p:nvPr>
        </p:nvSpPr>
        <p:spPr/>
        <p:txBody>
          <a:bodyPr rtlCol="0"/>
          <a:lstStyle>
            <a:lvl1pPr>
              <a:defRPr>
                <a:latin typeface="맑은 고딕" panose="020B0503020000020004" pitchFamily="50" charset="-127"/>
                <a:ea typeface="맑은 고딕" panose="020B0503020000020004" pitchFamily="50" charset="-127"/>
              </a:defRPr>
            </a:lvl1pPr>
          </a:lstStyle>
          <a:p>
            <a:fld id="{B75E5096-9E6B-4972-9F17-D21BFFCF6348}" type="datetime4">
              <a:rPr lang="ko-KR" altLang="en-US" smtClean="0"/>
              <a:pPr/>
              <a:t>2019년 4월 30일</a:t>
            </a:fld>
            <a:endParaRPr lang="en-US"/>
          </a:p>
        </p:txBody>
      </p:sp>
      <p:sp>
        <p:nvSpPr>
          <p:cNvPr id="7" name="슬라이드 번호 개체 틀 6"/>
          <p:cNvSpPr>
            <a:spLocks noGrp="1"/>
          </p:cNvSpPr>
          <p:nvPr>
            <p:ph type="sldNum" sz="quarter" idx="12"/>
          </p:nvPr>
        </p:nvSpPr>
        <p:spPr/>
        <p:txBody>
          <a:bodyPr rtlCol="0"/>
          <a:lstStyle>
            <a:lvl1pPr>
              <a:defRPr>
                <a:latin typeface="맑은 고딕" panose="020B0503020000020004" pitchFamily="50" charset="-127"/>
                <a:ea typeface="맑은 고딕" panose="020B0503020000020004" pitchFamily="50" charset="-127"/>
              </a:defRPr>
            </a:lvl1pPr>
          </a:lstStyle>
          <a:p>
            <a:fld id="{E31375A4-56A4-47D6-9801-1991572033F7}" type="slidenum">
              <a:rPr lang="en-US" altLang="ko-KR" noProof="0" smtClean="0"/>
              <a:pPr/>
              <a:t>‹#›</a:t>
            </a:fld>
            <a:endParaRPr lang="ko-KR" altLang="en-US" noProof="0"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텍스트 개체 틀 2"/>
          <p:cNvSpPr>
            <a:spLocks noGrp="1"/>
          </p:cNvSpPr>
          <p:nvPr>
            <p:ph type="body" idx="1"/>
          </p:nvPr>
        </p:nvSpPr>
        <p:spPr>
          <a:xfrm>
            <a:off x="1527048" y="1733162"/>
            <a:ext cx="4498848" cy="685800"/>
          </a:xfrm>
        </p:spPr>
        <p:txBody>
          <a:bodyPr rtlCol="0" anchor="b">
            <a:normAutofit/>
          </a:bodyPr>
          <a:lstStyle>
            <a:lvl1pPr marL="0" indent="0">
              <a:spcBef>
                <a:spcPts val="0"/>
              </a:spcBef>
              <a:buNone/>
              <a:defRPr sz="1800" b="1" cap="all" baseline="0">
                <a:latin typeface="맑은 고딕" panose="020B0503020000020004" pitchFamily="50" charset="-127"/>
                <a:ea typeface="맑은 고딕"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noProof="0"/>
              <a:t>마스터 텍스트 스타일 편집</a:t>
            </a:r>
          </a:p>
        </p:txBody>
      </p:sp>
      <p:sp>
        <p:nvSpPr>
          <p:cNvPr id="4" name="내용 개체 틀 3"/>
          <p:cNvSpPr>
            <a:spLocks noGrp="1"/>
          </p:cNvSpPr>
          <p:nvPr>
            <p:ph sz="half" idx="2"/>
          </p:nvPr>
        </p:nvSpPr>
        <p:spPr>
          <a:xfrm>
            <a:off x="1527048" y="2481943"/>
            <a:ext cx="4498848" cy="3690257"/>
          </a:xfrm>
        </p:spPr>
        <p:txBody>
          <a:bodyPr rtlCol="0">
            <a:normAutofit/>
          </a:bodyPr>
          <a:lstStyle>
            <a:lvl1pPr>
              <a:defRPr sz="2000">
                <a:latin typeface="맑은 고딕" panose="020B0503020000020004" pitchFamily="50" charset="-127"/>
                <a:ea typeface="맑은 고딕" panose="020B0503020000020004" pitchFamily="50" charset="-127"/>
              </a:defRPr>
            </a:lvl1pPr>
            <a:lvl2pPr>
              <a:defRPr sz="1800">
                <a:latin typeface="맑은 고딕" panose="020B0503020000020004" pitchFamily="50" charset="-127"/>
                <a:ea typeface="맑은 고딕" panose="020B0503020000020004" pitchFamily="50" charset="-127"/>
              </a:defRPr>
            </a:lvl2pPr>
            <a:lvl3pPr>
              <a:defRPr sz="1600">
                <a:latin typeface="맑은 고딕" panose="020B0503020000020004" pitchFamily="50" charset="-127"/>
                <a:ea typeface="맑은 고딕" panose="020B0503020000020004" pitchFamily="50" charset="-127"/>
              </a:defRPr>
            </a:lvl3pPr>
            <a:lvl4pPr>
              <a:defRPr sz="1400">
                <a:latin typeface="맑은 고딕" panose="020B0503020000020004" pitchFamily="50" charset="-127"/>
                <a:ea typeface="맑은 고딕" panose="020B0503020000020004" pitchFamily="50" charset="-127"/>
              </a:defRPr>
            </a:lvl4pPr>
            <a:lvl5pPr>
              <a:defRPr sz="1400">
                <a:latin typeface="맑은 고딕" panose="020B0503020000020004" pitchFamily="50" charset="-127"/>
                <a:ea typeface="맑은 고딕" panose="020B0503020000020004" pitchFamily="50" charset="-127"/>
              </a:defRPr>
            </a:lvl5pPr>
            <a:lvl6pPr>
              <a:defRPr sz="1400"/>
            </a:lvl6pPr>
            <a:lvl7pPr>
              <a:defRPr sz="1400"/>
            </a:lvl7pPr>
            <a:lvl8pPr>
              <a:defRPr sz="1400"/>
            </a:lvl8pPr>
            <a:lvl9pPr>
              <a:defRPr sz="1400"/>
            </a:lvl9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US" noProof="0" dirty="0"/>
          </a:p>
        </p:txBody>
      </p:sp>
      <p:sp>
        <p:nvSpPr>
          <p:cNvPr id="5" name="텍스트 개체 틀 4"/>
          <p:cNvSpPr>
            <a:spLocks noGrp="1"/>
          </p:cNvSpPr>
          <p:nvPr>
            <p:ph type="body" sz="quarter" idx="3"/>
          </p:nvPr>
        </p:nvSpPr>
        <p:spPr>
          <a:xfrm>
            <a:off x="6172200" y="1733162"/>
            <a:ext cx="4498848" cy="685800"/>
          </a:xfrm>
        </p:spPr>
        <p:txBody>
          <a:bodyPr rtlCol="0" anchor="b">
            <a:normAutofit/>
          </a:bodyPr>
          <a:lstStyle>
            <a:lvl1pPr marL="0" indent="0">
              <a:spcBef>
                <a:spcPts val="0"/>
              </a:spcBef>
              <a:buNone/>
              <a:defRPr sz="1800" b="1" cap="all" baseline="0">
                <a:latin typeface="맑은 고딕" panose="020B0503020000020004" pitchFamily="50" charset="-127"/>
                <a:ea typeface="맑은 고딕"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noProof="0"/>
              <a:t>마스터 텍스트 스타일 편집</a:t>
            </a:r>
          </a:p>
        </p:txBody>
      </p:sp>
      <p:sp>
        <p:nvSpPr>
          <p:cNvPr id="6" name="내용 개체 틀 5"/>
          <p:cNvSpPr>
            <a:spLocks noGrp="1"/>
          </p:cNvSpPr>
          <p:nvPr>
            <p:ph sz="quarter" idx="4"/>
          </p:nvPr>
        </p:nvSpPr>
        <p:spPr>
          <a:xfrm>
            <a:off x="6172200" y="2481943"/>
            <a:ext cx="4498848" cy="3690257"/>
          </a:xfrm>
        </p:spPr>
        <p:txBody>
          <a:bodyPr rtlCol="0">
            <a:normAutofit/>
          </a:bodyPr>
          <a:lstStyle>
            <a:lvl1pPr>
              <a:defRPr sz="2000">
                <a:latin typeface="맑은 고딕" panose="020B0503020000020004" pitchFamily="50" charset="-127"/>
                <a:ea typeface="맑은 고딕" panose="020B0503020000020004" pitchFamily="50" charset="-127"/>
              </a:defRPr>
            </a:lvl1pPr>
            <a:lvl2pPr>
              <a:defRPr sz="1800">
                <a:latin typeface="맑은 고딕" panose="020B0503020000020004" pitchFamily="50" charset="-127"/>
                <a:ea typeface="맑은 고딕" panose="020B0503020000020004" pitchFamily="50" charset="-127"/>
              </a:defRPr>
            </a:lvl2pPr>
            <a:lvl3pPr>
              <a:defRPr sz="1600">
                <a:latin typeface="맑은 고딕" panose="020B0503020000020004" pitchFamily="50" charset="-127"/>
                <a:ea typeface="맑은 고딕" panose="020B0503020000020004" pitchFamily="50" charset="-127"/>
              </a:defRPr>
            </a:lvl3pPr>
            <a:lvl4pPr>
              <a:defRPr sz="1400">
                <a:latin typeface="맑은 고딕" panose="020B0503020000020004" pitchFamily="50" charset="-127"/>
                <a:ea typeface="맑은 고딕" panose="020B0503020000020004" pitchFamily="50" charset="-127"/>
              </a:defRPr>
            </a:lvl4pPr>
            <a:lvl5pPr>
              <a:defRPr sz="1400">
                <a:latin typeface="맑은 고딕" panose="020B0503020000020004" pitchFamily="50" charset="-127"/>
                <a:ea typeface="맑은 고딕" panose="020B0503020000020004" pitchFamily="50" charset="-127"/>
              </a:defRPr>
            </a:lvl5pPr>
            <a:lvl6pPr>
              <a:defRPr sz="1400"/>
            </a:lvl6pPr>
            <a:lvl7pPr>
              <a:defRPr sz="1400"/>
            </a:lvl7pPr>
            <a:lvl8pPr>
              <a:defRPr sz="1400"/>
            </a:lvl8pPr>
            <a:lvl9pPr>
              <a:defRPr sz="1400"/>
            </a:lvl9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US" noProof="0" dirty="0"/>
          </a:p>
        </p:txBody>
      </p:sp>
      <p:sp>
        <p:nvSpPr>
          <p:cNvPr id="8" name="바닥글 개체 틀 7"/>
          <p:cNvSpPr>
            <a:spLocks noGrp="1"/>
          </p:cNvSpPr>
          <p:nvPr>
            <p:ph type="ftr" sz="quarter" idx="11"/>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dirty="0"/>
              <a:t>바닥글 추가</a:t>
            </a:r>
          </a:p>
        </p:txBody>
      </p:sp>
      <p:sp>
        <p:nvSpPr>
          <p:cNvPr id="7" name="날짜 개체 틀 6"/>
          <p:cNvSpPr>
            <a:spLocks noGrp="1"/>
          </p:cNvSpPr>
          <p:nvPr>
            <p:ph type="dt" sz="half" idx="10"/>
          </p:nvPr>
        </p:nvSpPr>
        <p:spPr/>
        <p:txBody>
          <a:bodyPr rtlCol="0"/>
          <a:lstStyle>
            <a:lvl1pPr>
              <a:defRPr>
                <a:latin typeface="맑은 고딕" panose="020B0503020000020004" pitchFamily="50" charset="-127"/>
                <a:ea typeface="맑은 고딕" panose="020B0503020000020004" pitchFamily="50" charset="-127"/>
              </a:defRPr>
            </a:lvl1pPr>
          </a:lstStyle>
          <a:p>
            <a:fld id="{1D9745A3-FB56-4B2F-988D-EE3193C524D9}" type="datetime4">
              <a:rPr lang="ko-KR" altLang="en-US" smtClean="0"/>
              <a:pPr/>
              <a:t>2019년 4월 30일</a:t>
            </a:fld>
            <a:endParaRPr lang="en-US"/>
          </a:p>
        </p:txBody>
      </p:sp>
      <p:sp>
        <p:nvSpPr>
          <p:cNvPr id="9" name="슬라이드 번호 개체 틀 8"/>
          <p:cNvSpPr>
            <a:spLocks noGrp="1"/>
          </p:cNvSpPr>
          <p:nvPr>
            <p:ph type="sldNum" sz="quarter" idx="12"/>
          </p:nvPr>
        </p:nvSpPr>
        <p:spPr/>
        <p:txBody>
          <a:bodyPr rtlCol="0"/>
          <a:lstStyle>
            <a:lvl1pPr>
              <a:defRPr>
                <a:latin typeface="맑은 고딕" panose="020B0503020000020004" pitchFamily="50" charset="-127"/>
                <a:ea typeface="맑은 고딕" panose="020B0503020000020004" pitchFamily="50" charset="-127"/>
              </a:defRPr>
            </a:lvl1pPr>
          </a:lstStyle>
          <a:p>
            <a:fld id="{E31375A4-56A4-47D6-9801-1991572033F7}" type="slidenum">
              <a:rPr lang="en-US" altLang="ko-KR" noProof="0" smtClean="0"/>
              <a:pPr/>
              <a:t>‹#›</a:t>
            </a:fld>
            <a:endParaRPr lang="ko-KR" altLang="en-US" noProof="0"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4" name="바닥글 개체 틀 3"/>
          <p:cNvSpPr>
            <a:spLocks noGrp="1"/>
          </p:cNvSpPr>
          <p:nvPr>
            <p:ph type="ftr" sz="quarter" idx="11"/>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dirty="0"/>
              <a:t>바닥글 추가</a:t>
            </a:r>
          </a:p>
        </p:txBody>
      </p:sp>
      <p:sp>
        <p:nvSpPr>
          <p:cNvPr id="3" name="날짜 개체 틀 2"/>
          <p:cNvSpPr>
            <a:spLocks noGrp="1"/>
          </p:cNvSpPr>
          <p:nvPr>
            <p:ph type="dt" sz="half" idx="10"/>
          </p:nvPr>
        </p:nvSpPr>
        <p:spPr/>
        <p:txBody>
          <a:bodyPr rtlCol="0"/>
          <a:lstStyle>
            <a:lvl1pPr>
              <a:defRPr>
                <a:latin typeface="맑은 고딕" panose="020B0503020000020004" pitchFamily="50" charset="-127"/>
                <a:ea typeface="맑은 고딕" panose="020B0503020000020004" pitchFamily="50" charset="-127"/>
              </a:defRPr>
            </a:lvl1pPr>
          </a:lstStyle>
          <a:p>
            <a:fld id="{115D2E3D-648B-4D39-AC3B-D3C20E19CF24}" type="datetime4">
              <a:rPr lang="ko-KR" altLang="en-US" smtClean="0"/>
              <a:pPr/>
              <a:t>2019년 4월 30일</a:t>
            </a:fld>
            <a:endParaRPr lang="en-US"/>
          </a:p>
        </p:txBody>
      </p:sp>
      <p:sp>
        <p:nvSpPr>
          <p:cNvPr id="5" name="슬라이드 번호 개체 틀 4"/>
          <p:cNvSpPr>
            <a:spLocks noGrp="1"/>
          </p:cNvSpPr>
          <p:nvPr>
            <p:ph type="sldNum" sz="quarter" idx="12"/>
          </p:nvPr>
        </p:nvSpPr>
        <p:spPr/>
        <p:txBody>
          <a:bodyPr rtlCol="0"/>
          <a:lstStyle>
            <a:lvl1pPr>
              <a:defRPr>
                <a:latin typeface="맑은 고딕" panose="020B0503020000020004" pitchFamily="50" charset="-127"/>
                <a:ea typeface="맑은 고딕" panose="020B0503020000020004" pitchFamily="50" charset="-127"/>
              </a:defRPr>
            </a:lvl1pPr>
          </a:lstStyle>
          <a:p>
            <a:fld id="{E31375A4-56A4-47D6-9801-1991572033F7}" type="slidenum">
              <a:rPr lang="en-US" altLang="ko-KR" noProof="0" smtClean="0"/>
              <a:pPr/>
              <a:t>‹#›</a:t>
            </a:fld>
            <a:endParaRPr lang="ko-KR" altLang="en-US" noProof="0"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비어 있음">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151812" y="1672934"/>
            <a:ext cx="3506788" cy="2880360"/>
          </a:xfrm>
        </p:spPr>
        <p:txBody>
          <a:bodyPr rtlCol="0" anchor="b">
            <a:normAutofit/>
          </a:bodyPr>
          <a:lstStyle>
            <a:lvl1pPr>
              <a:defRPr sz="3000">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내용 개체 틀 2"/>
          <p:cNvSpPr>
            <a:spLocks noGrp="1"/>
          </p:cNvSpPr>
          <p:nvPr>
            <p:ph idx="1"/>
          </p:nvPr>
        </p:nvSpPr>
        <p:spPr>
          <a:xfrm>
            <a:off x="530352" y="457200"/>
            <a:ext cx="7242111" cy="5715000"/>
          </a:xfrm>
        </p:spPr>
        <p:txBody>
          <a:bodyPr rtlCol="0">
            <a:normAutofit/>
          </a:bodyPr>
          <a:lstStyle>
            <a:lvl1pPr>
              <a:defRPr sz="2000">
                <a:latin typeface="맑은 고딕" panose="020B0503020000020004" pitchFamily="50" charset="-127"/>
                <a:ea typeface="맑은 고딕" panose="020B0503020000020004" pitchFamily="50" charset="-127"/>
              </a:defRPr>
            </a:lvl1pPr>
            <a:lvl2pPr>
              <a:defRPr sz="1800">
                <a:latin typeface="맑은 고딕" panose="020B0503020000020004" pitchFamily="50" charset="-127"/>
                <a:ea typeface="맑은 고딕" panose="020B0503020000020004" pitchFamily="50" charset="-127"/>
              </a:defRPr>
            </a:lvl2pPr>
            <a:lvl3pPr>
              <a:defRPr sz="1600">
                <a:latin typeface="맑은 고딕" panose="020B0503020000020004" pitchFamily="50" charset="-127"/>
                <a:ea typeface="맑은 고딕" panose="020B0503020000020004" pitchFamily="50" charset="-127"/>
              </a:defRPr>
            </a:lvl3pPr>
            <a:lvl4pPr>
              <a:defRPr sz="1400">
                <a:latin typeface="맑은 고딕" panose="020B0503020000020004" pitchFamily="50" charset="-127"/>
                <a:ea typeface="맑은 고딕" panose="020B0503020000020004" pitchFamily="50" charset="-127"/>
              </a:defRPr>
            </a:lvl4pPr>
            <a:lvl5pPr>
              <a:defRPr sz="1400">
                <a:latin typeface="맑은 고딕" panose="020B0503020000020004" pitchFamily="50" charset="-127"/>
                <a:ea typeface="맑은 고딕" panose="020B0503020000020004" pitchFamily="50" charset="-127"/>
              </a:defRPr>
            </a:lvl5pPr>
            <a:lvl6pPr>
              <a:defRPr sz="1400"/>
            </a:lvl6pPr>
            <a:lvl7pPr>
              <a:defRPr sz="1400"/>
            </a:lvl7pPr>
            <a:lvl8pPr>
              <a:defRPr sz="1400"/>
            </a:lvl8pPr>
            <a:lvl9pPr>
              <a:defRPr sz="1400"/>
            </a:lvl9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US" noProof="0" dirty="0"/>
          </a:p>
        </p:txBody>
      </p:sp>
      <p:sp>
        <p:nvSpPr>
          <p:cNvPr id="4" name="텍스트 개체 틀 3"/>
          <p:cNvSpPr>
            <a:spLocks noGrp="1"/>
          </p:cNvSpPr>
          <p:nvPr>
            <p:ph type="body" sz="half" idx="2"/>
          </p:nvPr>
        </p:nvSpPr>
        <p:spPr>
          <a:xfrm>
            <a:off x="8151812" y="4590288"/>
            <a:ext cx="3514564" cy="1581912"/>
          </a:xfrm>
        </p:spPr>
        <p:txBody>
          <a:bodyPr rtlCol="0"/>
          <a:lstStyle>
            <a:lvl1pPr marL="0" indent="0">
              <a:spcBef>
                <a:spcPts val="800"/>
              </a:spcBef>
              <a:buNone/>
              <a:defRPr sz="1600">
                <a:latin typeface="맑은 고딕" panose="020B0503020000020004" pitchFamily="50" charset="-127"/>
                <a:ea typeface="맑은 고딕" panose="020B0503020000020004"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noProof="0"/>
              <a:t>마스터 텍스트 스타일 편집</a:t>
            </a:r>
          </a:p>
        </p:txBody>
      </p:sp>
      <p:sp>
        <p:nvSpPr>
          <p:cNvPr id="6" name="바닥글 개체 틀 5"/>
          <p:cNvSpPr>
            <a:spLocks noGrp="1"/>
          </p:cNvSpPr>
          <p:nvPr>
            <p:ph type="ftr" sz="quarter" idx="11"/>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dirty="0"/>
              <a:t>바닥글 추가</a:t>
            </a:r>
          </a:p>
        </p:txBody>
      </p:sp>
      <p:sp>
        <p:nvSpPr>
          <p:cNvPr id="5" name="날짜 개체 틀 4"/>
          <p:cNvSpPr>
            <a:spLocks noGrp="1"/>
          </p:cNvSpPr>
          <p:nvPr>
            <p:ph type="dt" sz="half" idx="10"/>
          </p:nvPr>
        </p:nvSpPr>
        <p:spPr/>
        <p:txBody>
          <a:bodyPr rtlCol="0"/>
          <a:lstStyle>
            <a:lvl1pPr>
              <a:defRPr>
                <a:latin typeface="맑은 고딕" panose="020B0503020000020004" pitchFamily="50" charset="-127"/>
                <a:ea typeface="맑은 고딕" panose="020B0503020000020004" pitchFamily="50" charset="-127"/>
              </a:defRPr>
            </a:lvl1pPr>
          </a:lstStyle>
          <a:p>
            <a:fld id="{227DB240-D031-411A-947D-6321BF40D0EB}" type="datetime4">
              <a:rPr lang="ko-KR" altLang="en-US" smtClean="0"/>
              <a:pPr/>
              <a:t>2019년 4월 30일</a:t>
            </a:fld>
            <a:endParaRPr lang="en-US"/>
          </a:p>
        </p:txBody>
      </p:sp>
      <p:sp>
        <p:nvSpPr>
          <p:cNvPr id="7" name="슬라이드 번호 개체 틀 6"/>
          <p:cNvSpPr>
            <a:spLocks noGrp="1"/>
          </p:cNvSpPr>
          <p:nvPr>
            <p:ph type="sldNum" sz="quarter" idx="12"/>
          </p:nvPr>
        </p:nvSpPr>
        <p:spPr/>
        <p:txBody>
          <a:bodyPr rtlCol="0"/>
          <a:lstStyle>
            <a:lvl1pPr>
              <a:defRPr>
                <a:latin typeface="맑은 고딕" panose="020B0503020000020004" pitchFamily="50" charset="-127"/>
                <a:ea typeface="맑은 고딕" panose="020B0503020000020004" pitchFamily="50" charset="-127"/>
              </a:defRPr>
            </a:lvl1pPr>
          </a:lstStyle>
          <a:p>
            <a:fld id="{E31375A4-56A4-47D6-9801-1991572033F7}" type="slidenum">
              <a:rPr lang="en-US" altLang="ko-KR" noProof="0" smtClean="0"/>
              <a:pPr/>
              <a:t>‹#›</a:t>
            </a:fld>
            <a:endParaRPr lang="ko-KR" altLang="en-US"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rtl="0"/>
            <a:r>
              <a:rPr lang="ko-KR" altLang="en-US" noProof="0" dirty="0"/>
              <a:t>마스터 텍스트 스타일 편집</a:t>
            </a:r>
          </a:p>
          <a:p>
            <a:pPr lvl="1" rtl="0"/>
            <a:r>
              <a:rPr lang="ko-KR" altLang="en-US" noProof="0" dirty="0"/>
              <a:t>둘째 수준</a:t>
            </a:r>
          </a:p>
          <a:p>
            <a:pPr lvl="2" rtl="0"/>
            <a:r>
              <a:rPr lang="ko-KR" altLang="en-US" noProof="0" dirty="0"/>
              <a:t>셋째 수준</a:t>
            </a:r>
          </a:p>
          <a:p>
            <a:pPr lvl="3" rtl="0"/>
            <a:r>
              <a:rPr lang="ko-KR" altLang="en-US" noProof="0" dirty="0"/>
              <a:t>넷째 수준</a:t>
            </a:r>
          </a:p>
          <a:p>
            <a:pPr lvl="4" rtl="0"/>
            <a:r>
              <a:rPr lang="ko-KR" altLang="en-US" noProof="0" dirty="0"/>
              <a:t>다섯째 수준</a:t>
            </a:r>
          </a:p>
        </p:txBody>
      </p:sp>
      <p:sp>
        <p:nvSpPr>
          <p:cNvPr id="7" name="직사각형 6"/>
          <p:cNvSpPr/>
          <p:nvPr userDrawn="1"/>
        </p:nvSpPr>
        <p:spPr>
          <a:xfrm>
            <a:off x="0" y="6583680"/>
            <a:ext cx="12192000"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5" name="바닥글 개체 틀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1100">
                <a:solidFill>
                  <a:schemeClr val="bg1"/>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4" name="날짜 개체 틀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1100">
                <a:solidFill>
                  <a:schemeClr val="bg1"/>
                </a:solidFill>
                <a:latin typeface="맑은 고딕" panose="020B0503020000020004" pitchFamily="50" charset="-127"/>
                <a:ea typeface="맑은 고딕" panose="020B0503020000020004" pitchFamily="50" charset="-127"/>
              </a:defRPr>
            </a:lvl1pPr>
          </a:lstStyle>
          <a:p>
            <a:fld id="{D7292B5D-6E3E-4345-AF03-71D79D93AA78}" type="datetime4">
              <a:rPr lang="ko-KR" altLang="en-US" smtClean="0"/>
              <a:pPr/>
              <a:t>2019년 4월 30일</a:t>
            </a:fld>
            <a:endParaRPr lang="en-US"/>
          </a:p>
        </p:txBody>
      </p:sp>
      <p:sp>
        <p:nvSpPr>
          <p:cNvPr id="6" name="슬라이드 번호 개체 틀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1100">
                <a:solidFill>
                  <a:schemeClr val="bg1"/>
                </a:solidFill>
                <a:latin typeface="맑은 고딕" panose="020B0503020000020004" pitchFamily="50" charset="-127"/>
                <a:ea typeface="맑은 고딕" panose="020B0503020000020004" pitchFamily="50" charset="-127"/>
              </a:defRPr>
            </a:lvl1pPr>
          </a:lstStyle>
          <a:p>
            <a:fld id="{E31375A4-56A4-47D6-9801-1991572033F7}" type="slidenum">
              <a:rPr lang="en-US" altLang="ko-KR" smtClean="0"/>
              <a:pPr/>
              <a:t>‹#›</a:t>
            </a:fld>
            <a:endParaRPr lang="ko-KR" alt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3" r:id="rId14"/>
    <p:sldLayoutId id="2147483664" r:id="rId15"/>
    <p:sldLayoutId id="2147483666" r:id="rId16"/>
    <p:sldLayoutId id="2147483667" r:id="rId17"/>
    <p:sldLayoutId id="2147483668" r:id="rId18"/>
    <p:sldLayoutId id="2147483669" r:id="rId19"/>
    <p:sldLayoutId id="2147483671"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0" eaLnBrk="1" latinLnBrk="1" hangingPunct="1">
        <a:lnSpc>
          <a:spcPct val="90000"/>
        </a:lnSpc>
        <a:spcBef>
          <a:spcPct val="0"/>
        </a:spcBef>
        <a:buNone/>
        <a:defRPr sz="3400" kern="1200" cap="all" baseline="0">
          <a:solidFill>
            <a:schemeClr val="accent1">
              <a:lumMod val="75000"/>
            </a:schemeClr>
          </a:solidFill>
          <a:latin typeface="맑은 고딕" panose="020B0503020000020004" pitchFamily="50" charset="-127"/>
          <a:ea typeface="맑은 고딕" panose="020B0503020000020004" pitchFamily="50" charset="-127"/>
          <a:cs typeface="+mj-cs"/>
        </a:defRPr>
      </a:lvl1pPr>
    </p:titleStyle>
    <p:bodyStyle>
      <a:lvl1pPr marL="274320" indent="-228600" algn="l" defTabSz="914400" rtl="0" eaLnBrk="1" latinLnBrk="1"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1pPr>
      <a:lvl2pPr marL="59436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2pPr>
      <a:lvl3pPr marL="91440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맑은 고딕" panose="020B0503020000020004" pitchFamily="50" charset="-127"/>
          <a:ea typeface="맑은 고딕" panose="020B0503020000020004" pitchFamily="50" charset="-127"/>
          <a:cs typeface="+mn-cs"/>
        </a:defRPr>
      </a:lvl3pPr>
      <a:lvl4pPr marL="118872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4pPr>
      <a:lvl5pPr marL="14630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5pPr>
      <a:lvl6pPr marL="16916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image" Target="../media/image165.tiff"/><Relationship Id="rId13" Type="http://schemas.openxmlformats.org/officeDocument/2006/relationships/image" Target="../media/image170.tiff"/><Relationship Id="rId3" Type="http://schemas.openxmlformats.org/officeDocument/2006/relationships/image" Target="../media/image161.png"/><Relationship Id="rId7" Type="http://schemas.openxmlformats.org/officeDocument/2006/relationships/hyperlink" Target="https://www.intelnervana.com/framework-optimizations/" TargetMode="External"/><Relationship Id="rId12" Type="http://schemas.openxmlformats.org/officeDocument/2006/relationships/image" Target="../media/image169.tiff"/><Relationship Id="rId2" Type="http://schemas.openxmlformats.org/officeDocument/2006/relationships/notesSlide" Target="../notesSlides/notesSlide75.xml"/><Relationship Id="rId1" Type="http://schemas.openxmlformats.org/officeDocument/2006/relationships/slideLayout" Target="../slideLayouts/slideLayout20.xml"/><Relationship Id="rId6" Type="http://schemas.openxmlformats.org/officeDocument/2006/relationships/image" Target="../media/image164.tiff"/><Relationship Id="rId11" Type="http://schemas.openxmlformats.org/officeDocument/2006/relationships/image" Target="../media/image168.tiff"/><Relationship Id="rId5" Type="http://schemas.openxmlformats.org/officeDocument/2006/relationships/image" Target="../media/image163.tiff"/><Relationship Id="rId10" Type="http://schemas.openxmlformats.org/officeDocument/2006/relationships/image" Target="../media/image167.tiff"/><Relationship Id="rId4" Type="http://schemas.openxmlformats.org/officeDocument/2006/relationships/image" Target="../media/image162.tiff"/><Relationship Id="rId9" Type="http://schemas.openxmlformats.org/officeDocument/2006/relationships/image" Target="../media/image166.tiff"/><Relationship Id="rId14" Type="http://schemas.openxmlformats.org/officeDocument/2006/relationships/image" Target="../media/image171.tiff"/></Relationships>
</file>

<file path=ppt/slides/_rels/slide11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hyperlink" Target="http://research.sualab.com/assets/images/what-is-machine-learning/isTree-classifier-successful-features.png"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0.png"/><Relationship Id="rId11" Type="http://schemas.openxmlformats.org/officeDocument/2006/relationships/image" Target="../media/image34.gif"/><Relationship Id="rId5" Type="http://schemas.openxmlformats.org/officeDocument/2006/relationships/hyperlink" Target="http://research.sualab.com/assets/images/what-is-machine-learning/isTree-classifier-pixels.png" TargetMode="External"/><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 Target="slide74.xml"/><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hyperlink" Target="https://en.wikipedia.org/wiki/Python_(programming_language)" TargetMode="External"/><Relationship Id="rId5" Type="http://schemas.openxmlformats.org/officeDocument/2006/relationships/hyperlink" Target="https://en.wikipedia.org/wiki/Library_(computing)" TargetMode="External"/><Relationship Id="rId4" Type="http://schemas.openxmlformats.org/officeDocument/2006/relationships/hyperlink" Target="https://en.wikipedia.org/wiki/Free_and_open_source_softwar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0.jpeg"/><Relationship Id="rId7" Type="http://schemas.openxmlformats.org/officeDocument/2006/relationships/image" Target="../media/image48.jpeg"/><Relationship Id="rId12"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jp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www.vision.caltech.edu/archive.html" TargetMode="External"/><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www.vision.caltech.edu/Image_Datasets/Caltech101/Caltech101.html"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jpeg"/><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jpeg"/><Relationship Id="rId9"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hyperlink" Target="https://software.naver.com/software/summary.nhn?softwareId=MFS_10003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7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tags" Target="../tags/tag3.xml"/><Relationship Id="rId21" Type="http://schemas.openxmlformats.org/officeDocument/2006/relationships/image" Target="../media/image99.emf"/><Relationship Id="rId7" Type="http://schemas.openxmlformats.org/officeDocument/2006/relationships/tags" Target="../tags/tag7.xml"/><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tags" Target="../tags/tag2.xml"/><Relationship Id="rId16" Type="http://schemas.openxmlformats.org/officeDocument/2006/relationships/image" Target="../media/image94.png"/><Relationship Id="rId20" Type="http://schemas.openxmlformats.org/officeDocument/2006/relationships/image" Target="../media/image98.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89.png"/><Relationship Id="rId5" Type="http://schemas.openxmlformats.org/officeDocument/2006/relationships/tags" Target="../tags/tag5.xml"/><Relationship Id="rId15" Type="http://schemas.openxmlformats.org/officeDocument/2006/relationships/image" Target="../media/image93.png"/><Relationship Id="rId10" Type="http://schemas.openxmlformats.org/officeDocument/2006/relationships/image" Target="../media/image88.jpeg"/><Relationship Id="rId19" Type="http://schemas.openxmlformats.org/officeDocument/2006/relationships/image" Target="../media/image97.emf"/><Relationship Id="rId4" Type="http://schemas.openxmlformats.org/officeDocument/2006/relationships/tags" Target="../tags/tag4.xml"/><Relationship Id="rId9" Type="http://schemas.openxmlformats.org/officeDocument/2006/relationships/slideLayout" Target="../slideLayouts/slideLayout18.xml"/><Relationship Id="rId14" Type="http://schemas.openxmlformats.org/officeDocument/2006/relationships/image" Target="../media/image92.png"/><Relationship Id="rId22" Type="http://schemas.openxmlformats.org/officeDocument/2006/relationships/image" Target="../media/image100.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07.png"/><Relationship Id="rId5" Type="http://schemas.openxmlformats.org/officeDocument/2006/relationships/image" Target="../media/image110.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hyperlink" Target="http://research.sualab.com/assets/images/what-is-machine-learning/isTree-classifier-pixels.png"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jpg"/><Relationship Id="rId1" Type="http://schemas.openxmlformats.org/officeDocument/2006/relationships/slideLayout" Target="../slideLayouts/slideLayout15.xml"/><Relationship Id="rId5" Type="http://schemas.openxmlformats.org/officeDocument/2006/relationships/image" Target="../media/image13.jp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jpeg"/><Relationship Id="rId11" Type="http://schemas.openxmlformats.org/officeDocument/2006/relationships/slide" Target="slide73.xml"/><Relationship Id="rId5" Type="http://schemas.openxmlformats.org/officeDocument/2006/relationships/image" Target="../media/image16.jpeg"/><Relationship Id="rId10" Type="http://schemas.openxmlformats.org/officeDocument/2006/relationships/image" Target="../media/image20.jpeg"/><Relationship Id="rId4" Type="http://schemas.openxmlformats.org/officeDocument/2006/relationships/image" Target="../media/image15.jpeg"/><Relationship Id="rId9" Type="http://schemas.openxmlformats.org/officeDocument/2006/relationships/image" Target="../media/image1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hyperlink" Target="https://commons.wikimedia.org/wiki/File:Who_is_it.png" TargetMode="External"/><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116.png"/></Relationships>
</file>

<file path=ppt/slides/_rels/slide67.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6.xml"/><Relationship Id="rId1" Type="http://schemas.openxmlformats.org/officeDocument/2006/relationships/slideLayout" Target="../slideLayouts/slideLayout10.xml"/><Relationship Id="rId5" Type="http://schemas.openxmlformats.org/officeDocument/2006/relationships/image" Target="../media/image124.jpeg"/><Relationship Id="rId4" Type="http://schemas.openxmlformats.org/officeDocument/2006/relationships/image" Target="../media/image123.jpeg"/></Relationships>
</file>

<file path=ppt/slides/_rels/slide7.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126.jpg"/><Relationship Id="rId5" Type="http://schemas.openxmlformats.org/officeDocument/2006/relationships/image" Target="../media/image125.jp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package" Target="../embeddings/Microsoft_Word_Document.docx"/><Relationship Id="rId3" Type="http://schemas.openxmlformats.org/officeDocument/2006/relationships/notesSlide" Target="../notesSlides/notesSlide60.xml"/><Relationship Id="rId7" Type="http://schemas.openxmlformats.org/officeDocument/2006/relationships/slide" Target="slide6.xml"/><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hyperlink" Target="http://techm.kr/bbs/view_image.php?fn=/data/editor/1801/1981902326_1517295646.86635.jpg" TargetMode="External"/><Relationship Id="rId9" Type="http://schemas.openxmlformats.org/officeDocument/2006/relationships/image" Target="../media/image127.wmf"/></Relationships>
</file>

<file path=ppt/slides/_rels/slide74.xml.rels><?xml version="1.0" encoding="UTF-8" standalone="yes"?>
<Relationships xmlns="http://schemas.openxmlformats.org/package/2006/relationships"><Relationship Id="rId3" Type="http://schemas.openxmlformats.org/officeDocument/2006/relationships/hyperlink" Target="https://terms.naver.com/entry.nhn?docId=3432002&amp;ref=y" TargetMode="External"/><Relationship Id="rId2" Type="http://schemas.openxmlformats.org/officeDocument/2006/relationships/notesSlide" Target="../notesSlides/notesSlide61.xml"/><Relationship Id="rId1" Type="http://schemas.openxmlformats.org/officeDocument/2006/relationships/slideLayout" Target="../slideLayouts/slideLayout10.xml"/><Relationship Id="rId5" Type="http://schemas.openxmlformats.org/officeDocument/2006/relationships/image" Target="../media/image130.jpeg"/><Relationship Id="rId4" Type="http://schemas.openxmlformats.org/officeDocument/2006/relationships/hyperlink" Target="https://terms.naver.com/imageDetail.nhn?docId=3432003&amp;imageUrl=https://dbscthumb-phinf.pstatic.net/4520_000_1/20160721172323278_Z6PVA0W6Z.jpg/ka27_192_i1.jpg?type=m4500_4500_fst&amp;wm=N"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hyperlink" Target="https://terms.naver.com/entry.nhn?docId=3431829&amp;ref=y" TargetMode="External"/><Relationship Id="rId7" Type="http://schemas.openxmlformats.org/officeDocument/2006/relationships/hyperlink" Target="https://terms.naver.com/imageDetail.nhn?docId=3432004&amp;imageUrl=https://dbscthumb-phinf.pstatic.net/4520_000_1/20160721172327013_MMTV29KX2.jpg/ka27_193_i1.jpg?type=m4500_4500_fst_n&amp;wm=Y" TargetMode="External"/><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hyperlink" Target="https://terms.naver.com/entry.nhn?docId=3432004&amp;cid=58437&amp;categoryId=58437&amp;expCategoryId=58437#footNote2" TargetMode="External"/><Relationship Id="rId5" Type="http://schemas.openxmlformats.org/officeDocument/2006/relationships/hyperlink" Target="https://terms.naver.com/entry.nhn?docId=3432004&amp;cid=58437&amp;categoryId=58437&amp;expCategoryId=58437#footNote1" TargetMode="External"/><Relationship Id="rId4" Type="http://schemas.openxmlformats.org/officeDocument/2006/relationships/hyperlink" Target="https://terms.naver.com/entry.nhn?docId=3431945&amp;ref=y" TargetMode="External"/><Relationship Id="rId9" Type="http://schemas.openxmlformats.org/officeDocument/2006/relationships/image" Target="../media/image132.png"/></Relationships>
</file>

<file path=ppt/slides/_rels/slide76.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hyperlink" Target="https://terms.naver.com/entry.nhn?docId=3432005&amp;cid=58437&amp;categoryId=58437&amp;expCategoryId=58437#footNote1" TargetMode="External"/><Relationship Id="rId7" Type="http://schemas.openxmlformats.org/officeDocument/2006/relationships/hyperlink" Target="https://terms.naver.com/entry.nhn?docId=2838482" TargetMode="External"/><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hyperlink" Target="https://terms.naver.com/entry.nhn?docId=3432007&amp;ref=y" TargetMode="External"/><Relationship Id="rId5" Type="http://schemas.openxmlformats.org/officeDocument/2006/relationships/hyperlink" Target="https://terms.naver.com/imageDetail.nhn?docId=3432005&amp;imageUrl=https://dbscthumb-phinf.pstatic.net/4520_000_1/20160721172331306_45VLQ8QUT.jpg/ka27_194_i1.jpg?type=m4500_4500_fst&amp;wm=N" TargetMode="External"/><Relationship Id="rId4" Type="http://schemas.openxmlformats.org/officeDocument/2006/relationships/hyperlink" Target="https://terms.naver.com/entry.nhn?docId=3432002&amp;ref=y" TargetMode="External"/><Relationship Id="rId9" Type="http://schemas.openxmlformats.org/officeDocument/2006/relationships/slide" Target="slide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37.tif"/><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 Id="rId4" Type="http://schemas.openxmlformats.org/officeDocument/2006/relationships/image" Target="../media/image149.png"/></Relationships>
</file>

<file path=ppt/slides/_rels/slide9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533400" y="4959349"/>
            <a:ext cx="11125200" cy="914400"/>
          </a:xfrm>
        </p:spPr>
        <p:txBody>
          <a:bodyPr rtlCol="0">
            <a:normAutofit/>
          </a:bodyPr>
          <a:lstStyle/>
          <a:p>
            <a:pPr rtl="0"/>
            <a:r>
              <a:rPr lang="ko-KR" altLang="en-US" dirty="0"/>
              <a:t>유사 이미지 검출 프로젝트</a:t>
            </a:r>
            <a:endParaRPr lang="ko-KR" altLang="en-US" dirty="0">
              <a:latin typeface="맑은 고딕" panose="020B0503020000020004" pitchFamily="50" charset="-127"/>
              <a:ea typeface="맑은 고딕" panose="020B0503020000020004" pitchFamily="50" charset="-127"/>
            </a:endParaRPr>
          </a:p>
        </p:txBody>
      </p:sp>
      <p:sp>
        <p:nvSpPr>
          <p:cNvPr id="3" name="부제목 2"/>
          <p:cNvSpPr>
            <a:spLocks noGrp="1"/>
          </p:cNvSpPr>
          <p:nvPr>
            <p:ph type="subTitle" idx="1"/>
          </p:nvPr>
        </p:nvSpPr>
        <p:spPr>
          <a:xfrm>
            <a:off x="533400" y="5873749"/>
            <a:ext cx="11125200" cy="740874"/>
          </a:xfrm>
        </p:spPr>
        <p:txBody>
          <a:bodyPr rtlCol="0">
            <a:normAutofit/>
          </a:bodyPr>
          <a:lstStyle/>
          <a:p>
            <a:pPr rtl="0"/>
            <a:r>
              <a:rPr lang="en-US" altLang="ko-KR" dirty="0">
                <a:latin typeface="맑은 고딕" panose="020B0503020000020004" pitchFamily="50" charset="-127"/>
                <a:ea typeface="맑은 고딕" panose="020B0503020000020004" pitchFamily="50" charset="-127"/>
              </a:rPr>
              <a:t>2019. Apr 7</a:t>
            </a:r>
          </a:p>
          <a:p>
            <a:pPr rtl="0"/>
            <a:r>
              <a:rPr lang="ko-KR" altLang="en-US" dirty="0"/>
              <a:t>이주석</a:t>
            </a:r>
            <a:endParaRPr lang="ko-KR" altLang="en-US" dirty="0">
              <a:latin typeface="맑은 고딕" panose="020B0503020000020004" pitchFamily="50" charset="-127"/>
              <a:ea typeface="맑은 고딕" panose="020B0503020000020004" pitchFamily="50" charset="-127"/>
            </a:endParaRPr>
          </a:p>
        </p:txBody>
      </p:sp>
      <p:pic>
        <p:nvPicPr>
          <p:cNvPr id="16" name="그림 15"/>
          <p:cNvPicPr>
            <a:picLocks noChangeAspect="1"/>
          </p:cNvPicPr>
          <p:nvPr/>
        </p:nvPicPr>
        <p:blipFill>
          <a:blip r:embed="rId3"/>
          <a:stretch>
            <a:fillRect/>
          </a:stretch>
        </p:blipFill>
        <p:spPr>
          <a:xfrm>
            <a:off x="3931920" y="-1"/>
            <a:ext cx="7482840" cy="4745737"/>
          </a:xfrm>
          <a:prstGeom prst="rect">
            <a:avLst/>
          </a:prstGeom>
        </p:spPr>
      </p:pic>
      <p:pic>
        <p:nvPicPr>
          <p:cNvPr id="13" name="그림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360" y="44240"/>
            <a:ext cx="3977640" cy="4745736"/>
          </a:xfrm>
          <a:prstGeom prst="rect">
            <a:avLst/>
          </a:prstGeom>
        </p:spPr>
      </p:pic>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 y="0"/>
            <a:ext cx="3916680" cy="4745736"/>
          </a:xfrm>
          <a:prstGeom prst="rect">
            <a:avLst/>
          </a:prstGeom>
        </p:spPr>
      </p:pic>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3908872-63D3-4BD0-964D-D9605DC127C3}"/>
              </a:ext>
            </a:extLst>
          </p:cNvPr>
          <p:cNvSpPr>
            <a:spLocks noGrp="1" noChangeArrowheads="1"/>
          </p:cNvSpPr>
          <p:nvPr>
            <p:ph type="title"/>
          </p:nvPr>
        </p:nvSpPr>
        <p:spPr>
          <a:xfrm>
            <a:off x="0" y="0"/>
            <a:ext cx="12192000" cy="631596"/>
          </a:xfrm>
        </p:spPr>
        <p:txBody>
          <a:bodyPr/>
          <a:lstStyle/>
          <a:p>
            <a:pPr algn="ctr"/>
            <a:r>
              <a:rPr lang="ko-KR" altLang="en-US" sz="2800" dirty="0"/>
              <a:t>디지털 영상의 종류  </a:t>
            </a:r>
          </a:p>
        </p:txBody>
      </p:sp>
      <p:sp>
        <p:nvSpPr>
          <p:cNvPr id="135171" name="Rectangle 3">
            <a:extLst>
              <a:ext uri="{FF2B5EF4-FFF2-40B4-BE49-F238E27FC236}">
                <a16:creationId xmlns:a16="http://schemas.microsoft.com/office/drawing/2014/main" id="{58C3A12A-2F66-464A-BE4D-A8C200BCF09F}"/>
              </a:ext>
            </a:extLst>
          </p:cNvPr>
          <p:cNvSpPr>
            <a:spLocks noGrp="1" noChangeArrowheads="1"/>
          </p:cNvSpPr>
          <p:nvPr>
            <p:ph type="body" idx="1"/>
          </p:nvPr>
        </p:nvSpPr>
        <p:spPr>
          <a:xfrm>
            <a:off x="484025" y="1174146"/>
            <a:ext cx="5784799" cy="4968875"/>
          </a:xfrm>
          <a:solidFill>
            <a:schemeClr val="accent3">
              <a:lumMod val="20000"/>
              <a:lumOff val="80000"/>
            </a:schemeClr>
          </a:solidFill>
        </p:spPr>
        <p:txBody>
          <a:bodyPr>
            <a:normAutofit fontScale="85000" lnSpcReduction="10000"/>
          </a:bodyPr>
          <a:lstStyle/>
          <a:p>
            <a:pPr>
              <a:lnSpc>
                <a:spcPct val="130000"/>
              </a:lnSpc>
              <a:buFont typeface="Wingdings" panose="05000000000000000000" pitchFamily="2" charset="2"/>
              <a:buNone/>
            </a:pPr>
            <a:r>
              <a:rPr lang="en-US" altLang="ko-KR" b="1" dirty="0"/>
              <a:t>-  </a:t>
            </a:r>
            <a:r>
              <a:rPr lang="ko-KR" altLang="en-US" b="1" dirty="0"/>
              <a:t>디지털 영상</a:t>
            </a:r>
            <a:r>
              <a:rPr lang="ko-KR" altLang="en-US" dirty="0"/>
              <a:t> </a:t>
            </a:r>
          </a:p>
          <a:p>
            <a:pPr>
              <a:lnSpc>
                <a:spcPct val="130000"/>
              </a:lnSpc>
              <a:buFont typeface="Wingdings" panose="05000000000000000000" pitchFamily="2" charset="2"/>
              <a:buNone/>
            </a:pPr>
            <a:r>
              <a:rPr lang="ko-KR" altLang="en-US" dirty="0"/>
              <a:t>    수평과 수직으로 구성되는 </a:t>
            </a:r>
            <a:r>
              <a:rPr lang="en-US" altLang="ko-KR" dirty="0"/>
              <a:t>2</a:t>
            </a:r>
            <a:r>
              <a:rPr lang="ko-KR" altLang="en-US" dirty="0"/>
              <a:t>개의 좌표축 </a:t>
            </a:r>
            <a:r>
              <a:rPr lang="en-US" altLang="ko-KR" dirty="0"/>
              <a:t>x </a:t>
            </a:r>
            <a:r>
              <a:rPr lang="ko-KR" altLang="en-US" dirty="0"/>
              <a:t>와 </a:t>
            </a:r>
            <a:r>
              <a:rPr lang="en-US" altLang="ko-KR" dirty="0"/>
              <a:t>y</a:t>
            </a:r>
            <a:r>
              <a:rPr lang="ko-KR" altLang="en-US" dirty="0"/>
              <a:t>에 의하여 표현되는 </a:t>
            </a:r>
            <a:r>
              <a:rPr lang="en-US" altLang="ko-KR" dirty="0"/>
              <a:t>2</a:t>
            </a:r>
            <a:r>
              <a:rPr lang="ko-KR" altLang="en-US" dirty="0"/>
              <a:t>차원 정보 </a:t>
            </a:r>
            <a:br>
              <a:rPr lang="ko-KR" altLang="en-US" dirty="0"/>
            </a:br>
            <a:endParaRPr lang="ko-KR" altLang="en-US" b="1" dirty="0"/>
          </a:p>
          <a:p>
            <a:pPr>
              <a:lnSpc>
                <a:spcPct val="130000"/>
              </a:lnSpc>
              <a:buFont typeface="Wingdings" panose="05000000000000000000" pitchFamily="2" charset="2"/>
              <a:buNone/>
            </a:pPr>
            <a:r>
              <a:rPr lang="en-US" altLang="ko-KR" b="1" dirty="0"/>
              <a:t>-  </a:t>
            </a:r>
            <a:r>
              <a:rPr lang="ko-KR" altLang="en-US" b="1" dirty="0"/>
              <a:t>이진 영상 </a:t>
            </a:r>
            <a:r>
              <a:rPr lang="ko-KR" altLang="en-US" dirty="0"/>
              <a:t> </a:t>
            </a:r>
          </a:p>
          <a:p>
            <a:pPr>
              <a:lnSpc>
                <a:spcPct val="130000"/>
              </a:lnSpc>
              <a:buFont typeface="Wingdings" panose="05000000000000000000" pitchFamily="2" charset="2"/>
              <a:buNone/>
            </a:pPr>
            <a:r>
              <a:rPr lang="ko-KR" altLang="en-US" dirty="0"/>
              <a:t>    각 화소가 </a:t>
            </a:r>
            <a:r>
              <a:rPr lang="en-US" altLang="ko-KR" dirty="0"/>
              <a:t>0 ( </a:t>
            </a:r>
            <a:r>
              <a:rPr lang="ko-KR" altLang="en-US" dirty="0"/>
              <a:t>어두운 부분</a:t>
            </a:r>
            <a:r>
              <a:rPr lang="en-US" altLang="ko-KR" dirty="0"/>
              <a:t>)</a:t>
            </a:r>
            <a:r>
              <a:rPr lang="ko-KR" altLang="en-US" dirty="0"/>
              <a:t>과 </a:t>
            </a:r>
            <a:r>
              <a:rPr lang="en-US" altLang="ko-KR" dirty="0"/>
              <a:t>1( </a:t>
            </a:r>
            <a:r>
              <a:rPr lang="ko-KR" altLang="en-US" dirty="0"/>
              <a:t>밝은 부분</a:t>
            </a:r>
            <a:r>
              <a:rPr lang="en-US" altLang="ko-KR" dirty="0"/>
              <a:t>)</a:t>
            </a:r>
            <a:r>
              <a:rPr lang="ko-KR" altLang="en-US" dirty="0"/>
              <a:t>의 값만 갖는 영상</a:t>
            </a:r>
            <a:br>
              <a:rPr lang="ko-KR" altLang="en-US" dirty="0"/>
            </a:br>
            <a:endParaRPr lang="ko-KR" altLang="en-US" b="1" dirty="0"/>
          </a:p>
          <a:p>
            <a:pPr>
              <a:lnSpc>
                <a:spcPct val="130000"/>
              </a:lnSpc>
              <a:buFont typeface="Wingdings" panose="05000000000000000000" pitchFamily="2" charset="2"/>
              <a:buNone/>
            </a:pPr>
            <a:r>
              <a:rPr lang="en-US" altLang="ko-KR" b="1" dirty="0"/>
              <a:t>-  </a:t>
            </a:r>
            <a:r>
              <a:rPr lang="ko-KR" altLang="en-US" b="1" dirty="0"/>
              <a:t>그레이 영상 </a:t>
            </a:r>
            <a:r>
              <a:rPr lang="ko-KR" altLang="en-US" dirty="0"/>
              <a:t> </a:t>
            </a:r>
          </a:p>
          <a:p>
            <a:pPr>
              <a:lnSpc>
                <a:spcPct val="130000"/>
              </a:lnSpc>
              <a:buFont typeface="Wingdings" panose="05000000000000000000" pitchFamily="2" charset="2"/>
              <a:buNone/>
            </a:pPr>
            <a:r>
              <a:rPr lang="ko-KR" altLang="en-US" dirty="0"/>
              <a:t>     빛의 세기를 더 세밀히 </a:t>
            </a:r>
            <a:r>
              <a:rPr lang="ko-KR" altLang="en-US" dirty="0" err="1"/>
              <a:t>양자화하기</a:t>
            </a:r>
            <a:r>
              <a:rPr lang="ko-KR" altLang="en-US" dirty="0"/>
              <a:t> 위해 픽셀당 </a:t>
            </a:r>
            <a:r>
              <a:rPr lang="ko-KR" altLang="en-US" dirty="0" err="1"/>
              <a:t>여러비트를</a:t>
            </a:r>
            <a:r>
              <a:rPr lang="ko-KR" altLang="en-US" dirty="0"/>
              <a:t> 사용하여 얻은 영상 픽셀당 </a:t>
            </a:r>
            <a:r>
              <a:rPr lang="en-US" altLang="ko-KR" dirty="0"/>
              <a:t>8</a:t>
            </a:r>
            <a:r>
              <a:rPr lang="ko-KR" altLang="en-US" dirty="0"/>
              <a:t>비트를 할당하면 </a:t>
            </a:r>
            <a:r>
              <a:rPr lang="en-US" altLang="ko-KR" dirty="0"/>
              <a:t>0(</a:t>
            </a:r>
            <a:r>
              <a:rPr lang="ko-KR" altLang="en-US" dirty="0"/>
              <a:t>검은색</a:t>
            </a:r>
            <a:r>
              <a:rPr lang="en-US" altLang="ko-KR" dirty="0"/>
              <a:t>)</a:t>
            </a:r>
            <a:r>
              <a:rPr lang="ko-KR" altLang="en-US" dirty="0"/>
              <a:t>에서 </a:t>
            </a:r>
            <a:r>
              <a:rPr lang="en-US" altLang="ko-KR" dirty="0"/>
              <a:t>255(</a:t>
            </a:r>
            <a:r>
              <a:rPr lang="ko-KR" altLang="en-US" dirty="0"/>
              <a:t>흰색</a:t>
            </a:r>
            <a:r>
              <a:rPr lang="en-US" altLang="ko-KR" dirty="0"/>
              <a:t>) </a:t>
            </a:r>
            <a:r>
              <a:rPr lang="ko-KR" altLang="en-US" dirty="0"/>
              <a:t>까지의 값을 가질 수 있음 </a:t>
            </a:r>
          </a:p>
        </p:txBody>
      </p:sp>
      <p:sp>
        <p:nvSpPr>
          <p:cNvPr id="4" name="Rectangle 3">
            <a:extLst>
              <a:ext uri="{FF2B5EF4-FFF2-40B4-BE49-F238E27FC236}">
                <a16:creationId xmlns:a16="http://schemas.microsoft.com/office/drawing/2014/main" id="{403F3913-EA78-4284-B8BC-B35DFEEF1DAD}"/>
              </a:ext>
            </a:extLst>
          </p:cNvPr>
          <p:cNvSpPr txBox="1">
            <a:spLocks noChangeArrowheads="1"/>
          </p:cNvSpPr>
          <p:nvPr/>
        </p:nvSpPr>
        <p:spPr>
          <a:xfrm>
            <a:off x="6457361" y="1174146"/>
            <a:ext cx="5250614" cy="4968875"/>
          </a:xfrm>
          <a:prstGeom prst="rect">
            <a:avLst/>
          </a:prstGeom>
          <a:solidFill>
            <a:schemeClr val="accent3">
              <a:lumMod val="20000"/>
              <a:lumOff val="80000"/>
            </a:schemeClr>
          </a:solidFill>
        </p:spPr>
        <p:txBody>
          <a:bodyPr vert="horz" lIns="91440" tIns="45720" rIns="91440" bIns="45720" rtlCol="0">
            <a:normAutofit fontScale="70000" lnSpcReduction="20000"/>
          </a:bodyPr>
          <a:lstStyle>
            <a:lvl1pPr marL="274320" indent="-228600" algn="l" defTabSz="914400" rtl="0" eaLnBrk="1" latinLnBrk="1"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1pPr>
            <a:lvl2pPr marL="59436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2pPr>
            <a:lvl3pPr marL="91440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맑은 고딕" panose="020B0503020000020004" pitchFamily="50" charset="-127"/>
                <a:ea typeface="맑은 고딕" panose="020B0503020000020004" pitchFamily="50" charset="-127"/>
                <a:cs typeface="+mn-cs"/>
              </a:defRPr>
            </a:lvl3pPr>
            <a:lvl4pPr marL="118872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4pPr>
            <a:lvl5pPr marL="14630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5pPr>
            <a:lvl6pPr marL="16916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a:lstStyle>
          <a:p>
            <a:pPr>
              <a:lnSpc>
                <a:spcPct val="150000"/>
              </a:lnSpc>
              <a:buFont typeface="Wingdings" panose="05000000000000000000" pitchFamily="2" charset="2"/>
              <a:buNone/>
            </a:pPr>
            <a:r>
              <a:rPr lang="en-US" altLang="ko-KR" b="1"/>
              <a:t>-  </a:t>
            </a:r>
            <a:r>
              <a:rPr lang="ko-KR" altLang="en-US" b="1"/>
              <a:t>컬러영상</a:t>
            </a:r>
            <a:r>
              <a:rPr lang="ko-KR" altLang="en-US"/>
              <a:t> </a:t>
            </a:r>
          </a:p>
          <a:p>
            <a:pPr>
              <a:lnSpc>
                <a:spcPct val="150000"/>
              </a:lnSpc>
              <a:buFont typeface="Wingdings" panose="05000000000000000000" pitchFamily="2" charset="2"/>
              <a:buNone/>
            </a:pPr>
            <a:r>
              <a:rPr lang="ko-KR" altLang="en-US">
                <a:latin typeface="Times New Roman" panose="02020603050405020304" pitchFamily="18" charset="0"/>
              </a:rPr>
              <a:t> </a:t>
            </a:r>
            <a:r>
              <a:rPr lang="ko-KR" altLang="en-US"/>
              <a:t>   </a:t>
            </a:r>
            <a:r>
              <a:rPr lang="ko-KR" altLang="en-US">
                <a:latin typeface="Times New Roman" panose="02020603050405020304" pitchFamily="18" charset="0"/>
              </a:rPr>
              <a:t> </a:t>
            </a:r>
            <a:r>
              <a:rPr lang="en-US" altLang="ko-KR"/>
              <a:t>R, G, B </a:t>
            </a:r>
            <a:r>
              <a:rPr lang="ko-KR" altLang="en-US"/>
              <a:t>각 </a:t>
            </a:r>
            <a:r>
              <a:rPr lang="en-US" altLang="ko-KR"/>
              <a:t>8</a:t>
            </a:r>
            <a:r>
              <a:rPr lang="ko-KR" altLang="en-US"/>
              <a:t>비트</a:t>
            </a:r>
            <a:r>
              <a:rPr lang="ko-KR" altLang="en-US">
                <a:latin typeface="Times New Roman" panose="02020603050405020304" pitchFamily="18" charset="0"/>
              </a:rPr>
              <a:t> </a:t>
            </a:r>
            <a:r>
              <a:rPr lang="ko-KR" altLang="en-US"/>
              <a:t> </a:t>
            </a:r>
            <a:r>
              <a:rPr lang="en-US" altLang="ko-KR"/>
              <a:t>&gt; 2^8 * 2^8 * 2^8 =16,777,216 ≒ </a:t>
            </a:r>
            <a:r>
              <a:rPr lang="ko-KR" altLang="en-US"/>
              <a:t>약 </a:t>
            </a:r>
            <a:r>
              <a:rPr lang="en-US" altLang="ko-KR"/>
              <a:t>1680</a:t>
            </a:r>
            <a:r>
              <a:rPr lang="ko-KR" altLang="en-US"/>
              <a:t>만 색 </a:t>
            </a:r>
          </a:p>
          <a:p>
            <a:pPr>
              <a:lnSpc>
                <a:spcPct val="150000"/>
              </a:lnSpc>
              <a:buFontTx/>
              <a:buNone/>
            </a:pPr>
            <a:r>
              <a:rPr lang="ko-KR" altLang="en-US"/>
              <a:t>   이것은 인간이 눈으로 구분할 수 있는 충분한 개수이므로 </a:t>
            </a:r>
            <a:r>
              <a:rPr lang="en-US" altLang="ko-KR"/>
              <a:t>R,G,B</a:t>
            </a:r>
            <a:r>
              <a:rPr lang="ko-KR" altLang="en-US"/>
              <a:t>에 </a:t>
            </a:r>
            <a:r>
              <a:rPr lang="en-US" altLang="ko-KR"/>
              <a:t>8</a:t>
            </a:r>
            <a:r>
              <a:rPr lang="ko-KR" altLang="en-US"/>
              <a:t>비트를 할당한 </a:t>
            </a:r>
            <a:r>
              <a:rPr lang="en-US" altLang="ko-KR"/>
              <a:t>24</a:t>
            </a:r>
            <a:r>
              <a:rPr lang="ko-KR" altLang="en-US"/>
              <a:t>비트 컬러영상을 실제 컬러영상</a:t>
            </a:r>
            <a:r>
              <a:rPr lang="en-US" altLang="ko-KR"/>
              <a:t>(true color image)</a:t>
            </a:r>
          </a:p>
          <a:p>
            <a:pPr>
              <a:lnSpc>
                <a:spcPct val="150000"/>
              </a:lnSpc>
              <a:buFontTx/>
              <a:buNone/>
            </a:pPr>
            <a:r>
              <a:rPr lang="en-US" altLang="ko-KR"/>
              <a:t> </a:t>
            </a:r>
          </a:p>
          <a:p>
            <a:pPr>
              <a:lnSpc>
                <a:spcPct val="150000"/>
              </a:lnSpc>
              <a:buFont typeface="Wingdings" panose="05000000000000000000" pitchFamily="2" charset="2"/>
              <a:buNone/>
            </a:pPr>
            <a:r>
              <a:rPr lang="en-US" altLang="ko-KR" b="1"/>
              <a:t>-  </a:t>
            </a:r>
            <a:r>
              <a:rPr lang="ko-KR" altLang="en-US" b="1"/>
              <a:t>의사</a:t>
            </a:r>
            <a:r>
              <a:rPr lang="en-US" altLang="ko-KR" b="1"/>
              <a:t>(</a:t>
            </a:r>
            <a:r>
              <a:rPr lang="ko-KR" altLang="en-US" b="1"/>
              <a:t>모조</a:t>
            </a:r>
            <a:r>
              <a:rPr lang="en-US" altLang="ko-KR" b="1"/>
              <a:t>) </a:t>
            </a:r>
            <a:r>
              <a:rPr lang="ko-KR" altLang="en-US" b="1"/>
              <a:t>컬러 </a:t>
            </a:r>
            <a:r>
              <a:rPr lang="en-US" altLang="ko-KR" b="1"/>
              <a:t>( pseudo color ) </a:t>
            </a:r>
            <a:r>
              <a:rPr lang="ko-KR" altLang="en-US" b="1"/>
              <a:t>표현</a:t>
            </a:r>
            <a:r>
              <a:rPr lang="ko-KR" altLang="en-US"/>
              <a:t> </a:t>
            </a:r>
          </a:p>
          <a:p>
            <a:pPr>
              <a:lnSpc>
                <a:spcPct val="150000"/>
              </a:lnSpc>
              <a:buFont typeface="Wingdings" panose="05000000000000000000" pitchFamily="2" charset="2"/>
              <a:buNone/>
            </a:pPr>
            <a:r>
              <a:rPr lang="ko-KR" altLang="en-US">
                <a:latin typeface="Times New Roman" panose="02020603050405020304" pitchFamily="18" charset="0"/>
              </a:rPr>
              <a:t> </a:t>
            </a:r>
            <a:r>
              <a:rPr lang="ko-KR" altLang="en-US"/>
              <a:t>   인간 관찰자의 영상해석을 돕기 위해 관심 영역의 명도를 강조하기 위해 때때로 쓰이는 유용한 기법 </a:t>
            </a:r>
          </a:p>
          <a:p>
            <a:pPr>
              <a:lnSpc>
                <a:spcPct val="150000"/>
              </a:lnSpc>
              <a:buFont typeface="Wingdings" panose="05000000000000000000" pitchFamily="2" charset="2"/>
              <a:buNone/>
            </a:pPr>
            <a:br>
              <a:rPr lang="ko-KR" altLang="en-US"/>
            </a:br>
            <a:endParaRPr lang="ko-KR"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a:off x="4495801" y="2312737"/>
            <a:ext cx="457199" cy="5556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124200" y="1885848"/>
            <a:ext cx="2786340" cy="461665"/>
          </a:xfrm>
          <a:prstGeom prst="rect">
            <a:avLst/>
          </a:prstGeom>
          <a:noFill/>
        </p:spPr>
        <p:txBody>
          <a:bodyPr wrap="none" rtlCol="0">
            <a:spAutoFit/>
          </a:bodyPr>
          <a:lstStyle/>
          <a:p>
            <a:r>
              <a:rPr lang="en-US" sz="2400" dirty="0">
                <a:solidFill>
                  <a:srgbClr val="FF0000"/>
                </a:solidFill>
              </a:rPr>
              <a:t>Pooling: 2x2, stride 2</a:t>
            </a:r>
          </a:p>
        </p:txBody>
      </p:sp>
      <p:sp>
        <p:nvSpPr>
          <p:cNvPr id="9" name="TextBox 8"/>
          <p:cNvSpPr txBox="1"/>
          <p:nvPr/>
        </p:nvSpPr>
        <p:spPr>
          <a:xfrm>
            <a:off x="1595024" y="5625198"/>
            <a:ext cx="11130932" cy="830997"/>
          </a:xfrm>
          <a:prstGeom prst="rect">
            <a:avLst/>
          </a:prstGeom>
          <a:noFill/>
        </p:spPr>
        <p:txBody>
          <a:bodyPr wrap="none" rtlCol="0">
            <a:spAutoFit/>
          </a:bodyPr>
          <a:lstStyle/>
          <a:p>
            <a:r>
              <a:rPr lang="en-US" sz="2400" dirty="0">
                <a:solidFill>
                  <a:srgbClr val="FF0000"/>
                </a:solidFill>
              </a:rPr>
              <a:t>Note: in the paper, the model uses a more complex parameter based pooling operation.</a:t>
            </a:r>
          </a:p>
          <a:p>
            <a:r>
              <a:rPr lang="en-US" sz="2400" dirty="0">
                <a:solidFill>
                  <a:srgbClr val="FF0000"/>
                </a:solidFill>
              </a:rPr>
              <a:t>      Max/average pooling turns out to work better in practice</a:t>
            </a:r>
          </a:p>
        </p:txBody>
      </p:sp>
    </p:spTree>
    <p:extLst>
      <p:ext uri="{BB962C8B-B14F-4D97-AF65-F5344CB8AC3E}">
        <p14:creationId xmlns:p14="http://schemas.microsoft.com/office/powerpoint/2010/main" val="10094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flipV="1">
            <a:off x="5517805" y="4318002"/>
            <a:ext cx="533400" cy="6603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29202" y="5080001"/>
            <a:ext cx="2817887" cy="461665"/>
          </a:xfrm>
          <a:prstGeom prst="rect">
            <a:avLst/>
          </a:prstGeom>
          <a:noFill/>
        </p:spPr>
        <p:txBody>
          <a:bodyPr wrap="none" rtlCol="0">
            <a:spAutoFit/>
          </a:bodyPr>
          <a:lstStyle/>
          <a:p>
            <a:r>
              <a:rPr lang="en-US" sz="2400" dirty="0">
                <a:solidFill>
                  <a:srgbClr val="FF0000"/>
                </a:solidFill>
              </a:rPr>
              <a:t>Convolution size: 5x5</a:t>
            </a:r>
          </a:p>
        </p:txBody>
      </p:sp>
    </p:spTree>
    <p:extLst>
      <p:ext uri="{BB962C8B-B14F-4D97-AF65-F5344CB8AC3E}">
        <p14:creationId xmlns:p14="http://schemas.microsoft.com/office/powerpoint/2010/main" val="204672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a:off x="5339953" y="1916329"/>
            <a:ext cx="533400" cy="4826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550482" y="1546828"/>
            <a:ext cx="4802981" cy="461665"/>
          </a:xfrm>
          <a:prstGeom prst="rect">
            <a:avLst/>
          </a:prstGeom>
          <a:noFill/>
        </p:spPr>
        <p:txBody>
          <a:bodyPr wrap="none" rtlCol="0">
            <a:spAutoFit/>
          </a:bodyPr>
          <a:lstStyle/>
          <a:p>
            <a:r>
              <a:rPr lang="en-US" sz="2400">
                <a:solidFill>
                  <a:srgbClr val="FF0000"/>
                </a:solidFill>
              </a:rPr>
              <a:t>Second convolutional </a:t>
            </a:r>
            <a:r>
              <a:rPr lang="en-US" sz="2400" dirty="0">
                <a:solidFill>
                  <a:srgbClr val="FF0000"/>
                </a:solidFill>
              </a:rPr>
              <a:t>layer depth: 16</a:t>
            </a:r>
          </a:p>
        </p:txBody>
      </p:sp>
      <p:sp>
        <p:nvSpPr>
          <p:cNvPr id="8" name="Left Brace 7"/>
          <p:cNvSpPr/>
          <p:nvPr/>
        </p:nvSpPr>
        <p:spPr>
          <a:xfrm rot="18900000">
            <a:off x="6330757" y="2442862"/>
            <a:ext cx="323289" cy="218198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210362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a:off x="6257826" y="2008167"/>
            <a:ext cx="457199" cy="5556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886225" y="1581276"/>
            <a:ext cx="2786340" cy="461665"/>
          </a:xfrm>
          <a:prstGeom prst="rect">
            <a:avLst/>
          </a:prstGeom>
          <a:noFill/>
        </p:spPr>
        <p:txBody>
          <a:bodyPr wrap="none" rtlCol="0">
            <a:spAutoFit/>
          </a:bodyPr>
          <a:lstStyle/>
          <a:p>
            <a:r>
              <a:rPr lang="en-US" sz="2400" dirty="0">
                <a:solidFill>
                  <a:srgbClr val="FF0000"/>
                </a:solidFill>
              </a:rPr>
              <a:t>Pooling: 2x2, stride 2</a:t>
            </a:r>
          </a:p>
        </p:txBody>
      </p:sp>
    </p:spTree>
    <p:extLst>
      <p:ext uri="{BB962C8B-B14F-4D97-AF65-F5344CB8AC3E}">
        <p14:creationId xmlns:p14="http://schemas.microsoft.com/office/powerpoint/2010/main" val="44094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flipH="1">
            <a:off x="7391400" y="1838049"/>
            <a:ext cx="76203" cy="5424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570781" y="1219201"/>
            <a:ext cx="3838615" cy="461665"/>
          </a:xfrm>
          <a:prstGeom prst="rect">
            <a:avLst/>
          </a:prstGeom>
          <a:noFill/>
        </p:spPr>
        <p:txBody>
          <a:bodyPr wrap="none" rtlCol="0">
            <a:spAutoFit/>
          </a:bodyPr>
          <a:lstStyle/>
          <a:p>
            <a:r>
              <a:rPr lang="en-US" sz="2400" dirty="0">
                <a:solidFill>
                  <a:srgbClr val="FF0000"/>
                </a:solidFill>
              </a:rPr>
              <a:t>Flatten from 5x5x16 to 400x1</a:t>
            </a:r>
          </a:p>
        </p:txBody>
      </p:sp>
    </p:spTree>
    <p:extLst>
      <p:ext uri="{BB962C8B-B14F-4D97-AF65-F5344CB8AC3E}">
        <p14:creationId xmlns:p14="http://schemas.microsoft.com/office/powerpoint/2010/main" val="146752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flipH="1">
            <a:off x="7983420" y="2219049"/>
            <a:ext cx="76203" cy="5424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72202" y="1600201"/>
            <a:ext cx="4983159" cy="461665"/>
          </a:xfrm>
          <a:prstGeom prst="rect">
            <a:avLst/>
          </a:prstGeom>
          <a:noFill/>
        </p:spPr>
        <p:txBody>
          <a:bodyPr wrap="none" rtlCol="0">
            <a:spAutoFit/>
          </a:bodyPr>
          <a:lstStyle/>
          <a:p>
            <a:r>
              <a:rPr lang="en-US" sz="2400" dirty="0">
                <a:solidFill>
                  <a:srgbClr val="FF0000"/>
                </a:solidFill>
              </a:rPr>
              <a:t>Fully connected layer: from 400 to 120</a:t>
            </a:r>
          </a:p>
        </p:txBody>
      </p:sp>
    </p:spTree>
    <p:extLst>
      <p:ext uri="{BB962C8B-B14F-4D97-AF65-F5344CB8AC3E}">
        <p14:creationId xmlns:p14="http://schemas.microsoft.com/office/powerpoint/2010/main" val="3900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flipH="1">
            <a:off x="8440620" y="2219049"/>
            <a:ext cx="76203" cy="5424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858001" y="1600201"/>
            <a:ext cx="4827668" cy="461665"/>
          </a:xfrm>
          <a:prstGeom prst="rect">
            <a:avLst/>
          </a:prstGeom>
          <a:noFill/>
        </p:spPr>
        <p:txBody>
          <a:bodyPr wrap="none" rtlCol="0">
            <a:spAutoFit/>
          </a:bodyPr>
          <a:lstStyle/>
          <a:p>
            <a:r>
              <a:rPr lang="en-US" sz="2400" dirty="0">
                <a:solidFill>
                  <a:srgbClr val="FF0000"/>
                </a:solidFill>
              </a:rPr>
              <a:t>Fully connected layer: from 120 to 84</a:t>
            </a:r>
          </a:p>
        </p:txBody>
      </p:sp>
    </p:spTree>
    <p:extLst>
      <p:ext uri="{BB962C8B-B14F-4D97-AF65-F5344CB8AC3E}">
        <p14:creationId xmlns:p14="http://schemas.microsoft.com/office/powerpoint/2010/main" val="155621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flipH="1">
            <a:off x="9144000" y="2286002"/>
            <a:ext cx="76203" cy="5424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61380" y="1667154"/>
            <a:ext cx="4672176" cy="461665"/>
          </a:xfrm>
          <a:prstGeom prst="rect">
            <a:avLst/>
          </a:prstGeom>
          <a:noFill/>
        </p:spPr>
        <p:txBody>
          <a:bodyPr wrap="none" rtlCol="0">
            <a:spAutoFit/>
          </a:bodyPr>
          <a:lstStyle/>
          <a:p>
            <a:r>
              <a:rPr lang="en-US" sz="2400" dirty="0">
                <a:solidFill>
                  <a:srgbClr val="FF0000"/>
                </a:solidFill>
              </a:rPr>
              <a:t>Fully connected layer: from 84 to 10</a:t>
            </a:r>
          </a:p>
        </p:txBody>
      </p:sp>
    </p:spTree>
    <p:extLst>
      <p:ext uri="{BB962C8B-B14F-4D97-AF65-F5344CB8AC3E}">
        <p14:creationId xmlns:p14="http://schemas.microsoft.com/office/powerpoint/2010/main" val="38370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flipH="1" flipV="1">
            <a:off x="10515600" y="4767470"/>
            <a:ext cx="152400" cy="6250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070665" y="5428974"/>
            <a:ext cx="1207703" cy="461665"/>
          </a:xfrm>
          <a:prstGeom prst="rect">
            <a:avLst/>
          </a:prstGeom>
          <a:noFill/>
        </p:spPr>
        <p:txBody>
          <a:bodyPr wrap="none" rtlCol="0">
            <a:spAutoFit/>
          </a:bodyPr>
          <a:lstStyle/>
          <a:p>
            <a:r>
              <a:rPr lang="en-US" sz="2400">
                <a:solidFill>
                  <a:srgbClr val="FF0000"/>
                </a:solidFill>
              </a:rPr>
              <a:t>Softmax</a:t>
            </a:r>
            <a:endParaRPr lang="en-US" sz="2400" dirty="0">
              <a:solidFill>
                <a:srgbClr val="FF0000"/>
              </a:solidFill>
            </a:endParaRPr>
          </a:p>
        </p:txBody>
      </p:sp>
    </p:spTree>
    <p:extLst>
      <p:ext uri="{BB962C8B-B14F-4D97-AF65-F5344CB8AC3E}">
        <p14:creationId xmlns:p14="http://schemas.microsoft.com/office/powerpoint/2010/main" val="82414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896A2E3-1AAF-48FB-8EDE-451EDC3DE327}"/>
              </a:ext>
            </a:extLst>
          </p:cNvPr>
          <p:cNvPicPr>
            <a:picLocks noChangeAspect="1"/>
          </p:cNvPicPr>
          <p:nvPr/>
        </p:nvPicPr>
        <p:blipFill>
          <a:blip r:embed="rId2"/>
          <a:stretch>
            <a:fillRect/>
          </a:stretch>
        </p:blipFill>
        <p:spPr>
          <a:xfrm>
            <a:off x="0" y="0"/>
            <a:ext cx="12192000" cy="6400800"/>
          </a:xfrm>
          <a:prstGeom prst="rect">
            <a:avLst/>
          </a:prstGeom>
        </p:spPr>
      </p:pic>
    </p:spTree>
    <p:extLst>
      <p:ext uri="{BB962C8B-B14F-4D97-AF65-F5344CB8AC3E}">
        <p14:creationId xmlns:p14="http://schemas.microsoft.com/office/powerpoint/2010/main" val="126922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23963361-5A19-4C35-AD56-4C1C746A3C3C}"/>
              </a:ext>
            </a:extLst>
          </p:cNvPr>
          <p:cNvPicPr>
            <a:picLocks noChangeAspect="1"/>
          </p:cNvPicPr>
          <p:nvPr/>
        </p:nvPicPr>
        <p:blipFill>
          <a:blip r:embed="rId2"/>
          <a:stretch>
            <a:fillRect/>
          </a:stretch>
        </p:blipFill>
        <p:spPr>
          <a:xfrm>
            <a:off x="354732" y="185357"/>
            <a:ext cx="6036641" cy="2914084"/>
          </a:xfrm>
          <a:prstGeom prst="rect">
            <a:avLst/>
          </a:prstGeom>
        </p:spPr>
      </p:pic>
      <p:pic>
        <p:nvPicPr>
          <p:cNvPr id="3" name="그림 2">
            <a:extLst>
              <a:ext uri="{FF2B5EF4-FFF2-40B4-BE49-F238E27FC236}">
                <a16:creationId xmlns:a16="http://schemas.microsoft.com/office/drawing/2014/main" id="{C3E410EA-6E78-413D-A2B3-3E13C4A24E4E}"/>
              </a:ext>
            </a:extLst>
          </p:cNvPr>
          <p:cNvPicPr>
            <a:picLocks noChangeAspect="1"/>
          </p:cNvPicPr>
          <p:nvPr/>
        </p:nvPicPr>
        <p:blipFill>
          <a:blip r:embed="rId3"/>
          <a:stretch>
            <a:fillRect/>
          </a:stretch>
        </p:blipFill>
        <p:spPr>
          <a:xfrm>
            <a:off x="6199367" y="1"/>
            <a:ext cx="5752298" cy="3073138"/>
          </a:xfrm>
          <a:prstGeom prst="rect">
            <a:avLst/>
          </a:prstGeom>
        </p:spPr>
      </p:pic>
      <p:sp>
        <p:nvSpPr>
          <p:cNvPr id="5" name="Rectangle 3">
            <a:extLst>
              <a:ext uri="{FF2B5EF4-FFF2-40B4-BE49-F238E27FC236}">
                <a16:creationId xmlns:a16="http://schemas.microsoft.com/office/drawing/2014/main" id="{AACC0B4D-D12A-4858-A2D2-618600A240C4}"/>
              </a:ext>
            </a:extLst>
          </p:cNvPr>
          <p:cNvSpPr txBox="1">
            <a:spLocks noChangeArrowheads="1"/>
          </p:cNvSpPr>
          <p:nvPr/>
        </p:nvSpPr>
        <p:spPr>
          <a:xfrm>
            <a:off x="1093427" y="4153826"/>
            <a:ext cx="4817179" cy="2847279"/>
          </a:xfrm>
          <a:prstGeom prst="rect">
            <a:avLst/>
          </a:prstGeom>
        </p:spPr>
        <p:txBody>
          <a:bodyPr>
            <a:normAutofit/>
          </a:bodyPr>
          <a:lstStyle>
            <a:lvl1pPr marL="274320" indent="-228600" algn="l" defTabSz="914400" rtl="0" eaLnBrk="1" latinLnBrk="1"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1pPr>
            <a:lvl2pPr marL="59436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2pPr>
            <a:lvl3pPr marL="91440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맑은 고딕" panose="020B0503020000020004" pitchFamily="50" charset="-127"/>
                <a:ea typeface="맑은 고딕" panose="020B0503020000020004" pitchFamily="50" charset="-127"/>
                <a:cs typeface="+mn-cs"/>
              </a:defRPr>
            </a:lvl3pPr>
            <a:lvl4pPr marL="118872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4pPr>
            <a:lvl5pPr marL="14630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5pPr>
            <a:lvl6pPr marL="16916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a:lstStyle>
          <a:p>
            <a:pPr>
              <a:lnSpc>
                <a:spcPct val="80000"/>
              </a:lnSpc>
              <a:buFont typeface="Wingdings" panose="05000000000000000000" pitchFamily="2" charset="2"/>
              <a:buNone/>
            </a:pPr>
            <a:endParaRPr lang="en-US" altLang="ko-KR" sz="1600" dirty="0"/>
          </a:p>
          <a:p>
            <a:pPr>
              <a:lnSpc>
                <a:spcPct val="80000"/>
              </a:lnSpc>
              <a:buFont typeface="Wingdings" panose="05000000000000000000" pitchFamily="2" charset="2"/>
              <a:buNone/>
            </a:pPr>
            <a:r>
              <a:rPr lang="en-US" altLang="ko-KR" sz="1600" dirty="0"/>
              <a:t>-  512*512 8</a:t>
            </a:r>
            <a:r>
              <a:rPr lang="ko-KR" altLang="en-US" sz="1600" dirty="0"/>
              <a:t>비트 그레이 영상의 크기 </a:t>
            </a:r>
            <a:r>
              <a:rPr lang="ko-KR" altLang="en-US" sz="1600" dirty="0">
                <a:latin typeface="Times New Roman" panose="02020603050405020304" pitchFamily="18" charset="0"/>
              </a:rPr>
              <a:t> </a:t>
            </a:r>
            <a:r>
              <a:rPr lang="ko-KR" altLang="en-US" sz="1600" dirty="0"/>
              <a:t> </a:t>
            </a:r>
          </a:p>
          <a:p>
            <a:pPr>
              <a:lnSpc>
                <a:spcPct val="80000"/>
              </a:lnSpc>
              <a:buFont typeface="Wingdings" panose="05000000000000000000" pitchFamily="2" charset="2"/>
              <a:buNone/>
            </a:pPr>
            <a:r>
              <a:rPr lang="ko-KR" altLang="en-US" sz="1600" dirty="0"/>
              <a:t>  </a:t>
            </a:r>
            <a:r>
              <a:rPr lang="en-US" altLang="ko-KR" sz="1600" dirty="0"/>
              <a:t>512 * 512 * 8 =2097152 </a:t>
            </a:r>
            <a:r>
              <a:rPr lang="ko-KR" altLang="en-US" sz="1600" dirty="0"/>
              <a:t>비트 </a:t>
            </a:r>
            <a:r>
              <a:rPr lang="en-US" altLang="ko-KR" sz="1600" dirty="0"/>
              <a:t>= 256KB</a:t>
            </a:r>
          </a:p>
          <a:p>
            <a:pPr>
              <a:lnSpc>
                <a:spcPct val="80000"/>
              </a:lnSpc>
              <a:buFont typeface="Wingdings" panose="05000000000000000000" pitchFamily="2" charset="2"/>
              <a:buNone/>
            </a:pPr>
            <a:r>
              <a:rPr lang="en-US" altLang="ko-KR" sz="1600" dirty="0"/>
              <a:t> ( </a:t>
            </a:r>
            <a:r>
              <a:rPr lang="ko-KR" altLang="en-US" sz="1600" dirty="0"/>
              <a:t>텍스트 문서 </a:t>
            </a:r>
            <a:r>
              <a:rPr lang="en-US" altLang="ko-KR" sz="1600" dirty="0"/>
              <a:t>100 </a:t>
            </a:r>
            <a:r>
              <a:rPr lang="ko-KR" altLang="en-US" sz="1600" dirty="0"/>
              <a:t>페이지 분량</a:t>
            </a:r>
            <a:r>
              <a:rPr lang="en-US" altLang="ko-KR" sz="1600" dirty="0"/>
              <a:t>) </a:t>
            </a:r>
            <a:r>
              <a:rPr lang="en-US" altLang="ko-KR" sz="1600" dirty="0">
                <a:latin typeface="Times New Roman" panose="02020603050405020304" pitchFamily="18" charset="0"/>
              </a:rPr>
              <a:t>  </a:t>
            </a:r>
            <a:r>
              <a:rPr lang="en-US" altLang="ko-KR" sz="1600" dirty="0"/>
              <a:t> </a:t>
            </a:r>
          </a:p>
          <a:p>
            <a:pPr>
              <a:lnSpc>
                <a:spcPct val="80000"/>
              </a:lnSpc>
              <a:buFont typeface="Wingdings" panose="05000000000000000000" pitchFamily="2" charset="2"/>
              <a:buNone/>
            </a:pPr>
            <a:r>
              <a:rPr lang="en-US" altLang="ko-KR" sz="1600" dirty="0">
                <a:latin typeface="Times New Roman" panose="02020603050405020304" pitchFamily="18" charset="0"/>
              </a:rPr>
              <a:t> </a:t>
            </a:r>
            <a:r>
              <a:rPr lang="en-US" altLang="ko-KR" sz="1600" dirty="0"/>
              <a:t> - </a:t>
            </a:r>
            <a:r>
              <a:rPr lang="en-US" altLang="ko-KR" sz="1600" dirty="0">
                <a:latin typeface="Times New Roman" panose="02020603050405020304" pitchFamily="18" charset="0"/>
              </a:rPr>
              <a:t> </a:t>
            </a:r>
            <a:r>
              <a:rPr lang="en-US" altLang="ko-KR" sz="1600" dirty="0"/>
              <a:t>R,G,B </a:t>
            </a:r>
            <a:r>
              <a:rPr lang="ko-KR" altLang="en-US" sz="1600" dirty="0"/>
              <a:t>각 </a:t>
            </a:r>
            <a:r>
              <a:rPr lang="en-US" altLang="ko-KR" sz="1600" dirty="0"/>
              <a:t>8</a:t>
            </a:r>
            <a:r>
              <a:rPr lang="ko-KR" altLang="en-US" sz="1600" dirty="0"/>
              <a:t>비트를 갖는 컬러영상의 경우 </a:t>
            </a:r>
            <a:r>
              <a:rPr lang="ko-KR" altLang="en-US" sz="1600" dirty="0">
                <a:latin typeface="Times New Roman" panose="02020603050405020304" pitchFamily="18" charset="0"/>
              </a:rPr>
              <a:t>   </a:t>
            </a:r>
            <a:endParaRPr lang="ko-KR" altLang="en-US" sz="1600" dirty="0"/>
          </a:p>
          <a:p>
            <a:pPr>
              <a:lnSpc>
                <a:spcPct val="80000"/>
              </a:lnSpc>
              <a:buFont typeface="Wingdings" panose="05000000000000000000" pitchFamily="2" charset="2"/>
              <a:buNone/>
            </a:pPr>
            <a:r>
              <a:rPr lang="ko-KR" altLang="en-US" sz="1600" dirty="0">
                <a:latin typeface="Times New Roman" panose="02020603050405020304" pitchFamily="18" charset="0"/>
              </a:rPr>
              <a:t> </a:t>
            </a:r>
            <a:r>
              <a:rPr lang="ko-KR" altLang="en-US" sz="1600" dirty="0"/>
              <a:t> </a:t>
            </a:r>
            <a:r>
              <a:rPr lang="en-US" altLang="ko-KR" sz="1600" dirty="0"/>
              <a:t>512* 512 *(8 * 3) = 6291456 </a:t>
            </a:r>
            <a:r>
              <a:rPr lang="ko-KR" altLang="en-US" sz="1600" dirty="0"/>
              <a:t>비트 </a:t>
            </a:r>
            <a:r>
              <a:rPr lang="en-US" altLang="ko-KR" sz="1600" dirty="0"/>
              <a:t>= 786KB</a:t>
            </a:r>
          </a:p>
        </p:txBody>
      </p:sp>
      <p:grpSp>
        <p:nvGrpSpPr>
          <p:cNvPr id="6" name="그룹 5">
            <a:extLst>
              <a:ext uri="{FF2B5EF4-FFF2-40B4-BE49-F238E27FC236}">
                <a16:creationId xmlns:a16="http://schemas.microsoft.com/office/drawing/2014/main" id="{9BCA683F-CA11-4517-A4EC-1AF93971EE14}"/>
              </a:ext>
            </a:extLst>
          </p:cNvPr>
          <p:cNvGrpSpPr/>
          <p:nvPr/>
        </p:nvGrpSpPr>
        <p:grpSpPr>
          <a:xfrm>
            <a:off x="1093427" y="3608992"/>
            <a:ext cx="3831878" cy="708222"/>
            <a:chOff x="1668463" y="1275142"/>
            <a:chExt cx="3026085" cy="752225"/>
          </a:xfrm>
        </p:grpSpPr>
        <p:sp>
          <p:nvSpPr>
            <p:cNvPr id="7" name="Rectangle 4">
              <a:extLst>
                <a:ext uri="{FF2B5EF4-FFF2-40B4-BE49-F238E27FC236}">
                  <a16:creationId xmlns:a16="http://schemas.microsoft.com/office/drawing/2014/main" id="{C90C2720-3753-457B-B99C-6064712ED496}"/>
                </a:ext>
              </a:extLst>
            </p:cNvPr>
            <p:cNvSpPr>
              <a:spLocks noChangeArrowheads="1"/>
            </p:cNvSpPr>
            <p:nvPr/>
          </p:nvSpPr>
          <p:spPr bwMode="auto">
            <a:xfrm>
              <a:off x="1668463" y="1283585"/>
              <a:ext cx="3026085" cy="743782"/>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ko-KR" altLang="ko-KR" b="1"/>
            </a:p>
          </p:txBody>
        </p:sp>
        <p:sp>
          <p:nvSpPr>
            <p:cNvPr id="8" name="Text Box 7">
              <a:extLst>
                <a:ext uri="{FF2B5EF4-FFF2-40B4-BE49-F238E27FC236}">
                  <a16:creationId xmlns:a16="http://schemas.microsoft.com/office/drawing/2014/main" id="{F1238070-2B4A-4996-A385-A4A1DF564478}"/>
                </a:ext>
              </a:extLst>
            </p:cNvPr>
            <p:cNvSpPr txBox="1">
              <a:spLocks noChangeArrowheads="1"/>
            </p:cNvSpPr>
            <p:nvPr/>
          </p:nvSpPr>
          <p:spPr bwMode="auto">
            <a:xfrm>
              <a:off x="1693244" y="1275142"/>
              <a:ext cx="2976522" cy="582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40000"/>
                </a:lnSpc>
              </a:pPr>
              <a:r>
                <a:rPr kumimoji="1" lang="ko-KR" altLang="en-US" sz="1200" b="1" dirty="0"/>
                <a:t>정지영상의 데이터 양 </a:t>
              </a:r>
              <a:r>
                <a:rPr kumimoji="1" lang="en-US" altLang="ko-KR" sz="1200" b="1" dirty="0"/>
                <a:t>= (</a:t>
              </a:r>
              <a:r>
                <a:rPr kumimoji="1" lang="ko-KR" altLang="en-US" sz="1200" b="1" dirty="0"/>
                <a:t>수평방향 픽셀 수</a:t>
              </a:r>
              <a:r>
                <a:rPr kumimoji="1" lang="en-US" altLang="ko-KR" sz="1200" b="1" dirty="0"/>
                <a:t>) * ( </a:t>
              </a:r>
              <a:r>
                <a:rPr kumimoji="1" lang="ko-KR" altLang="en-US" sz="1200" b="1" dirty="0"/>
                <a:t>직방향의 픽셀 수</a:t>
              </a:r>
              <a:r>
                <a:rPr kumimoji="1" lang="en-US" altLang="ko-KR" sz="1200" b="1" dirty="0"/>
                <a:t>) * (</a:t>
              </a:r>
              <a:r>
                <a:rPr kumimoji="1" lang="ko-KR" altLang="en-US" sz="1200" b="1" dirty="0"/>
                <a:t>픽셀당 비트 수</a:t>
              </a:r>
              <a:r>
                <a:rPr kumimoji="1" lang="en-US" altLang="ko-KR" sz="1200" b="1" dirty="0"/>
                <a:t>)</a:t>
              </a:r>
            </a:p>
          </p:txBody>
        </p:sp>
      </p:grpSp>
      <p:sp>
        <p:nvSpPr>
          <p:cNvPr id="9" name="Rectangle 4">
            <a:extLst>
              <a:ext uri="{FF2B5EF4-FFF2-40B4-BE49-F238E27FC236}">
                <a16:creationId xmlns:a16="http://schemas.microsoft.com/office/drawing/2014/main" id="{01E7DEE9-DE7B-478B-BB34-B58E155F5257}"/>
              </a:ext>
            </a:extLst>
          </p:cNvPr>
          <p:cNvSpPr>
            <a:spLocks noChangeArrowheads="1"/>
          </p:cNvSpPr>
          <p:nvPr/>
        </p:nvSpPr>
        <p:spPr bwMode="auto">
          <a:xfrm>
            <a:off x="6878385" y="3608992"/>
            <a:ext cx="4480595" cy="75644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ko-KR" altLang="ko-KR" sz="1200" b="1"/>
          </a:p>
        </p:txBody>
      </p:sp>
      <p:sp>
        <p:nvSpPr>
          <p:cNvPr id="10" name="Text Box 5">
            <a:extLst>
              <a:ext uri="{FF2B5EF4-FFF2-40B4-BE49-F238E27FC236}">
                <a16:creationId xmlns:a16="http://schemas.microsoft.com/office/drawing/2014/main" id="{D71DBE1D-0EE1-4FD3-94B8-50526907CCDE}"/>
              </a:ext>
            </a:extLst>
          </p:cNvPr>
          <p:cNvSpPr txBox="1">
            <a:spLocks noChangeArrowheads="1"/>
          </p:cNvSpPr>
          <p:nvPr/>
        </p:nvSpPr>
        <p:spPr bwMode="auto">
          <a:xfrm>
            <a:off x="6975756" y="3668350"/>
            <a:ext cx="4552906" cy="50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ko-KR" altLang="en-US" sz="1200" b="1" dirty="0"/>
              <a:t>동영상 데이터 양 </a:t>
            </a:r>
            <a:r>
              <a:rPr kumimoji="1" lang="en-US" altLang="ko-KR" sz="1200" b="1" dirty="0"/>
              <a:t>= (</a:t>
            </a:r>
            <a:r>
              <a:rPr kumimoji="1" lang="ko-KR" altLang="en-US" sz="1200" b="1" dirty="0"/>
              <a:t>수평방향 픽셀 수</a:t>
            </a:r>
            <a:r>
              <a:rPr kumimoji="1" lang="en-US" altLang="ko-KR" sz="1200" b="1" dirty="0"/>
              <a:t>) * (</a:t>
            </a:r>
            <a:r>
              <a:rPr kumimoji="1" lang="ko-KR" altLang="en-US" sz="1200" b="1" dirty="0"/>
              <a:t>수직방향의 픽셀 수</a:t>
            </a:r>
            <a:r>
              <a:rPr kumimoji="1" lang="en-US" altLang="ko-KR" sz="1200" b="1" dirty="0"/>
              <a:t>) *</a:t>
            </a:r>
          </a:p>
          <a:p>
            <a:pPr>
              <a:lnSpc>
                <a:spcPct val="140000"/>
              </a:lnSpc>
            </a:pPr>
            <a:r>
              <a:rPr kumimoji="1" lang="en-US" altLang="ko-KR" sz="1200" b="1" dirty="0"/>
              <a:t>                </a:t>
            </a:r>
            <a:r>
              <a:rPr kumimoji="1" lang="en-US" altLang="ko-KR" sz="1200" dirty="0"/>
              <a:t>   </a:t>
            </a:r>
            <a:r>
              <a:rPr kumimoji="1" lang="en-US" altLang="ko-KR" sz="1200" b="1" dirty="0"/>
              <a:t>(</a:t>
            </a:r>
            <a:r>
              <a:rPr kumimoji="1" lang="ko-KR" altLang="en-US" sz="1200" b="1" dirty="0"/>
              <a:t>픽셀당 비트 수</a:t>
            </a:r>
            <a:r>
              <a:rPr kumimoji="1" lang="en-US" altLang="ko-KR" sz="1200" b="1" dirty="0"/>
              <a:t>) * (</a:t>
            </a:r>
            <a:r>
              <a:rPr kumimoji="1" lang="ko-KR" altLang="en-US" sz="1200" b="1" dirty="0"/>
              <a:t>초당 프레임 수</a:t>
            </a:r>
            <a:r>
              <a:rPr kumimoji="1" lang="en-US" altLang="ko-KR" sz="1200" b="1" dirty="0"/>
              <a:t>)</a:t>
            </a:r>
            <a:endParaRPr lang="en-US" altLang="ko-KR" sz="1200" dirty="0"/>
          </a:p>
        </p:txBody>
      </p:sp>
      <p:sp>
        <p:nvSpPr>
          <p:cNvPr id="11" name="Rectangle 3">
            <a:extLst>
              <a:ext uri="{FF2B5EF4-FFF2-40B4-BE49-F238E27FC236}">
                <a16:creationId xmlns:a16="http://schemas.microsoft.com/office/drawing/2014/main" id="{1B076455-6E5E-466C-885A-10FC40D6371F}"/>
              </a:ext>
            </a:extLst>
          </p:cNvPr>
          <p:cNvSpPr txBox="1">
            <a:spLocks noChangeArrowheads="1"/>
          </p:cNvSpPr>
          <p:nvPr/>
        </p:nvSpPr>
        <p:spPr>
          <a:xfrm>
            <a:off x="6847004" y="4590465"/>
            <a:ext cx="4552906" cy="1524802"/>
          </a:xfrm>
          <a:prstGeom prst="rect">
            <a:avLst/>
          </a:prstGeom>
        </p:spPr>
        <p:txBody>
          <a:bodyPr/>
          <a:lstStyle>
            <a:lvl1pPr marL="274320" indent="-228600" algn="l" defTabSz="914400" rtl="0" eaLnBrk="1" latinLnBrk="1"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1pPr>
            <a:lvl2pPr marL="59436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2pPr>
            <a:lvl3pPr marL="91440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맑은 고딕" panose="020B0503020000020004" pitchFamily="50" charset="-127"/>
                <a:ea typeface="맑은 고딕" panose="020B0503020000020004" pitchFamily="50" charset="-127"/>
                <a:cs typeface="+mn-cs"/>
              </a:defRPr>
            </a:lvl3pPr>
            <a:lvl4pPr marL="118872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4pPr>
            <a:lvl5pPr marL="14630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5pPr>
            <a:lvl6pPr marL="16916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a:lstStyle>
          <a:p>
            <a:pPr>
              <a:buFont typeface="Wingdings" panose="05000000000000000000" pitchFamily="2" charset="2"/>
              <a:buNone/>
            </a:pPr>
            <a:r>
              <a:rPr lang="en-US" altLang="ko-KR" sz="1600" dirty="0">
                <a:latin typeface="Times New Roman" panose="02020603050405020304" pitchFamily="18" charset="0"/>
              </a:rPr>
              <a:t> </a:t>
            </a:r>
            <a:r>
              <a:rPr lang="en-US" altLang="ko-KR" sz="1600" dirty="0"/>
              <a:t> </a:t>
            </a:r>
            <a:r>
              <a:rPr lang="en-US" altLang="ko-KR" sz="1600" dirty="0">
                <a:latin typeface="Times New Roman" panose="02020603050405020304" pitchFamily="18" charset="0"/>
              </a:rPr>
              <a:t> </a:t>
            </a:r>
            <a:r>
              <a:rPr lang="en-US" altLang="ko-KR" sz="1600" dirty="0"/>
              <a:t>512*512 8</a:t>
            </a:r>
            <a:r>
              <a:rPr lang="ko-KR" altLang="en-US" sz="1600" dirty="0"/>
              <a:t>비트 그레이 영상을 초당 </a:t>
            </a:r>
            <a:r>
              <a:rPr lang="en-US" altLang="ko-KR" sz="1600" dirty="0"/>
              <a:t>10</a:t>
            </a:r>
            <a:r>
              <a:rPr lang="ko-KR" altLang="en-US" sz="1600" dirty="0"/>
              <a:t>개 처리할 때 </a:t>
            </a:r>
            <a:r>
              <a:rPr lang="en-US" altLang="ko-KR" sz="1600" dirty="0"/>
              <a:t>1</a:t>
            </a:r>
            <a:r>
              <a:rPr lang="ko-KR" altLang="en-US" sz="1600" dirty="0" err="1"/>
              <a:t>분동안</a:t>
            </a:r>
            <a:r>
              <a:rPr lang="ko-KR" altLang="en-US" sz="1600" dirty="0"/>
              <a:t> 처리하는 데이터 량 </a:t>
            </a:r>
          </a:p>
          <a:p>
            <a:pPr>
              <a:buFont typeface="Wingdings" panose="05000000000000000000" pitchFamily="2" charset="2"/>
              <a:buNone/>
            </a:pPr>
            <a:r>
              <a:rPr lang="ko-KR" altLang="en-US" sz="1600" dirty="0">
                <a:latin typeface="Times New Roman" panose="02020603050405020304" pitchFamily="18" charset="0"/>
              </a:rPr>
              <a:t>  </a:t>
            </a:r>
            <a:r>
              <a:rPr lang="en-US" altLang="ko-KR" sz="1600" dirty="0"/>
              <a:t>==&gt;</a:t>
            </a:r>
            <a:r>
              <a:rPr lang="en-US" altLang="ko-KR" sz="1600" dirty="0">
                <a:latin typeface="Times New Roman" panose="02020603050405020304" pitchFamily="18" charset="0"/>
              </a:rPr>
              <a:t> </a:t>
            </a:r>
            <a:r>
              <a:rPr lang="en-US" altLang="ko-KR" sz="1600" dirty="0"/>
              <a:t> 512 * 512 * 8 * 10 * 60 =150MB </a:t>
            </a:r>
          </a:p>
          <a:p>
            <a:pPr>
              <a:buFont typeface="Wingdings" panose="05000000000000000000" pitchFamily="2" charset="2"/>
              <a:buNone/>
            </a:pPr>
            <a:r>
              <a:rPr lang="en-US" altLang="ko-KR" sz="1600" dirty="0"/>
              <a:t>    ( </a:t>
            </a:r>
            <a:r>
              <a:rPr lang="ko-KR" altLang="en-US" sz="1600" dirty="0"/>
              <a:t>텍스트 문서 약 </a:t>
            </a:r>
            <a:r>
              <a:rPr lang="en-US" altLang="ko-KR" sz="1600" dirty="0"/>
              <a:t>60,000 </a:t>
            </a:r>
            <a:r>
              <a:rPr lang="ko-KR" altLang="en-US" sz="1600" dirty="0"/>
              <a:t>페이지 분량</a:t>
            </a:r>
            <a:r>
              <a:rPr lang="en-US" altLang="ko-KR" sz="1600" dirty="0"/>
              <a:t>) </a:t>
            </a:r>
          </a:p>
        </p:txBody>
      </p:sp>
    </p:spTree>
    <p:extLst>
      <p:ext uri="{BB962C8B-B14F-4D97-AF65-F5344CB8AC3E}">
        <p14:creationId xmlns:p14="http://schemas.microsoft.com/office/powerpoint/2010/main" val="403944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447B5E77-8D45-4083-8F1F-84FA8F842BEF}"/>
              </a:ext>
            </a:extLst>
          </p:cNvPr>
          <p:cNvPicPr>
            <a:picLocks noChangeAspect="1"/>
          </p:cNvPicPr>
          <p:nvPr/>
        </p:nvPicPr>
        <p:blipFill>
          <a:blip r:embed="rId2"/>
          <a:stretch>
            <a:fillRect/>
          </a:stretch>
        </p:blipFill>
        <p:spPr>
          <a:xfrm>
            <a:off x="0" y="0"/>
            <a:ext cx="12192000" cy="6384757"/>
          </a:xfrm>
          <a:prstGeom prst="rect">
            <a:avLst/>
          </a:prstGeom>
        </p:spPr>
      </p:pic>
    </p:spTree>
    <p:extLst>
      <p:ext uri="{BB962C8B-B14F-4D97-AF65-F5344CB8AC3E}">
        <p14:creationId xmlns:p14="http://schemas.microsoft.com/office/powerpoint/2010/main" val="27632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D574D35-D4D7-4363-9504-CD70B71C4D3D}"/>
              </a:ext>
            </a:extLst>
          </p:cNvPr>
          <p:cNvPicPr>
            <a:picLocks noChangeAspect="1"/>
          </p:cNvPicPr>
          <p:nvPr/>
        </p:nvPicPr>
        <p:blipFill>
          <a:blip r:embed="rId2"/>
          <a:stretch>
            <a:fillRect/>
          </a:stretch>
        </p:blipFill>
        <p:spPr>
          <a:xfrm>
            <a:off x="0" y="0"/>
            <a:ext cx="12192000" cy="6416843"/>
          </a:xfrm>
          <a:prstGeom prst="rect">
            <a:avLst/>
          </a:prstGeom>
        </p:spPr>
      </p:pic>
    </p:spTree>
    <p:extLst>
      <p:ext uri="{BB962C8B-B14F-4D97-AF65-F5344CB8AC3E}">
        <p14:creationId xmlns:p14="http://schemas.microsoft.com/office/powerpoint/2010/main" val="249992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F846713-8605-4041-BC07-0134FB7D9DE5}"/>
              </a:ext>
            </a:extLst>
          </p:cNvPr>
          <p:cNvPicPr>
            <a:picLocks noChangeAspect="1"/>
          </p:cNvPicPr>
          <p:nvPr/>
        </p:nvPicPr>
        <p:blipFill>
          <a:blip r:embed="rId2"/>
          <a:stretch>
            <a:fillRect/>
          </a:stretch>
        </p:blipFill>
        <p:spPr>
          <a:xfrm>
            <a:off x="0" y="0"/>
            <a:ext cx="12192000" cy="6384757"/>
          </a:xfrm>
          <a:prstGeom prst="rect">
            <a:avLst/>
          </a:prstGeom>
        </p:spPr>
      </p:pic>
    </p:spTree>
    <p:extLst>
      <p:ext uri="{BB962C8B-B14F-4D97-AF65-F5344CB8AC3E}">
        <p14:creationId xmlns:p14="http://schemas.microsoft.com/office/powerpoint/2010/main" val="258441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222460D-C9A3-45E1-93FF-31A6C5421924}"/>
              </a:ext>
            </a:extLst>
          </p:cNvPr>
          <p:cNvPicPr>
            <a:picLocks noChangeAspect="1"/>
          </p:cNvPicPr>
          <p:nvPr/>
        </p:nvPicPr>
        <p:blipFill>
          <a:blip r:embed="rId2"/>
          <a:stretch>
            <a:fillRect/>
          </a:stretch>
        </p:blipFill>
        <p:spPr>
          <a:xfrm>
            <a:off x="0" y="0"/>
            <a:ext cx="12192000" cy="6416843"/>
          </a:xfrm>
          <a:prstGeom prst="rect">
            <a:avLst/>
          </a:prstGeom>
        </p:spPr>
      </p:pic>
    </p:spTree>
    <p:extLst>
      <p:ext uri="{BB962C8B-B14F-4D97-AF65-F5344CB8AC3E}">
        <p14:creationId xmlns:p14="http://schemas.microsoft.com/office/powerpoint/2010/main" val="283687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EB82E88-7B93-4130-9DD2-C07749C3329E}"/>
              </a:ext>
            </a:extLst>
          </p:cNvPr>
          <p:cNvPicPr>
            <a:picLocks noChangeAspect="1"/>
          </p:cNvPicPr>
          <p:nvPr/>
        </p:nvPicPr>
        <p:blipFill>
          <a:blip r:embed="rId2"/>
          <a:stretch>
            <a:fillRect/>
          </a:stretch>
        </p:blipFill>
        <p:spPr>
          <a:xfrm>
            <a:off x="6561223" y="0"/>
            <a:ext cx="5614736" cy="6384757"/>
          </a:xfrm>
          <a:prstGeom prst="rect">
            <a:avLst/>
          </a:prstGeom>
        </p:spPr>
      </p:pic>
      <p:pic>
        <p:nvPicPr>
          <p:cNvPr id="5" name="그림 4">
            <a:extLst>
              <a:ext uri="{FF2B5EF4-FFF2-40B4-BE49-F238E27FC236}">
                <a16:creationId xmlns:a16="http://schemas.microsoft.com/office/drawing/2014/main" id="{3349414D-4E48-4B1D-8987-1FB42ACD75DB}"/>
              </a:ext>
            </a:extLst>
          </p:cNvPr>
          <p:cNvPicPr>
            <a:picLocks noChangeAspect="1"/>
          </p:cNvPicPr>
          <p:nvPr/>
        </p:nvPicPr>
        <p:blipFill>
          <a:blip r:embed="rId3"/>
          <a:stretch>
            <a:fillRect/>
          </a:stretch>
        </p:blipFill>
        <p:spPr>
          <a:xfrm>
            <a:off x="66559" y="0"/>
            <a:ext cx="6815504" cy="6384757"/>
          </a:xfrm>
          <a:prstGeom prst="rect">
            <a:avLst/>
          </a:prstGeom>
        </p:spPr>
      </p:pic>
    </p:spTree>
    <p:extLst>
      <p:ext uri="{BB962C8B-B14F-4D97-AF65-F5344CB8AC3E}">
        <p14:creationId xmlns:p14="http://schemas.microsoft.com/office/powerpoint/2010/main" val="308411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E8C9917-A51C-42E7-BABE-7BE05C8916C6}"/>
              </a:ext>
            </a:extLst>
          </p:cNvPr>
          <p:cNvPicPr>
            <a:picLocks noChangeAspect="1"/>
          </p:cNvPicPr>
          <p:nvPr/>
        </p:nvPicPr>
        <p:blipFill>
          <a:blip r:embed="rId2"/>
          <a:stretch>
            <a:fillRect/>
          </a:stretch>
        </p:blipFill>
        <p:spPr>
          <a:xfrm>
            <a:off x="0" y="-1"/>
            <a:ext cx="12192000" cy="6432885"/>
          </a:xfrm>
          <a:prstGeom prst="rect">
            <a:avLst/>
          </a:prstGeom>
        </p:spPr>
      </p:pic>
    </p:spTree>
    <p:extLst>
      <p:ext uri="{BB962C8B-B14F-4D97-AF65-F5344CB8AC3E}">
        <p14:creationId xmlns:p14="http://schemas.microsoft.com/office/powerpoint/2010/main" val="129069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49801A6-1817-46D6-B7E2-BD296BED7DEF}"/>
              </a:ext>
            </a:extLst>
          </p:cNvPr>
          <p:cNvPicPr>
            <a:picLocks noChangeAspect="1"/>
          </p:cNvPicPr>
          <p:nvPr/>
        </p:nvPicPr>
        <p:blipFill>
          <a:blip r:embed="rId2"/>
          <a:stretch>
            <a:fillRect/>
          </a:stretch>
        </p:blipFill>
        <p:spPr>
          <a:xfrm>
            <a:off x="0" y="0"/>
            <a:ext cx="12192000" cy="6384757"/>
          </a:xfrm>
          <a:prstGeom prst="rect">
            <a:avLst/>
          </a:prstGeom>
        </p:spPr>
      </p:pic>
    </p:spTree>
    <p:extLst>
      <p:ext uri="{BB962C8B-B14F-4D97-AF65-F5344CB8AC3E}">
        <p14:creationId xmlns:p14="http://schemas.microsoft.com/office/powerpoint/2010/main" val="189617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264" y="87243"/>
            <a:ext cx="12187737" cy="913007"/>
          </a:xfrm>
          <a:prstGeom prst="rect">
            <a:avLst/>
          </a:prstGeom>
        </p:spPr>
        <p:txBody>
          <a:bodyPr wrap="square">
            <a:spAutoFit/>
          </a:bodyPr>
          <a:lstStyle/>
          <a:p>
            <a:pPr algn="ctr" defTabSz="609555"/>
            <a:r>
              <a:rPr lang="en-US" sz="5333" dirty="0">
                <a:solidFill>
                  <a:schemeClr val="tx2"/>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Deep learning frameworks</a:t>
            </a:r>
            <a:endParaRPr lang="en-US" sz="2667" dirty="0">
              <a:solidFill>
                <a:schemeClr val="tx2"/>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
        <p:nvSpPr>
          <p:cNvPr id="66" name="TextBox 65"/>
          <p:cNvSpPr txBox="1"/>
          <p:nvPr/>
        </p:nvSpPr>
        <p:spPr>
          <a:xfrm>
            <a:off x="10330176" y="5483943"/>
            <a:ext cx="1103944" cy="225767"/>
          </a:xfrm>
          <a:prstGeom prst="rect">
            <a:avLst/>
          </a:prstGeom>
          <a:noFill/>
        </p:spPr>
        <p:txBody>
          <a:bodyPr vert="horz" wrap="square" lIns="0" tIns="0" rIns="0" bIns="0" rtlCol="0">
            <a:spAutoFit/>
          </a:bodyPr>
          <a:lstStyle/>
          <a:p>
            <a:pPr defTabSz="609570"/>
            <a:r>
              <a:rPr lang="en-US" sz="1467" i="1" kern="0" dirty="0">
                <a:solidFill>
                  <a:prstClr val="white">
                    <a:lumMod val="75000"/>
                  </a:prstClr>
                </a:solidFill>
              </a:rPr>
              <a:t>and more…</a:t>
            </a:r>
          </a:p>
        </p:txBody>
      </p:sp>
      <p:sp>
        <p:nvSpPr>
          <p:cNvPr id="69" name="Rectangle 68"/>
          <p:cNvSpPr/>
          <p:nvPr/>
        </p:nvSpPr>
        <p:spPr>
          <a:xfrm>
            <a:off x="0" y="5892609"/>
            <a:ext cx="12192000" cy="407227"/>
          </a:xfrm>
          <a:prstGeom prst="rect">
            <a:avLst/>
          </a:prstGeom>
        </p:spPr>
        <p:txBody>
          <a:bodyPr wrap="square" lIns="60960" rIns="60960">
            <a:spAutoFit/>
          </a:bodyPr>
          <a:lstStyle/>
          <a:p>
            <a:pPr defTabSz="609555">
              <a:lnSpc>
                <a:spcPct val="85000"/>
              </a:lnSpc>
            </a:pPr>
            <a:r>
              <a:rPr lang="en-US" sz="800" i="1" dirty="0">
                <a:solidFill>
                  <a:schemeClr val="bg2"/>
                </a:solidFill>
                <a:ea typeface="Arial Narrow" charset="0"/>
                <a:cs typeface="Arial Narrow" charset="0"/>
              </a:rPr>
              <a:t>SEE ALSO: Machine Learning Libraries for Python (Scikit-learn, Pandas, NumPy), R (Cart, </a:t>
            </a:r>
            <a:r>
              <a:rPr lang="en-US" sz="800" i="1" dirty="0" err="1">
                <a:solidFill>
                  <a:schemeClr val="bg2"/>
                </a:solidFill>
                <a:ea typeface="Arial Narrow" charset="0"/>
                <a:cs typeface="Arial Narrow" charset="0"/>
              </a:rPr>
              <a:t>randomForest</a:t>
            </a:r>
            <a:r>
              <a:rPr lang="en-US" sz="800" i="1" dirty="0">
                <a:solidFill>
                  <a:schemeClr val="bg2"/>
                </a:solidFill>
                <a:ea typeface="Arial Narrow" charset="0"/>
                <a:cs typeface="Arial Narrow" charset="0"/>
              </a:rPr>
              <a:t>, e1071), Distributed (MlLib on Spark, Mahout)</a:t>
            </a:r>
          </a:p>
          <a:p>
            <a:pPr defTabSz="609555">
              <a:lnSpc>
                <a:spcPct val="85000"/>
              </a:lnSpc>
            </a:pPr>
            <a:r>
              <a:rPr lang="en-US" sz="800" i="1" dirty="0">
                <a:solidFill>
                  <a:schemeClr val="bg2"/>
                </a:solidFill>
                <a:ea typeface="Arial Narrow" charset="0"/>
                <a:cs typeface="Arial Narrow" charset="0"/>
              </a:rPr>
              <a:t>*Limited availability today</a:t>
            </a:r>
          </a:p>
          <a:p>
            <a:pPr defTabSz="609555">
              <a:lnSpc>
                <a:spcPct val="85000"/>
              </a:lnSpc>
            </a:pPr>
            <a:r>
              <a:rPr lang="en-US" sz="800" i="1" dirty="0">
                <a:solidFill>
                  <a:schemeClr val="bg2"/>
                </a:solidFill>
                <a:ea typeface="Arial Narrow" charset="0"/>
                <a:cs typeface="Arial Narrow" charset="0"/>
              </a:rPr>
              <a:t>Other names and brands may be claimed as the property of others.</a:t>
            </a:r>
          </a:p>
        </p:txBody>
      </p:sp>
      <p:sp>
        <p:nvSpPr>
          <p:cNvPr id="22" name="TextBox 21"/>
          <p:cNvSpPr txBox="1"/>
          <p:nvPr/>
        </p:nvSpPr>
        <p:spPr>
          <a:xfrm>
            <a:off x="5374279" y="5378719"/>
            <a:ext cx="159608" cy="164212"/>
          </a:xfrm>
          <a:prstGeom prst="rect">
            <a:avLst/>
          </a:prstGeom>
          <a:noFill/>
        </p:spPr>
        <p:txBody>
          <a:bodyPr vert="horz" wrap="square" lIns="0" tIns="0" rIns="0" bIns="0" rtlCol="0">
            <a:spAutoFit/>
          </a:bodyPr>
          <a:lstStyle/>
          <a:p>
            <a:pPr algn="ctr"/>
            <a:r>
              <a:rPr lang="en-US" sz="1067" dirty="0">
                <a:solidFill>
                  <a:schemeClr val="bg1">
                    <a:lumMod val="50000"/>
                  </a:schemeClr>
                </a:solidFill>
              </a:rPr>
              <a:t>*</a:t>
            </a:r>
          </a:p>
        </p:txBody>
      </p:sp>
      <p:pic>
        <p:nvPicPr>
          <p:cNvPr id="30" name="Picture 2" descr="Image result for caffe2">
            <a:extLst>
              <a:ext uri="{FF2B5EF4-FFF2-40B4-BE49-F238E27FC236}">
                <a16:creationId xmlns:a16="http://schemas.microsoft.com/office/drawing/2014/main" id="{5B1C0F7C-B02F-264D-A2DA-7E44A6E61222}"/>
              </a:ext>
            </a:extLst>
          </p:cNvPr>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4296290" y="5254133"/>
            <a:ext cx="1210255" cy="5921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53DC6A91-DF12-0347-B5A2-C6D8987C0F83}"/>
              </a:ext>
            </a:extLst>
          </p:cNvPr>
          <p:cNvPicPr>
            <a:picLocks noChangeAspect="1"/>
          </p:cNvPicPr>
          <p:nvPr/>
        </p:nvPicPr>
        <p:blipFill rotWithShape="1">
          <a:blip r:embed="rId4"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7070950" y="5304479"/>
            <a:ext cx="945231" cy="469372"/>
          </a:xfrm>
          <a:prstGeom prst="rect">
            <a:avLst/>
          </a:prstGeom>
        </p:spPr>
      </p:pic>
      <p:pic>
        <p:nvPicPr>
          <p:cNvPr id="35" name="Picture 34">
            <a:extLst>
              <a:ext uri="{FF2B5EF4-FFF2-40B4-BE49-F238E27FC236}">
                <a16:creationId xmlns:a16="http://schemas.microsoft.com/office/drawing/2014/main" id="{CA236C81-4CBB-E44E-B3E0-548189D85E06}"/>
              </a:ext>
            </a:extLst>
          </p:cNvPr>
          <p:cNvPicPr>
            <a:picLocks noChangeAspect="1"/>
          </p:cNvPicPr>
          <p:nvPr/>
        </p:nvPicPr>
        <p:blipFill>
          <a:blip r:embed="rId5"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677036" y="5411817"/>
            <a:ext cx="1178059" cy="227644"/>
          </a:xfrm>
          <a:prstGeom prst="rect">
            <a:avLst/>
          </a:prstGeom>
        </p:spPr>
      </p:pic>
      <p:pic>
        <p:nvPicPr>
          <p:cNvPr id="36" name="Picture 35">
            <a:extLst>
              <a:ext uri="{FF2B5EF4-FFF2-40B4-BE49-F238E27FC236}">
                <a16:creationId xmlns:a16="http://schemas.microsoft.com/office/drawing/2014/main" id="{4533012C-D148-304F-BD61-58275D4BB85A}"/>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8212453" y="5413728"/>
            <a:ext cx="1258832" cy="362075"/>
          </a:xfrm>
          <a:prstGeom prst="rect">
            <a:avLst/>
          </a:prstGeom>
        </p:spPr>
      </p:pic>
      <p:sp>
        <p:nvSpPr>
          <p:cNvPr id="45" name="TextBox 44">
            <a:extLst>
              <a:ext uri="{FF2B5EF4-FFF2-40B4-BE49-F238E27FC236}">
                <a16:creationId xmlns:a16="http://schemas.microsoft.com/office/drawing/2014/main" id="{E207E8CA-6D44-FF4A-B059-A27EF5C1A0D3}"/>
              </a:ext>
            </a:extLst>
          </p:cNvPr>
          <p:cNvSpPr txBox="1"/>
          <p:nvPr/>
        </p:nvSpPr>
        <p:spPr>
          <a:xfrm>
            <a:off x="6828508" y="5378735"/>
            <a:ext cx="159608" cy="164212"/>
          </a:xfrm>
          <a:prstGeom prst="rect">
            <a:avLst/>
          </a:prstGeom>
          <a:noFill/>
        </p:spPr>
        <p:txBody>
          <a:bodyPr vert="horz" wrap="square" lIns="0" tIns="0" rIns="0" bIns="0" rtlCol="0">
            <a:spAutoFit/>
          </a:bodyPr>
          <a:lstStyle/>
          <a:p>
            <a:pPr algn="ctr"/>
            <a:r>
              <a:rPr lang="en-US" sz="1067" dirty="0">
                <a:solidFill>
                  <a:schemeClr val="bg1">
                    <a:lumMod val="50000"/>
                  </a:schemeClr>
                </a:solidFill>
              </a:rPr>
              <a:t>*</a:t>
            </a:r>
          </a:p>
        </p:txBody>
      </p:sp>
      <p:sp>
        <p:nvSpPr>
          <p:cNvPr id="46" name="TextBox 45">
            <a:extLst>
              <a:ext uri="{FF2B5EF4-FFF2-40B4-BE49-F238E27FC236}">
                <a16:creationId xmlns:a16="http://schemas.microsoft.com/office/drawing/2014/main" id="{341AC0D4-D0EB-0942-B536-317CDFF00346}"/>
              </a:ext>
            </a:extLst>
          </p:cNvPr>
          <p:cNvSpPr txBox="1"/>
          <p:nvPr/>
        </p:nvSpPr>
        <p:spPr>
          <a:xfrm>
            <a:off x="7928776" y="5368636"/>
            <a:ext cx="159608" cy="164212"/>
          </a:xfrm>
          <a:prstGeom prst="rect">
            <a:avLst/>
          </a:prstGeom>
          <a:noFill/>
        </p:spPr>
        <p:txBody>
          <a:bodyPr vert="horz" wrap="square" lIns="0" tIns="0" rIns="0" bIns="0" rtlCol="0">
            <a:spAutoFit/>
          </a:bodyPr>
          <a:lstStyle/>
          <a:p>
            <a:pPr algn="ctr"/>
            <a:r>
              <a:rPr lang="en-US" sz="1067" dirty="0">
                <a:solidFill>
                  <a:schemeClr val="bg1">
                    <a:lumMod val="50000"/>
                  </a:schemeClr>
                </a:solidFill>
              </a:rPr>
              <a:t>*</a:t>
            </a:r>
          </a:p>
        </p:txBody>
      </p:sp>
      <p:sp>
        <p:nvSpPr>
          <p:cNvPr id="47" name="TextBox 46">
            <a:extLst>
              <a:ext uri="{FF2B5EF4-FFF2-40B4-BE49-F238E27FC236}">
                <a16:creationId xmlns:a16="http://schemas.microsoft.com/office/drawing/2014/main" id="{FAD44B55-4D90-1140-8BC4-D9C4CFF89D93}"/>
              </a:ext>
            </a:extLst>
          </p:cNvPr>
          <p:cNvSpPr txBox="1"/>
          <p:nvPr/>
        </p:nvSpPr>
        <p:spPr>
          <a:xfrm>
            <a:off x="9446449" y="5336979"/>
            <a:ext cx="159608" cy="164212"/>
          </a:xfrm>
          <a:prstGeom prst="rect">
            <a:avLst/>
          </a:prstGeom>
          <a:noFill/>
        </p:spPr>
        <p:txBody>
          <a:bodyPr vert="horz" wrap="square" lIns="0" tIns="0" rIns="0" bIns="0" rtlCol="0">
            <a:spAutoFit/>
          </a:bodyPr>
          <a:lstStyle/>
          <a:p>
            <a:pPr algn="ctr"/>
            <a:r>
              <a:rPr lang="en-US" sz="1067" dirty="0">
                <a:solidFill>
                  <a:schemeClr val="bg1">
                    <a:lumMod val="50000"/>
                  </a:schemeClr>
                </a:solidFill>
              </a:rPr>
              <a:t>*</a:t>
            </a:r>
          </a:p>
        </p:txBody>
      </p:sp>
      <p:sp>
        <p:nvSpPr>
          <p:cNvPr id="93" name="TextBox 92">
            <a:extLst>
              <a:ext uri="{FF2B5EF4-FFF2-40B4-BE49-F238E27FC236}">
                <a16:creationId xmlns:a16="http://schemas.microsoft.com/office/drawing/2014/main" id="{935B6AFC-C709-B84E-8988-7F70E0747B44}"/>
              </a:ext>
            </a:extLst>
          </p:cNvPr>
          <p:cNvSpPr txBox="1"/>
          <p:nvPr/>
        </p:nvSpPr>
        <p:spPr>
          <a:xfrm>
            <a:off x="5644" y="1059531"/>
            <a:ext cx="12180721" cy="430439"/>
          </a:xfrm>
          <a:prstGeom prst="rect">
            <a:avLst/>
          </a:prstGeom>
          <a:noFill/>
        </p:spPr>
        <p:txBody>
          <a:bodyPr wrap="square" lIns="0" tIns="0" rIns="0" bIns="0" rtlCol="0" anchor="ctr">
            <a:spAutoFit/>
          </a:bodyPr>
          <a:lstStyle>
            <a:defPPr>
              <a:defRPr lang="en-US"/>
            </a:defPPr>
            <a:lvl1pPr algn="ctr">
              <a:lnSpc>
                <a:spcPct val="85000"/>
              </a:lnSpc>
              <a:defRPr sz="2800">
                <a:solidFill>
                  <a:schemeClr val="accent5"/>
                </a:solidFill>
                <a:ea typeface="Intel Clear Light" panose="020B0404020203020204" pitchFamily="34" charset="0"/>
                <a:cs typeface="Intel Clear Light" panose="020B0404020203020204" pitchFamily="34" charset="0"/>
              </a:defRPr>
            </a:lvl1pPr>
          </a:lstStyle>
          <a:p>
            <a:pPr defTabSz="913509">
              <a:lnSpc>
                <a:spcPct val="100000"/>
              </a:lnSpc>
            </a:pPr>
            <a:r>
              <a:rPr lang="en-US" sz="2797" kern="0" dirty="0">
                <a:solidFill>
                  <a:prstClr val="white">
                    <a:lumMod val="50000"/>
                  </a:prstClr>
                </a:solidFill>
              </a:rPr>
              <a:t>Popular DL Frameworks are now optimized for CPU</a:t>
            </a:r>
          </a:p>
        </p:txBody>
      </p:sp>
      <p:sp>
        <p:nvSpPr>
          <p:cNvPr id="6" name="Rectangle 5">
            <a:extLst>
              <a:ext uri="{FF2B5EF4-FFF2-40B4-BE49-F238E27FC236}">
                <a16:creationId xmlns:a16="http://schemas.microsoft.com/office/drawing/2014/main" id="{FB76D84B-AD20-4845-A25B-49AD53D3411C}"/>
              </a:ext>
            </a:extLst>
          </p:cNvPr>
          <p:cNvSpPr/>
          <p:nvPr/>
        </p:nvSpPr>
        <p:spPr>
          <a:xfrm>
            <a:off x="400687" y="4269758"/>
            <a:ext cx="11489172" cy="461665"/>
          </a:xfrm>
          <a:prstGeom prst="rect">
            <a:avLst/>
          </a:prstGeom>
        </p:spPr>
        <p:txBody>
          <a:bodyPr wrap="square">
            <a:spAutoFit/>
          </a:bodyPr>
          <a:lstStyle/>
          <a:p>
            <a:pPr algn="ctr" defTabSz="609570"/>
            <a:r>
              <a:rPr lang="en-US" sz="2400" i="1" kern="0" dirty="0">
                <a:solidFill>
                  <a:schemeClr val="bg1">
                    <a:lumMod val="50000"/>
                  </a:schemeClr>
                </a:solidFill>
              </a:rPr>
              <a:t>See installation guides at  </a:t>
            </a:r>
            <a:r>
              <a:rPr lang="en-US" sz="2400" dirty="0">
                <a:solidFill>
                  <a:schemeClr val="bg1">
                    <a:lumMod val="50000"/>
                  </a:schemeClr>
                </a:solidFill>
                <a:hlinkClick r:id="rId7"/>
              </a:rPr>
              <a:t>ai.intel.com/framework-optimizations/</a:t>
            </a:r>
            <a:endParaRPr lang="en-US" sz="2400" dirty="0">
              <a:solidFill>
                <a:schemeClr val="bg1">
                  <a:lumMod val="50000"/>
                </a:schemeClr>
              </a:solidFill>
            </a:endParaRPr>
          </a:p>
        </p:txBody>
      </p:sp>
      <p:sp>
        <p:nvSpPr>
          <p:cNvPr id="49" name="TextBox 48">
            <a:extLst>
              <a:ext uri="{FF2B5EF4-FFF2-40B4-BE49-F238E27FC236}">
                <a16:creationId xmlns:a16="http://schemas.microsoft.com/office/drawing/2014/main" id="{2428EA19-E6B8-1B45-85EA-5C099AA23EE7}"/>
              </a:ext>
            </a:extLst>
          </p:cNvPr>
          <p:cNvSpPr txBox="1"/>
          <p:nvPr/>
        </p:nvSpPr>
        <p:spPr>
          <a:xfrm>
            <a:off x="686679" y="5400827"/>
            <a:ext cx="3901439" cy="328231"/>
          </a:xfrm>
          <a:prstGeom prst="rect">
            <a:avLst/>
          </a:prstGeom>
          <a:noFill/>
        </p:spPr>
        <p:txBody>
          <a:bodyPr wrap="square" lIns="0" tIns="0" rIns="0" bIns="0" rtlCol="0" anchor="ctr">
            <a:spAutoFit/>
          </a:bodyPr>
          <a:lstStyle>
            <a:defPPr>
              <a:defRPr lang="en-US"/>
            </a:defPPr>
            <a:lvl1pPr algn="ctr">
              <a:lnSpc>
                <a:spcPct val="85000"/>
              </a:lnSpc>
              <a:defRPr sz="2800">
                <a:solidFill>
                  <a:schemeClr val="accent5"/>
                </a:solidFill>
                <a:ea typeface="Intel Clear Light" panose="020B0404020203020204" pitchFamily="34" charset="0"/>
                <a:cs typeface="Intel Clear Light" panose="020B0404020203020204" pitchFamily="34" charset="0"/>
              </a:defRPr>
            </a:lvl1pPr>
          </a:lstStyle>
          <a:p>
            <a:pPr defTabSz="913509">
              <a:lnSpc>
                <a:spcPct val="100000"/>
              </a:lnSpc>
            </a:pPr>
            <a:r>
              <a:rPr lang="en-US" sz="2133" i="1" kern="0" dirty="0">
                <a:solidFill>
                  <a:prstClr val="white">
                    <a:lumMod val="50000"/>
                  </a:prstClr>
                </a:solidFill>
                <a:latin typeface="Intel Clear Light" panose="020B0404020203020204" pitchFamily="34" charset="0"/>
              </a:rPr>
              <a:t>More under optimization:</a:t>
            </a:r>
          </a:p>
        </p:txBody>
      </p:sp>
      <p:pic>
        <p:nvPicPr>
          <p:cNvPr id="40" name="Picture 39">
            <a:extLst>
              <a:ext uri="{FF2B5EF4-FFF2-40B4-BE49-F238E27FC236}">
                <a16:creationId xmlns:a16="http://schemas.microsoft.com/office/drawing/2014/main" id="{51E0CFB1-5F64-8B4A-8C8A-FB5E00A03B14}"/>
              </a:ext>
            </a:extLst>
          </p:cNvPr>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9672322" y="5318418"/>
            <a:ext cx="456821" cy="456820"/>
          </a:xfrm>
          <a:prstGeom prst="rect">
            <a:avLst/>
          </a:prstGeom>
          <a:ln>
            <a:noFill/>
          </a:ln>
        </p:spPr>
      </p:pic>
      <p:sp>
        <p:nvSpPr>
          <p:cNvPr id="42" name="Rectangle 41">
            <a:extLst>
              <a:ext uri="{FF2B5EF4-FFF2-40B4-BE49-F238E27FC236}">
                <a16:creationId xmlns:a16="http://schemas.microsoft.com/office/drawing/2014/main" id="{B331C148-5679-A545-824E-91A3FA489EDC}"/>
              </a:ext>
            </a:extLst>
          </p:cNvPr>
          <p:cNvSpPr/>
          <p:nvPr/>
        </p:nvSpPr>
        <p:spPr>
          <a:xfrm>
            <a:off x="1463894" y="2721639"/>
            <a:ext cx="9281597" cy="1416013"/>
          </a:xfrm>
          <a:prstGeom prst="rect">
            <a:avLst/>
          </a:prstGeom>
          <a:solidFill>
            <a:sysClr val="window" lastClr="FFFFFF">
              <a:alpha val="25000"/>
            </a:sysClr>
          </a:solidFill>
          <a:ln w="38100" cap="flat" cmpd="sng" algn="ctr">
            <a:solidFill>
              <a:srgbClr val="E7E6E6"/>
            </a:solidFill>
            <a:prstDash val="solid"/>
          </a:ln>
          <a:effectLst/>
        </p:spPr>
        <p:txBody>
          <a:bodyPr rtlCol="0" anchor="ctr"/>
          <a:lstStyle/>
          <a:p>
            <a:pPr algn="ctr" defTabSz="609570"/>
            <a:endParaRPr lang="en-US" sz="2400" kern="0">
              <a:solidFill>
                <a:prstClr val="white"/>
              </a:solidFill>
            </a:endParaRPr>
          </a:p>
        </p:txBody>
      </p:sp>
      <p:sp>
        <p:nvSpPr>
          <p:cNvPr id="43" name="Rectangle 42">
            <a:extLst>
              <a:ext uri="{FF2B5EF4-FFF2-40B4-BE49-F238E27FC236}">
                <a16:creationId xmlns:a16="http://schemas.microsoft.com/office/drawing/2014/main" id="{E637D22E-A8A6-4F42-BB65-6B5758BE037E}"/>
              </a:ext>
            </a:extLst>
          </p:cNvPr>
          <p:cNvSpPr/>
          <p:nvPr/>
        </p:nvSpPr>
        <p:spPr>
          <a:xfrm>
            <a:off x="8371193" y="2798167"/>
            <a:ext cx="2250059" cy="1237263"/>
          </a:xfrm>
          <a:prstGeom prst="rect">
            <a:avLst/>
          </a:prstGeom>
          <a:solidFill>
            <a:srgbClr val="6DC237"/>
          </a:solidFill>
          <a:ln w="1270">
            <a:solidFill>
              <a:srgbClr val="7F818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4" name="Trapezoid 43">
            <a:extLst>
              <a:ext uri="{FF2B5EF4-FFF2-40B4-BE49-F238E27FC236}">
                <a16:creationId xmlns:a16="http://schemas.microsoft.com/office/drawing/2014/main" id="{9C1CD8A7-61FF-8746-856C-B78F3E1CC8F6}"/>
              </a:ext>
            </a:extLst>
          </p:cNvPr>
          <p:cNvSpPr/>
          <p:nvPr/>
        </p:nvSpPr>
        <p:spPr>
          <a:xfrm>
            <a:off x="1463895" y="1940549"/>
            <a:ext cx="9281597" cy="760215"/>
          </a:xfrm>
          <a:prstGeom prst="trapezoid">
            <a:avLst>
              <a:gd name="adj" fmla="val 206459"/>
            </a:avLst>
          </a:prstGeom>
          <a:solidFill>
            <a:srgbClr val="E7E6E6"/>
          </a:solidFill>
          <a:ln w="9525" cap="flat" cmpd="sng" algn="ctr">
            <a:noFill/>
            <a:prstDash val="solid"/>
          </a:ln>
          <a:effectLst/>
        </p:spPr>
        <p:txBody>
          <a:bodyPr rtlCol="0" anchor="ctr"/>
          <a:lstStyle/>
          <a:p>
            <a:pPr algn="ctr" defTabSz="609570"/>
            <a:endParaRPr lang="en-US" sz="2400" kern="0">
              <a:solidFill>
                <a:prstClr val="white"/>
              </a:solidFill>
            </a:endParaRPr>
          </a:p>
        </p:txBody>
      </p:sp>
      <p:sp>
        <p:nvSpPr>
          <p:cNvPr id="50" name="Title 2">
            <a:extLst>
              <a:ext uri="{FF2B5EF4-FFF2-40B4-BE49-F238E27FC236}">
                <a16:creationId xmlns:a16="http://schemas.microsoft.com/office/drawing/2014/main" id="{12E4DD52-808E-D948-9E30-53ECF88C5B4D}"/>
              </a:ext>
            </a:extLst>
          </p:cNvPr>
          <p:cNvSpPr txBox="1">
            <a:spLocks/>
          </p:cNvSpPr>
          <p:nvPr/>
        </p:nvSpPr>
        <p:spPr>
          <a:xfrm>
            <a:off x="1093969" y="1707607"/>
            <a:ext cx="10066425" cy="1180629"/>
          </a:xfrm>
          <a:prstGeom prst="rect">
            <a:avLst/>
          </a:prstGeom>
          <a:noFill/>
          <a:ln w="9525" cap="flat" cmpd="sng" algn="ctr">
            <a:noFill/>
            <a:prstDash val="solid"/>
            <a:round/>
            <a:headEnd type="none" w="med" len="med"/>
            <a:tailEnd type="none" w="med" len="med"/>
          </a:ln>
          <a:effectLst/>
        </p:spPr>
        <p:txBody>
          <a:bodyPr vert="horz" wrap="square" lIns="365760" tIns="0" rIns="365760" bIns="91440" numCol="1" rtlCol="0" anchor="ctr" anchorCtr="0" compatLnSpc="1">
            <a:noAutofit/>
            <a:scene3d>
              <a:camera prst="perspectiveRelaxed">
                <a:rot lat="17400000" lon="0" rev="0"/>
              </a:camera>
              <a:lightRig rig="threePt" dir="t"/>
            </a:scene3d>
          </a:bodyPr>
          <a:lstStyle>
            <a:lvl1pPr algn="l" defTabSz="457189" rtl="0" eaLnBrk="1" latinLnBrk="0" hangingPunct="1">
              <a:lnSpc>
                <a:spcPct val="100000"/>
              </a:lnSpc>
              <a:spcBef>
                <a:spcPct val="0"/>
              </a:spcBef>
              <a:buNone/>
              <a:defRPr sz="2800" b="0" i="0" kern="1200" spc="0" baseline="0">
                <a:solidFill>
                  <a:schemeClr val="tx2"/>
                </a:solidFill>
                <a:latin typeface="+mj-lt"/>
                <a:ea typeface="Intel Clear"/>
                <a:cs typeface="Arial" panose="020B0604020202020204" pitchFamily="34" charset="0"/>
              </a:defRPr>
            </a:lvl1pPr>
          </a:lstStyle>
          <a:p>
            <a:pPr algn="ctr"/>
            <a:r>
              <a:rPr lang="en-US" sz="6400" dirty="0">
                <a:solidFill>
                  <a:schemeClr val="accent2"/>
                </a:solidFill>
                <a:latin typeface="Intel Clear Pro"/>
                <a:ea typeface=""/>
                <a:cs typeface=""/>
              </a:rPr>
              <a:t>Frameworks </a:t>
            </a:r>
            <a:r>
              <a:rPr lang="en-US" sz="6400" dirty="0">
                <a:solidFill>
                  <a:schemeClr val="bg2">
                    <a:lumMod val="50000"/>
                  </a:schemeClr>
                </a:solidFill>
                <a:latin typeface="Intel Clear Pro"/>
                <a:ea typeface=""/>
                <a:cs typeface=""/>
              </a:rPr>
              <a:t>optimized by Intel</a:t>
            </a:r>
          </a:p>
        </p:txBody>
      </p:sp>
      <p:pic>
        <p:nvPicPr>
          <p:cNvPr id="57" name="Picture 56">
            <a:extLst>
              <a:ext uri="{FF2B5EF4-FFF2-40B4-BE49-F238E27FC236}">
                <a16:creationId xmlns:a16="http://schemas.microsoft.com/office/drawing/2014/main" id="{749B58AF-4E35-AC46-8A7D-650536C3A74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838251" y="2798169"/>
            <a:ext cx="2219263" cy="1253559"/>
          </a:xfrm>
          <a:prstGeom prst="rect">
            <a:avLst/>
          </a:prstGeom>
          <a:ln>
            <a:noFill/>
          </a:ln>
        </p:spPr>
      </p:pic>
      <p:pic>
        <p:nvPicPr>
          <p:cNvPr id="58" name="Picture 57">
            <a:extLst>
              <a:ext uri="{FF2B5EF4-FFF2-40B4-BE49-F238E27FC236}">
                <a16:creationId xmlns:a16="http://schemas.microsoft.com/office/drawing/2014/main" id="{545DB6AB-46E8-4347-B2FA-EE046A06F56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89625" y="2787744"/>
            <a:ext cx="2229735" cy="1264139"/>
          </a:xfrm>
          <a:prstGeom prst="rect">
            <a:avLst/>
          </a:prstGeom>
          <a:ln>
            <a:noFill/>
          </a:ln>
        </p:spPr>
      </p:pic>
      <p:pic>
        <p:nvPicPr>
          <p:cNvPr id="59" name="Picture 58">
            <a:extLst>
              <a:ext uri="{FF2B5EF4-FFF2-40B4-BE49-F238E27FC236}">
                <a16:creationId xmlns:a16="http://schemas.microsoft.com/office/drawing/2014/main" id="{FCBB2C1C-B37D-224D-A463-A4B23FEE30B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593533" y="2817597"/>
            <a:ext cx="2188713" cy="1217835"/>
          </a:xfrm>
          <a:prstGeom prst="rect">
            <a:avLst/>
          </a:prstGeom>
          <a:ln w="1270">
            <a:solidFill>
              <a:srgbClr val="7F8187"/>
            </a:solidFill>
          </a:ln>
        </p:spPr>
      </p:pic>
      <p:pic>
        <p:nvPicPr>
          <p:cNvPr id="60" name="Picture 59">
            <a:extLst>
              <a:ext uri="{FF2B5EF4-FFF2-40B4-BE49-F238E27FC236}">
                <a16:creationId xmlns:a16="http://schemas.microsoft.com/office/drawing/2014/main" id="{886ED1E0-E799-1240-B02D-25F47355ACF1}"/>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896175" y="2786540"/>
            <a:ext cx="1461832" cy="884056"/>
          </a:xfrm>
          <a:prstGeom prst="rect">
            <a:avLst/>
          </a:prstGeom>
          <a:ln>
            <a:noFill/>
          </a:ln>
        </p:spPr>
      </p:pic>
      <p:sp>
        <p:nvSpPr>
          <p:cNvPr id="61" name="TextBox 60">
            <a:extLst>
              <a:ext uri="{FF2B5EF4-FFF2-40B4-BE49-F238E27FC236}">
                <a16:creationId xmlns:a16="http://schemas.microsoft.com/office/drawing/2014/main" id="{4CCB1EB5-15BC-E14B-887F-7319DD9A1F42}"/>
              </a:ext>
            </a:extLst>
          </p:cNvPr>
          <p:cNvSpPr txBox="1"/>
          <p:nvPr/>
        </p:nvSpPr>
        <p:spPr>
          <a:xfrm>
            <a:off x="2883973" y="3001220"/>
            <a:ext cx="159608" cy="164212"/>
          </a:xfrm>
          <a:prstGeom prst="rect">
            <a:avLst/>
          </a:prstGeom>
          <a:noFill/>
        </p:spPr>
        <p:txBody>
          <a:bodyPr vert="horz" wrap="square" lIns="0" tIns="0" rIns="0" bIns="0" rtlCol="0">
            <a:spAutoFit/>
          </a:bodyPr>
          <a:lstStyle/>
          <a:p>
            <a:pPr algn="ctr"/>
            <a:r>
              <a:rPr lang="en-US" sz="1067" dirty="0">
                <a:solidFill>
                  <a:schemeClr val="bg1"/>
                </a:solidFill>
              </a:rPr>
              <a:t>*</a:t>
            </a:r>
          </a:p>
        </p:txBody>
      </p:sp>
      <p:sp>
        <p:nvSpPr>
          <p:cNvPr id="62" name="TextBox 61">
            <a:extLst>
              <a:ext uri="{FF2B5EF4-FFF2-40B4-BE49-F238E27FC236}">
                <a16:creationId xmlns:a16="http://schemas.microsoft.com/office/drawing/2014/main" id="{F7064330-991A-084D-89B4-10D5A4D23727}"/>
              </a:ext>
            </a:extLst>
          </p:cNvPr>
          <p:cNvSpPr txBox="1"/>
          <p:nvPr/>
        </p:nvSpPr>
        <p:spPr>
          <a:xfrm>
            <a:off x="7872011" y="3188103"/>
            <a:ext cx="159608" cy="164212"/>
          </a:xfrm>
          <a:prstGeom prst="rect">
            <a:avLst/>
          </a:prstGeom>
          <a:noFill/>
        </p:spPr>
        <p:txBody>
          <a:bodyPr vert="horz" wrap="square" lIns="0" tIns="0" rIns="0" bIns="0" rtlCol="0">
            <a:spAutoFit/>
          </a:bodyPr>
          <a:lstStyle/>
          <a:p>
            <a:pPr algn="ctr"/>
            <a:r>
              <a:rPr lang="en-US" sz="1067" dirty="0">
                <a:solidFill>
                  <a:srgbClr val="C40001"/>
                </a:solidFill>
              </a:rPr>
              <a:t>*</a:t>
            </a:r>
          </a:p>
        </p:txBody>
      </p:sp>
      <p:sp>
        <p:nvSpPr>
          <p:cNvPr id="68" name="TextBox 67">
            <a:extLst>
              <a:ext uri="{FF2B5EF4-FFF2-40B4-BE49-F238E27FC236}">
                <a16:creationId xmlns:a16="http://schemas.microsoft.com/office/drawing/2014/main" id="{43A17A23-F33E-E044-94FB-EF883656E33F}"/>
              </a:ext>
            </a:extLst>
          </p:cNvPr>
          <p:cNvSpPr txBox="1"/>
          <p:nvPr/>
        </p:nvSpPr>
        <p:spPr>
          <a:xfrm>
            <a:off x="5802743" y="3119304"/>
            <a:ext cx="159608" cy="164212"/>
          </a:xfrm>
          <a:prstGeom prst="rect">
            <a:avLst/>
          </a:prstGeom>
          <a:noFill/>
        </p:spPr>
        <p:txBody>
          <a:bodyPr vert="horz" wrap="square" lIns="0" tIns="0" rIns="0" bIns="0" rtlCol="0">
            <a:spAutoFit/>
          </a:bodyPr>
          <a:lstStyle/>
          <a:p>
            <a:pPr algn="ctr"/>
            <a:r>
              <a:rPr lang="en-US" sz="1067" dirty="0">
                <a:solidFill>
                  <a:schemeClr val="bg1"/>
                </a:solidFill>
              </a:rPr>
              <a:t>*</a:t>
            </a:r>
          </a:p>
        </p:txBody>
      </p:sp>
      <p:sp>
        <p:nvSpPr>
          <p:cNvPr id="71" name="TextBox 70">
            <a:extLst>
              <a:ext uri="{FF2B5EF4-FFF2-40B4-BE49-F238E27FC236}">
                <a16:creationId xmlns:a16="http://schemas.microsoft.com/office/drawing/2014/main" id="{3FC78931-C3DF-DA43-AE7B-9DE602D3A7E6}"/>
              </a:ext>
            </a:extLst>
          </p:cNvPr>
          <p:cNvSpPr txBox="1"/>
          <p:nvPr/>
        </p:nvSpPr>
        <p:spPr>
          <a:xfrm>
            <a:off x="9938660" y="3499486"/>
            <a:ext cx="282757" cy="164212"/>
          </a:xfrm>
          <a:prstGeom prst="rect">
            <a:avLst/>
          </a:prstGeom>
          <a:noFill/>
        </p:spPr>
        <p:txBody>
          <a:bodyPr vert="horz" wrap="square" lIns="0" tIns="0" rIns="0" bIns="0" rtlCol="0">
            <a:spAutoFit/>
          </a:bodyPr>
          <a:lstStyle/>
          <a:p>
            <a:pPr algn="ctr"/>
            <a:r>
              <a:rPr lang="en-US" sz="1067" dirty="0">
                <a:solidFill>
                  <a:schemeClr val="bg1"/>
                </a:solidFill>
              </a:rPr>
              <a:t>*</a:t>
            </a:r>
          </a:p>
        </p:txBody>
      </p:sp>
      <p:pic>
        <p:nvPicPr>
          <p:cNvPr id="72" name="Picture 71">
            <a:extLst>
              <a:ext uri="{FF2B5EF4-FFF2-40B4-BE49-F238E27FC236}">
                <a16:creationId xmlns:a16="http://schemas.microsoft.com/office/drawing/2014/main" id="{CD19FF2F-8662-FA4D-8522-1D00D271D34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097950" y="3476311"/>
            <a:ext cx="885300" cy="460356"/>
          </a:xfrm>
          <a:prstGeom prst="rect">
            <a:avLst/>
          </a:prstGeom>
        </p:spPr>
      </p:pic>
      <p:pic>
        <p:nvPicPr>
          <p:cNvPr id="73" name="Picture 72">
            <a:extLst>
              <a:ext uri="{FF2B5EF4-FFF2-40B4-BE49-F238E27FC236}">
                <a16:creationId xmlns:a16="http://schemas.microsoft.com/office/drawing/2014/main" id="{AEA08D3E-2739-9848-9DF5-184517C5456C}"/>
              </a:ext>
            </a:extLst>
          </p:cNvPr>
          <p:cNvPicPr>
            <a:picLocks noChangeAspect="1"/>
          </p:cNvPicPr>
          <p:nvPr/>
        </p:nvPicPr>
        <p:blipFill>
          <a:blip r:embed="rId14" cstate="print">
            <a:biLevel thresh="75000"/>
            <a:extLst>
              <a:ext uri="{28A0092B-C50C-407E-A947-70E740481C1C}">
                <a14:useLocalDpi xmlns:a14="http://schemas.microsoft.com/office/drawing/2010/main"/>
              </a:ext>
            </a:extLst>
          </a:blip>
          <a:stretch>
            <a:fillRect/>
          </a:stretch>
        </p:blipFill>
        <p:spPr>
          <a:xfrm>
            <a:off x="9079393" y="2936867"/>
            <a:ext cx="948272" cy="436205"/>
          </a:xfrm>
          <a:prstGeom prst="rect">
            <a:avLst/>
          </a:prstGeom>
        </p:spPr>
      </p:pic>
      <p:sp>
        <p:nvSpPr>
          <p:cNvPr id="74" name="TextBox 73">
            <a:extLst>
              <a:ext uri="{FF2B5EF4-FFF2-40B4-BE49-F238E27FC236}">
                <a16:creationId xmlns:a16="http://schemas.microsoft.com/office/drawing/2014/main" id="{09FB7839-A404-E54A-BA65-E0FD2B7BCC4E}"/>
              </a:ext>
            </a:extLst>
          </p:cNvPr>
          <p:cNvSpPr txBox="1"/>
          <p:nvPr/>
        </p:nvSpPr>
        <p:spPr>
          <a:xfrm>
            <a:off x="9393391" y="3419327"/>
            <a:ext cx="433563" cy="164212"/>
          </a:xfrm>
          <a:prstGeom prst="rect">
            <a:avLst/>
          </a:prstGeom>
          <a:noFill/>
        </p:spPr>
        <p:txBody>
          <a:bodyPr vert="horz" wrap="square" lIns="0" tIns="0" rIns="0" bIns="0" rtlCol="0">
            <a:spAutoFit/>
          </a:bodyPr>
          <a:lstStyle/>
          <a:p>
            <a:r>
              <a:rPr lang="en-US" sz="1067" dirty="0">
                <a:solidFill>
                  <a:schemeClr val="bg1"/>
                </a:solidFill>
              </a:rPr>
              <a:t>FOR</a:t>
            </a:r>
          </a:p>
        </p:txBody>
      </p:sp>
    </p:spTree>
    <p:extLst>
      <p:ext uri="{BB962C8B-B14F-4D97-AF65-F5344CB8AC3E}">
        <p14:creationId xmlns:p14="http://schemas.microsoft.com/office/powerpoint/2010/main" val="418496405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87" y="141800"/>
            <a:ext cx="10972800" cy="798728"/>
          </a:xfrm>
        </p:spPr>
        <p:txBody>
          <a:bodyPr>
            <a:normAutofit fontScale="90000"/>
          </a:bodyPr>
          <a:lstStyle/>
          <a:p>
            <a:pPr algn="ctr"/>
            <a:r>
              <a:rPr lang="en-US" altLang="ko-KR" sz="5333" dirty="0"/>
              <a:t>AI </a:t>
            </a:r>
            <a:r>
              <a:rPr lang="en-US" altLang="ko-KR" sz="5333" dirty="0">
                <a:effectLst>
                  <a:glow rad="127000">
                    <a:srgbClr val="0071C5">
                      <a:alpha val="2000"/>
                    </a:srgbClr>
                  </a:glow>
                </a:effectLst>
                <a:latin typeface="Intel Clear Pro"/>
                <a:ea typeface="Calibri" panose="020F0502020204030204" pitchFamily="34" charset="0"/>
                <a:cs typeface="Times New Roman" panose="02020603050405020304" pitchFamily="18" charset="0"/>
              </a:rPr>
              <a:t>FRAMEWORK</a:t>
            </a:r>
            <a:endParaRPr lang="ko-KR" altLang="en-US" sz="5333" dirty="0">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651" y="940528"/>
            <a:ext cx="7583971" cy="5336869"/>
          </a:xfrm>
        </p:spPr>
      </p:pic>
    </p:spTree>
    <p:extLst>
      <p:ext uri="{BB962C8B-B14F-4D97-AF65-F5344CB8AC3E}">
        <p14:creationId xmlns:p14="http://schemas.microsoft.com/office/powerpoint/2010/main" val="42872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D24A138-2FC4-4DD8-A219-AA31E95D6C57}"/>
              </a:ext>
            </a:extLst>
          </p:cNvPr>
          <p:cNvPicPr>
            <a:picLocks noChangeAspect="1"/>
          </p:cNvPicPr>
          <p:nvPr/>
        </p:nvPicPr>
        <p:blipFill>
          <a:blip r:embed="rId2"/>
          <a:stretch>
            <a:fillRect/>
          </a:stretch>
        </p:blipFill>
        <p:spPr>
          <a:xfrm>
            <a:off x="0" y="-1"/>
            <a:ext cx="12192000" cy="6432884"/>
          </a:xfrm>
          <a:prstGeom prst="rect">
            <a:avLst/>
          </a:prstGeom>
        </p:spPr>
      </p:pic>
    </p:spTree>
    <p:extLst>
      <p:ext uri="{BB962C8B-B14F-4D97-AF65-F5344CB8AC3E}">
        <p14:creationId xmlns:p14="http://schemas.microsoft.com/office/powerpoint/2010/main" val="121925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2E25EC73-B17A-491D-AD46-787A8C982FDA}"/>
              </a:ext>
            </a:extLst>
          </p:cNvPr>
          <p:cNvSpPr>
            <a:spLocks noGrp="1" noChangeArrowheads="1"/>
          </p:cNvSpPr>
          <p:nvPr>
            <p:ph type="title"/>
          </p:nvPr>
        </p:nvSpPr>
        <p:spPr>
          <a:xfrm>
            <a:off x="0" y="0"/>
            <a:ext cx="12192000" cy="688157"/>
          </a:xfrm>
        </p:spPr>
        <p:txBody>
          <a:bodyPr/>
          <a:lstStyle/>
          <a:p>
            <a:pPr algn="ctr"/>
            <a:r>
              <a:rPr lang="en-US" altLang="ko-KR" sz="3200" dirty="0"/>
              <a:t> </a:t>
            </a:r>
            <a:r>
              <a:rPr lang="ko-KR" altLang="en-US" sz="2800" dirty="0"/>
              <a:t>디지털 영상의 내부 </a:t>
            </a:r>
          </a:p>
        </p:txBody>
      </p:sp>
      <p:sp>
        <p:nvSpPr>
          <p:cNvPr id="238595" name="Rectangle 3">
            <a:extLst>
              <a:ext uri="{FF2B5EF4-FFF2-40B4-BE49-F238E27FC236}">
                <a16:creationId xmlns:a16="http://schemas.microsoft.com/office/drawing/2014/main" id="{CFE6E6A8-5E6D-4A09-819E-158FABD643D1}"/>
              </a:ext>
            </a:extLst>
          </p:cNvPr>
          <p:cNvSpPr>
            <a:spLocks noGrp="1" noChangeArrowheads="1"/>
          </p:cNvSpPr>
          <p:nvPr>
            <p:ph type="body" idx="1"/>
          </p:nvPr>
        </p:nvSpPr>
        <p:spPr>
          <a:xfrm>
            <a:off x="605417" y="4051505"/>
            <a:ext cx="3551804" cy="2434136"/>
          </a:xfrm>
          <a:ln>
            <a:solidFill>
              <a:schemeClr val="accent1"/>
            </a:solidFill>
          </a:ln>
        </p:spPr>
        <p:txBody>
          <a:bodyPr>
            <a:normAutofit/>
          </a:bodyPr>
          <a:lstStyle/>
          <a:p>
            <a:pPr>
              <a:lnSpc>
                <a:spcPct val="110000"/>
              </a:lnSpc>
              <a:buFontTx/>
              <a:buNone/>
            </a:pPr>
            <a:r>
              <a:rPr lang="en-US" altLang="ko-KR" sz="1400" dirty="0"/>
              <a:t>-  </a:t>
            </a:r>
            <a:r>
              <a:rPr lang="ko-KR" altLang="en-US" sz="1400" dirty="0"/>
              <a:t>이 그림은 전형적인 디지털 영상을 보여준다</a:t>
            </a:r>
            <a:r>
              <a:rPr lang="en-US" altLang="ko-KR" sz="1400" dirty="0"/>
              <a:t>. </a:t>
            </a:r>
            <a:r>
              <a:rPr lang="ko-KR" altLang="en-US" sz="1400" dirty="0"/>
              <a:t>가로 및 세로의 크기가 </a:t>
            </a:r>
            <a:r>
              <a:rPr lang="en-US" altLang="ko-KR" sz="1400" dirty="0"/>
              <a:t>M </a:t>
            </a:r>
            <a:r>
              <a:rPr lang="ko-KR" altLang="en-US" sz="1400" dirty="0"/>
              <a:t>및 </a:t>
            </a:r>
            <a:r>
              <a:rPr lang="en-US" altLang="ko-KR" sz="1400" dirty="0"/>
              <a:t>N</a:t>
            </a:r>
            <a:r>
              <a:rPr lang="ko-KR" altLang="en-US" sz="1400" dirty="0"/>
              <a:t>픽셀</a:t>
            </a:r>
            <a:r>
              <a:rPr lang="en-US" altLang="ko-KR" sz="1400" dirty="0"/>
              <a:t>(pixel, </a:t>
            </a:r>
            <a:r>
              <a:rPr lang="ko-KR" altLang="en-US" sz="1400" dirty="0"/>
              <a:t>화소</a:t>
            </a:r>
            <a:r>
              <a:rPr lang="en-US" altLang="ko-KR" sz="1400" dirty="0"/>
              <a:t>)</a:t>
            </a:r>
            <a:r>
              <a:rPr lang="ko-KR" altLang="en-US" sz="1400" dirty="0"/>
              <a:t>로 이루어져 있다</a:t>
            </a:r>
            <a:r>
              <a:rPr lang="en-US" altLang="ko-KR" sz="1400" dirty="0"/>
              <a:t>. </a:t>
            </a:r>
          </a:p>
          <a:p>
            <a:pPr>
              <a:lnSpc>
                <a:spcPct val="110000"/>
              </a:lnSpc>
              <a:buFontTx/>
              <a:buNone/>
            </a:pPr>
            <a:r>
              <a:rPr lang="en-US" altLang="ko-KR" sz="1400" dirty="0"/>
              <a:t>-  </a:t>
            </a:r>
            <a:r>
              <a:rPr lang="ko-KR" altLang="en-US" sz="1400" dirty="0"/>
              <a:t>저장된 영상데이터는 </a:t>
            </a:r>
            <a:r>
              <a:rPr lang="en-US" altLang="ko-KR" sz="1400" dirty="0"/>
              <a:t>2</a:t>
            </a:r>
            <a:r>
              <a:rPr lang="ko-KR" altLang="en-US" sz="1400" dirty="0"/>
              <a:t>차원 배열</a:t>
            </a:r>
            <a:r>
              <a:rPr lang="en-US" altLang="ko-KR" sz="1400" dirty="0"/>
              <a:t>(array) </a:t>
            </a:r>
            <a:r>
              <a:rPr lang="ko-KR" altLang="en-US" sz="1400" dirty="0"/>
              <a:t>형태를 이루며 많은 경우 </a:t>
            </a:r>
            <a:r>
              <a:rPr lang="en-US" altLang="ko-KR" sz="1400" dirty="0"/>
              <a:t>M</a:t>
            </a:r>
            <a:r>
              <a:rPr lang="ko-KR" altLang="en-US" sz="1400" dirty="0"/>
              <a:t>과 </a:t>
            </a:r>
            <a:r>
              <a:rPr lang="en-US" altLang="ko-KR" sz="1400" dirty="0"/>
              <a:t>N</a:t>
            </a:r>
            <a:r>
              <a:rPr lang="ko-KR" altLang="en-US" sz="1400" dirty="0"/>
              <a:t>이 같다</a:t>
            </a:r>
            <a:r>
              <a:rPr lang="en-US" altLang="ko-KR" sz="1400" dirty="0"/>
              <a:t>. M, N</a:t>
            </a:r>
            <a:r>
              <a:rPr lang="ko-KR" altLang="en-US" sz="1400" dirty="0"/>
              <a:t>의 전형적인 값은 </a:t>
            </a:r>
            <a:r>
              <a:rPr lang="en-US" altLang="ko-KR" sz="1400" dirty="0"/>
              <a:t>128, 256, 512, 1024 </a:t>
            </a:r>
            <a:r>
              <a:rPr lang="ko-KR" altLang="en-US" sz="1400" dirty="0"/>
              <a:t>등이며 공장 자동화용 영상에서는 </a:t>
            </a:r>
            <a:r>
              <a:rPr lang="en-US" altLang="ko-KR" sz="1400" dirty="0"/>
              <a:t>M×N</a:t>
            </a:r>
            <a:r>
              <a:rPr lang="ko-KR" altLang="en-US" sz="1400" dirty="0"/>
              <a:t>이  </a:t>
            </a:r>
            <a:r>
              <a:rPr lang="en-US" altLang="ko-KR" sz="1400" dirty="0"/>
              <a:t>640×480</a:t>
            </a:r>
            <a:r>
              <a:rPr lang="ko-KR" altLang="en-US" sz="1400" dirty="0"/>
              <a:t>인 경우가 빈번하다</a:t>
            </a:r>
            <a:r>
              <a:rPr lang="en-US" altLang="ko-KR" sz="1400" dirty="0"/>
              <a:t>.</a:t>
            </a:r>
          </a:p>
        </p:txBody>
      </p:sp>
      <p:pic>
        <p:nvPicPr>
          <p:cNvPr id="238596" name="Picture 4">
            <a:extLst>
              <a:ext uri="{FF2B5EF4-FFF2-40B4-BE49-F238E27FC236}">
                <a16:creationId xmlns:a16="http://schemas.microsoft.com/office/drawing/2014/main" id="{E958D0E7-B9E4-4A44-9FB7-F94081626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17" y="894038"/>
            <a:ext cx="3627218" cy="294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8597" name="Rectangle 5">
            <a:extLst>
              <a:ext uri="{FF2B5EF4-FFF2-40B4-BE49-F238E27FC236}">
                <a16:creationId xmlns:a16="http://schemas.microsoft.com/office/drawing/2014/main" id="{D88D5BB0-A380-41F8-AB98-D52A48FA19E6}"/>
              </a:ext>
            </a:extLst>
          </p:cNvPr>
          <p:cNvSpPr>
            <a:spLocks noChangeArrowheads="1"/>
          </p:cNvSpPr>
          <p:nvPr/>
        </p:nvSpPr>
        <p:spPr bwMode="auto">
          <a:xfrm>
            <a:off x="1245222" y="3760362"/>
            <a:ext cx="207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ko-KR" altLang="en-US" dirty="0"/>
              <a:t>디지털 영상데이터</a:t>
            </a:r>
          </a:p>
        </p:txBody>
      </p:sp>
      <p:sp>
        <p:nvSpPr>
          <p:cNvPr id="6" name="Rectangle 2">
            <a:extLst>
              <a:ext uri="{FF2B5EF4-FFF2-40B4-BE49-F238E27FC236}">
                <a16:creationId xmlns:a16="http://schemas.microsoft.com/office/drawing/2014/main" id="{E01784ED-E0FA-4871-A81B-DB154604FB38}"/>
              </a:ext>
            </a:extLst>
          </p:cNvPr>
          <p:cNvSpPr txBox="1">
            <a:spLocks noChangeArrowheads="1"/>
          </p:cNvSpPr>
          <p:nvPr/>
        </p:nvSpPr>
        <p:spPr>
          <a:xfrm>
            <a:off x="4439173" y="894039"/>
            <a:ext cx="7070955" cy="2866324"/>
          </a:xfrm>
          <a:prstGeom prst="rect">
            <a:avLst/>
          </a:prstGeom>
          <a:ln>
            <a:solidFill>
              <a:schemeClr val="accent1"/>
            </a:solidFill>
          </a:ln>
        </p:spPr>
        <p:txBody>
          <a:bodyPr vert="horz" lIns="91440" tIns="45720" rIns="91440" bIns="45720" rtlCol="0">
            <a:normAutofit fontScale="92500" lnSpcReduction="10000"/>
          </a:bodyPr>
          <a:lstStyle>
            <a:lvl1pPr marL="274320" indent="-228600" algn="l" defTabSz="914400" rtl="0" eaLnBrk="1" latinLnBrk="1"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1pPr>
            <a:lvl2pPr marL="59436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2pPr>
            <a:lvl3pPr marL="91440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맑은 고딕" panose="020B0503020000020004" pitchFamily="50" charset="-127"/>
                <a:ea typeface="맑은 고딕" panose="020B0503020000020004" pitchFamily="50" charset="-127"/>
                <a:cs typeface="+mn-cs"/>
              </a:defRPr>
            </a:lvl3pPr>
            <a:lvl4pPr marL="118872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4pPr>
            <a:lvl5pPr marL="14630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5pPr>
            <a:lvl6pPr marL="16916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a:lstStyle>
          <a:p>
            <a:pPr marL="457200" indent="-457200">
              <a:lnSpc>
                <a:spcPct val="140000"/>
              </a:lnSpc>
              <a:buFontTx/>
              <a:buChar char="-"/>
            </a:pPr>
            <a:r>
              <a:rPr lang="ko-KR" altLang="en-US" sz="1400" dirty="0"/>
              <a:t>영상데이터의 값은 흑백영상인 경우 각 픽셀이 </a:t>
            </a:r>
            <a:r>
              <a:rPr lang="en-US" altLang="ko-KR" sz="1400" dirty="0"/>
              <a:t>0~255</a:t>
            </a:r>
            <a:r>
              <a:rPr lang="ko-KR" altLang="en-US" sz="1400" dirty="0"/>
              <a:t>의 값을 가지게 되며 각 값들은 픽셀의 </a:t>
            </a:r>
            <a:r>
              <a:rPr lang="ko-KR" altLang="en-US" sz="1400" dirty="0" err="1"/>
              <a:t>밝기값을</a:t>
            </a:r>
            <a:r>
              <a:rPr lang="ko-KR" altLang="en-US" sz="1400" dirty="0"/>
              <a:t> 표현한다</a:t>
            </a:r>
            <a:r>
              <a:rPr lang="en-US" altLang="ko-KR" sz="1400" dirty="0"/>
              <a:t>. </a:t>
            </a:r>
          </a:p>
          <a:p>
            <a:pPr marL="457200" indent="-457200">
              <a:lnSpc>
                <a:spcPct val="140000"/>
              </a:lnSpc>
              <a:buFontTx/>
              <a:buChar char="-"/>
            </a:pPr>
            <a:r>
              <a:rPr lang="ko-KR" altLang="en-US" sz="1400" dirty="0"/>
              <a:t>가장 어두운 픽셀은 </a:t>
            </a:r>
            <a:r>
              <a:rPr lang="en-US" altLang="ko-KR" sz="1400" dirty="0"/>
              <a:t>0</a:t>
            </a:r>
            <a:r>
              <a:rPr lang="ko-KR" altLang="en-US" sz="1400" dirty="0"/>
              <a:t>의 값을 가지며 </a:t>
            </a:r>
            <a:r>
              <a:rPr lang="en-US" altLang="ko-KR" sz="1400" dirty="0"/>
              <a:t>255</a:t>
            </a:r>
            <a:r>
              <a:rPr lang="ko-KR" altLang="en-US" sz="1400" dirty="0"/>
              <a:t>는 가장 밝은 </a:t>
            </a:r>
            <a:r>
              <a:rPr lang="ko-KR" altLang="en-US" sz="1400" dirty="0" err="1"/>
              <a:t>데이터값을</a:t>
            </a:r>
            <a:r>
              <a:rPr lang="ko-KR" altLang="en-US" sz="1400" dirty="0"/>
              <a:t> 표현한다</a:t>
            </a:r>
            <a:r>
              <a:rPr lang="en-US" altLang="ko-KR" sz="1400" dirty="0"/>
              <a:t>. </a:t>
            </a:r>
            <a:r>
              <a:rPr lang="ko-KR" altLang="en-US" sz="1400" dirty="0"/>
              <a:t>밝기를 가지는 이러한 픽셀들이 모여 한 장의 그림을 구성하게 된다</a:t>
            </a:r>
            <a:r>
              <a:rPr lang="en-US" altLang="ko-KR" sz="1400" dirty="0"/>
              <a:t>. </a:t>
            </a:r>
          </a:p>
          <a:p>
            <a:pPr marL="457200" indent="-457200">
              <a:lnSpc>
                <a:spcPct val="140000"/>
              </a:lnSpc>
              <a:buFontTx/>
              <a:buChar char="-"/>
            </a:pPr>
            <a:r>
              <a:rPr lang="ko-KR" altLang="en-US" sz="1400" dirty="0"/>
              <a:t>각 픽셀 당 </a:t>
            </a:r>
            <a:r>
              <a:rPr lang="en-US" altLang="ko-KR" sz="1400" dirty="0"/>
              <a:t>8</a:t>
            </a:r>
            <a:r>
              <a:rPr lang="ko-KR" altLang="en-US" sz="1400" dirty="0"/>
              <a:t>비트</a:t>
            </a:r>
            <a:r>
              <a:rPr lang="en-US" altLang="ko-KR" sz="1400" dirty="0"/>
              <a:t>(28=256)</a:t>
            </a:r>
            <a:r>
              <a:rPr lang="ko-KR" altLang="en-US" sz="1400" dirty="0"/>
              <a:t>의 데이터를 가지므로 흑백영상 한 장의 크기는 </a:t>
            </a:r>
            <a:r>
              <a:rPr lang="en-US" altLang="ko-KR" sz="1400" dirty="0"/>
              <a:t>M×N×8</a:t>
            </a:r>
            <a:r>
              <a:rPr lang="ko-KR" altLang="en-US" sz="1400" dirty="0"/>
              <a:t>비트</a:t>
            </a:r>
            <a:r>
              <a:rPr lang="en-US" altLang="ko-KR" sz="1400" dirty="0"/>
              <a:t>(bit)</a:t>
            </a:r>
            <a:r>
              <a:rPr lang="ko-KR" altLang="en-US" sz="1400" dirty="0"/>
              <a:t>가 된다</a:t>
            </a:r>
            <a:r>
              <a:rPr lang="en-US" altLang="ko-KR" sz="1400" dirty="0"/>
              <a:t>. </a:t>
            </a:r>
          </a:p>
          <a:p>
            <a:pPr marL="457200" indent="-457200">
              <a:lnSpc>
                <a:spcPct val="140000"/>
              </a:lnSpc>
              <a:buFontTx/>
              <a:buChar char="-"/>
            </a:pPr>
            <a:r>
              <a:rPr lang="ko-KR" altLang="en-US" sz="1400" dirty="0"/>
              <a:t>컬러영상의 경우 단위 픽셀은 색을 표현하기 위해 각각 </a:t>
            </a:r>
            <a:r>
              <a:rPr lang="en-US" altLang="ko-KR" sz="1400" dirty="0"/>
              <a:t>256</a:t>
            </a:r>
            <a:r>
              <a:rPr lang="ko-KR" altLang="en-US" sz="1400" dirty="0"/>
              <a:t>단계의 </a:t>
            </a:r>
            <a:r>
              <a:rPr lang="en-US" altLang="ko-KR" sz="1400" dirty="0"/>
              <a:t>R, G, B</a:t>
            </a:r>
            <a:r>
              <a:rPr lang="ko-KR" altLang="en-US" sz="1400" dirty="0"/>
              <a:t>데이터를 가진다</a:t>
            </a:r>
            <a:r>
              <a:rPr lang="en-US" altLang="ko-KR" sz="1400" dirty="0"/>
              <a:t>. </a:t>
            </a:r>
            <a:r>
              <a:rPr lang="ko-KR" altLang="en-US" sz="1400" dirty="0"/>
              <a:t>따라서</a:t>
            </a:r>
            <a:r>
              <a:rPr lang="en-US" altLang="ko-KR" sz="1400" dirty="0"/>
              <a:t>, </a:t>
            </a:r>
            <a:r>
              <a:rPr lang="ko-KR" altLang="en-US" sz="1400" dirty="0"/>
              <a:t>한 장의 컬러영상 크기는 </a:t>
            </a:r>
            <a:r>
              <a:rPr lang="en-US" altLang="ko-KR" sz="1400" dirty="0"/>
              <a:t>M×N×8×3</a:t>
            </a:r>
            <a:r>
              <a:rPr lang="ko-KR" altLang="en-US" sz="1400" dirty="0"/>
              <a:t>비트가 된다</a:t>
            </a:r>
            <a:r>
              <a:rPr lang="en-US" altLang="ko-KR" sz="1400" dirty="0"/>
              <a:t>.</a:t>
            </a:r>
          </a:p>
          <a:p>
            <a:pPr marL="457200" indent="-457200">
              <a:lnSpc>
                <a:spcPct val="140000"/>
              </a:lnSpc>
              <a:buFontTx/>
              <a:buChar char="-"/>
            </a:pPr>
            <a:endParaRPr lang="en-US" altLang="ko-KR" sz="1400" dirty="0"/>
          </a:p>
        </p:txBody>
      </p:sp>
      <p:pic>
        <p:nvPicPr>
          <p:cNvPr id="7" name="Picture 3">
            <a:extLst>
              <a:ext uri="{FF2B5EF4-FFF2-40B4-BE49-F238E27FC236}">
                <a16:creationId xmlns:a16="http://schemas.microsoft.com/office/drawing/2014/main" id="{7F5067A5-456D-409C-A1B6-4D5DA1F17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600" y="3966245"/>
            <a:ext cx="2979722" cy="25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a:extLst>
              <a:ext uri="{FF2B5EF4-FFF2-40B4-BE49-F238E27FC236}">
                <a16:creationId xmlns:a16="http://schemas.microsoft.com/office/drawing/2014/main" id="{20AB8662-AAF3-474A-99CA-E3BC582BEE6A}"/>
              </a:ext>
            </a:extLst>
          </p:cNvPr>
          <p:cNvSpPr>
            <a:spLocks noChangeArrowheads="1"/>
          </p:cNvSpPr>
          <p:nvPr/>
        </p:nvSpPr>
        <p:spPr bwMode="auto">
          <a:xfrm>
            <a:off x="8059375" y="3966245"/>
            <a:ext cx="31208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ko-KR" altLang="en-US" dirty="0"/>
              <a:t>흑백영상의 예와 </a:t>
            </a:r>
            <a:r>
              <a:rPr lang="ko-KR" altLang="en-US" dirty="0" err="1"/>
              <a:t>내부값</a:t>
            </a:r>
            <a:endParaRPr lang="ko-KR" altLang="en-US" dirty="0"/>
          </a:p>
        </p:txBody>
      </p:sp>
      <p:sp>
        <p:nvSpPr>
          <p:cNvPr id="9" name="Rectangle 2">
            <a:extLst>
              <a:ext uri="{FF2B5EF4-FFF2-40B4-BE49-F238E27FC236}">
                <a16:creationId xmlns:a16="http://schemas.microsoft.com/office/drawing/2014/main" id="{8607D1EF-480C-4290-93F5-A10E1DC181DD}"/>
              </a:ext>
            </a:extLst>
          </p:cNvPr>
          <p:cNvSpPr txBox="1">
            <a:spLocks noChangeArrowheads="1"/>
          </p:cNvSpPr>
          <p:nvPr/>
        </p:nvSpPr>
        <p:spPr>
          <a:xfrm>
            <a:off x="7580192" y="4645349"/>
            <a:ext cx="3969725" cy="1840292"/>
          </a:xfrm>
          <a:prstGeom prst="rect">
            <a:avLst/>
          </a:prstGeom>
        </p:spPr>
        <p:txBody>
          <a:bodyPr vert="horz" lIns="91440" tIns="45720" rIns="91440" bIns="45720" rtlCol="0">
            <a:normAutofit lnSpcReduction="10000"/>
          </a:bodyPr>
          <a:lstStyle>
            <a:lvl1pPr marL="274320" indent="-228600" algn="l" defTabSz="914400" rtl="0" eaLnBrk="1" latinLnBrk="1"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1pPr>
            <a:lvl2pPr marL="59436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2pPr>
            <a:lvl3pPr marL="914400" indent="-228600" algn="l" defTabSz="914400" rtl="0" eaLnBrk="1" latinLnBrk="1"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맑은 고딕" panose="020B0503020000020004" pitchFamily="50" charset="-127"/>
                <a:ea typeface="맑은 고딕" panose="020B0503020000020004" pitchFamily="50" charset="-127"/>
                <a:cs typeface="+mn-cs"/>
              </a:defRPr>
            </a:lvl3pPr>
            <a:lvl4pPr marL="118872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4pPr>
            <a:lvl5pPr marL="14630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맑은 고딕" panose="020B0503020000020004" pitchFamily="50" charset="-127"/>
                <a:ea typeface="맑은 고딕" panose="020B0503020000020004" pitchFamily="50" charset="-127"/>
                <a:cs typeface="+mn-cs"/>
              </a:defRPr>
            </a:lvl5pPr>
            <a:lvl6pPr marL="16916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1"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a:lstStyle>
          <a:p>
            <a:pPr>
              <a:lnSpc>
                <a:spcPct val="130000"/>
              </a:lnSpc>
              <a:buFont typeface="Wingdings" panose="05000000000000000000" pitchFamily="2" charset="2"/>
              <a:buNone/>
            </a:pPr>
            <a:r>
              <a:rPr lang="en-US" altLang="ko-KR" sz="1400" dirty="0"/>
              <a:t>-  </a:t>
            </a:r>
            <a:r>
              <a:rPr lang="ko-KR" altLang="en-US" sz="1400" dirty="0"/>
              <a:t>이 그림은  실제 흑백영상의 예이다</a:t>
            </a:r>
            <a:r>
              <a:rPr lang="en-US" altLang="ko-KR" sz="1400" dirty="0"/>
              <a:t>. </a:t>
            </a:r>
            <a:r>
              <a:rPr lang="ko-KR" altLang="en-US" sz="1400" dirty="0"/>
              <a:t>이 영상의 내부는 </a:t>
            </a:r>
            <a:r>
              <a:rPr lang="en-US" altLang="ko-KR" sz="1400" dirty="0"/>
              <a:t>0~255</a:t>
            </a:r>
            <a:r>
              <a:rPr lang="ko-KR" altLang="en-US" sz="1400" dirty="0"/>
              <a:t>사이의 값을 가지는 </a:t>
            </a:r>
            <a:r>
              <a:rPr lang="en-US" altLang="ko-KR" sz="1400" dirty="0"/>
              <a:t>2</a:t>
            </a:r>
            <a:r>
              <a:rPr lang="ko-KR" altLang="en-US" sz="1400" dirty="0"/>
              <a:t>차원 배열로 이루어져 있다</a:t>
            </a:r>
            <a:r>
              <a:rPr lang="en-US" altLang="ko-KR" sz="1400" dirty="0"/>
              <a:t>. </a:t>
            </a:r>
          </a:p>
          <a:p>
            <a:pPr>
              <a:lnSpc>
                <a:spcPct val="130000"/>
              </a:lnSpc>
              <a:buFont typeface="Wingdings" panose="05000000000000000000" pitchFamily="2" charset="2"/>
              <a:buNone/>
            </a:pPr>
            <a:r>
              <a:rPr lang="en-US" altLang="ko-KR" sz="1400" dirty="0"/>
              <a:t>-  </a:t>
            </a:r>
            <a:r>
              <a:rPr lang="ko-KR" altLang="en-US" sz="1400" dirty="0"/>
              <a:t>작은 사각영역은 동전의 경계부에서 밝기를 나타내는 </a:t>
            </a:r>
            <a:r>
              <a:rPr lang="ko-KR" altLang="en-US" sz="1400" dirty="0" err="1"/>
              <a:t>정수값으로</a:t>
            </a:r>
            <a:r>
              <a:rPr lang="ko-KR" altLang="en-US" sz="1400" dirty="0"/>
              <a:t> 이루어져 있음을 알 수 있다</a:t>
            </a:r>
            <a:r>
              <a:rPr lang="en-US" altLang="ko-KR" sz="1400"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79130FBC-84FB-4849-8106-4D56494386C6}"/>
              </a:ext>
            </a:extLst>
          </p:cNvPr>
          <p:cNvSpPr>
            <a:spLocks noGrp="1" noChangeArrowheads="1"/>
          </p:cNvSpPr>
          <p:nvPr>
            <p:ph type="title"/>
          </p:nvPr>
        </p:nvSpPr>
        <p:spPr>
          <a:xfrm>
            <a:off x="0" y="-42066"/>
            <a:ext cx="12192000" cy="765175"/>
          </a:xfrm>
        </p:spPr>
        <p:txBody>
          <a:bodyPr/>
          <a:lstStyle/>
          <a:p>
            <a:pPr algn="ctr"/>
            <a:r>
              <a:rPr lang="ko-KR" altLang="en-US" sz="2800" dirty="0"/>
              <a:t>공간해상도의 변화</a:t>
            </a:r>
          </a:p>
        </p:txBody>
      </p:sp>
      <p:sp>
        <p:nvSpPr>
          <p:cNvPr id="211971" name="Rectangle 3">
            <a:extLst>
              <a:ext uri="{FF2B5EF4-FFF2-40B4-BE49-F238E27FC236}">
                <a16:creationId xmlns:a16="http://schemas.microsoft.com/office/drawing/2014/main" id="{46D5F653-FC90-4EEB-B585-C4470F91F006}"/>
              </a:ext>
            </a:extLst>
          </p:cNvPr>
          <p:cNvSpPr>
            <a:spLocks noGrp="1" noChangeArrowheads="1"/>
          </p:cNvSpPr>
          <p:nvPr>
            <p:ph type="body" idx="1"/>
          </p:nvPr>
        </p:nvSpPr>
        <p:spPr>
          <a:xfrm>
            <a:off x="448085" y="821929"/>
            <a:ext cx="3935380" cy="2376487"/>
          </a:xfrm>
        </p:spPr>
        <p:txBody>
          <a:bodyPr>
            <a:normAutofit fontScale="92500" lnSpcReduction="10000"/>
          </a:bodyPr>
          <a:lstStyle/>
          <a:p>
            <a:r>
              <a:rPr lang="en-US" altLang="ko-KR" sz="1400" dirty="0" err="1"/>
              <a:t>mXn</a:t>
            </a:r>
            <a:r>
              <a:rPr lang="ko-KR" altLang="en-US" sz="1400" dirty="0"/>
              <a:t>의 영상을 </a:t>
            </a:r>
            <a:r>
              <a:rPr lang="en-US" altLang="ko-KR" sz="1400" dirty="0"/>
              <a:t>1/k</a:t>
            </a:r>
            <a:r>
              <a:rPr lang="ko-KR" altLang="en-US" sz="1400" dirty="0"/>
              <a:t>으로 축소한 해상도로 </a:t>
            </a:r>
            <a:endParaRPr lang="en-US" altLang="ko-KR" sz="1400" dirty="0"/>
          </a:p>
          <a:p>
            <a:r>
              <a:rPr lang="ko-KR" altLang="en-US" sz="1400" dirty="0"/>
              <a:t>구하는 방법</a:t>
            </a:r>
          </a:p>
          <a:p>
            <a:pPr lvl="1"/>
            <a:r>
              <a:rPr lang="en-US" altLang="ko-KR" sz="1400" dirty="0" err="1"/>
              <a:t>kXk</a:t>
            </a:r>
            <a:r>
              <a:rPr lang="ko-KR" altLang="en-US" sz="1400" dirty="0"/>
              <a:t>개의 화소를 한 </a:t>
            </a:r>
            <a:r>
              <a:rPr lang="ko-KR" altLang="en-US" sz="1400" dirty="0" err="1"/>
              <a:t>화소값으로</a:t>
            </a:r>
            <a:r>
              <a:rPr lang="ko-KR" altLang="en-US" sz="1400" dirty="0"/>
              <a:t> 표현</a:t>
            </a:r>
          </a:p>
          <a:p>
            <a:pPr lvl="1"/>
            <a:r>
              <a:rPr lang="en-US" altLang="ko-KR" sz="1400" dirty="0" err="1"/>
              <a:t>kXk</a:t>
            </a:r>
            <a:r>
              <a:rPr lang="ko-KR" altLang="en-US" sz="1400" dirty="0"/>
              <a:t>개의 화소를 평균값으로 표현</a:t>
            </a:r>
          </a:p>
          <a:p>
            <a:pPr>
              <a:buFont typeface="Wingdings" panose="05000000000000000000" pitchFamily="2" charset="2"/>
              <a:buNone/>
            </a:pPr>
            <a:r>
              <a:rPr lang="en-US" altLang="ko-KR" sz="1400" dirty="0"/>
              <a:t>-  </a:t>
            </a:r>
            <a:r>
              <a:rPr lang="ko-KR" altLang="en-US" sz="1400" dirty="0"/>
              <a:t>그림</a:t>
            </a:r>
            <a:r>
              <a:rPr lang="en-US" altLang="ko-KR" sz="1400" dirty="0"/>
              <a:t>(a)  : 6X8</a:t>
            </a:r>
            <a:r>
              <a:rPr lang="ko-KR" altLang="en-US" sz="1400" dirty="0"/>
              <a:t>의 원영상 </a:t>
            </a:r>
          </a:p>
          <a:p>
            <a:pPr>
              <a:buFont typeface="Wingdings" panose="05000000000000000000" pitchFamily="2" charset="2"/>
              <a:buNone/>
            </a:pPr>
            <a:r>
              <a:rPr lang="en-US" altLang="ko-KR" sz="1400" dirty="0"/>
              <a:t>-  </a:t>
            </a:r>
            <a:r>
              <a:rPr lang="ko-KR" altLang="en-US" sz="1400" dirty="0"/>
              <a:t>그림</a:t>
            </a:r>
            <a:r>
              <a:rPr lang="en-US" altLang="ko-KR" sz="1400" dirty="0"/>
              <a:t>(b)  : 6X8</a:t>
            </a:r>
            <a:r>
              <a:rPr lang="ko-KR" altLang="en-US" sz="1400" dirty="0"/>
              <a:t>의 영상을 </a:t>
            </a:r>
            <a:r>
              <a:rPr lang="en-US" altLang="ko-KR" sz="1400" dirty="0"/>
              <a:t>1/2</a:t>
            </a:r>
            <a:r>
              <a:rPr lang="ko-KR" altLang="en-US" sz="1400" dirty="0"/>
              <a:t>으로 축소 </a:t>
            </a:r>
            <a:r>
              <a:rPr lang="en-US" altLang="ko-KR" sz="1400" dirty="0"/>
              <a:t>3X4</a:t>
            </a:r>
          </a:p>
          <a:p>
            <a:pPr>
              <a:buFont typeface="Wingdings" panose="05000000000000000000" pitchFamily="2" charset="2"/>
              <a:buNone/>
            </a:pPr>
            <a:r>
              <a:rPr lang="en-US" altLang="ko-KR" sz="1400" dirty="0"/>
              <a:t>-  </a:t>
            </a:r>
            <a:r>
              <a:rPr lang="ko-KR" altLang="en-US" sz="1400" dirty="0"/>
              <a:t>그림</a:t>
            </a:r>
            <a:r>
              <a:rPr lang="en-US" altLang="ko-KR" sz="1400" dirty="0"/>
              <a:t>(c)  : 3X4</a:t>
            </a:r>
            <a:r>
              <a:rPr lang="ko-KR" altLang="en-US" sz="1400" dirty="0"/>
              <a:t>의 영상을 </a:t>
            </a:r>
            <a:r>
              <a:rPr lang="en-US" altLang="ko-KR" sz="1400" dirty="0"/>
              <a:t>2</a:t>
            </a:r>
            <a:r>
              <a:rPr lang="ko-KR" altLang="en-US" sz="1400" dirty="0"/>
              <a:t>배 확대영상 </a:t>
            </a:r>
            <a:r>
              <a:rPr lang="en-US" altLang="ko-KR" sz="1400" dirty="0"/>
              <a:t>12X16</a:t>
            </a:r>
          </a:p>
        </p:txBody>
      </p:sp>
      <p:graphicFrame>
        <p:nvGraphicFramePr>
          <p:cNvPr id="211972" name="Group 4">
            <a:extLst>
              <a:ext uri="{FF2B5EF4-FFF2-40B4-BE49-F238E27FC236}">
                <a16:creationId xmlns:a16="http://schemas.microsoft.com/office/drawing/2014/main" id="{F930FD17-49AC-4CEC-95B6-5650CBD9F9C5}"/>
              </a:ext>
            </a:extLst>
          </p:cNvPr>
          <p:cNvGraphicFramePr>
            <a:graphicFrameLocks noGrp="1"/>
          </p:cNvGraphicFramePr>
          <p:nvPr>
            <p:extLst>
              <p:ext uri="{D42A27DB-BD31-4B8C-83A1-F6EECF244321}">
                <p14:modId xmlns:p14="http://schemas.microsoft.com/office/powerpoint/2010/main" val="2373544973"/>
              </p:ext>
            </p:extLst>
          </p:nvPr>
        </p:nvGraphicFramePr>
        <p:xfrm>
          <a:off x="4477731" y="928290"/>
          <a:ext cx="2708632" cy="1965326"/>
        </p:xfrm>
        <a:graphic>
          <a:graphicData uri="http://schemas.openxmlformats.org/drawingml/2006/table">
            <a:tbl>
              <a:tblPr/>
              <a:tblGrid>
                <a:gridCol w="338579">
                  <a:extLst>
                    <a:ext uri="{9D8B030D-6E8A-4147-A177-3AD203B41FA5}">
                      <a16:colId xmlns:a16="http://schemas.microsoft.com/office/drawing/2014/main" val="3996052457"/>
                    </a:ext>
                  </a:extLst>
                </a:gridCol>
                <a:gridCol w="338579">
                  <a:extLst>
                    <a:ext uri="{9D8B030D-6E8A-4147-A177-3AD203B41FA5}">
                      <a16:colId xmlns:a16="http://schemas.microsoft.com/office/drawing/2014/main" val="3283615782"/>
                    </a:ext>
                  </a:extLst>
                </a:gridCol>
                <a:gridCol w="338579">
                  <a:extLst>
                    <a:ext uri="{9D8B030D-6E8A-4147-A177-3AD203B41FA5}">
                      <a16:colId xmlns:a16="http://schemas.microsoft.com/office/drawing/2014/main" val="4061550571"/>
                    </a:ext>
                  </a:extLst>
                </a:gridCol>
                <a:gridCol w="338579">
                  <a:extLst>
                    <a:ext uri="{9D8B030D-6E8A-4147-A177-3AD203B41FA5}">
                      <a16:colId xmlns:a16="http://schemas.microsoft.com/office/drawing/2014/main" val="3218386375"/>
                    </a:ext>
                  </a:extLst>
                </a:gridCol>
                <a:gridCol w="338579">
                  <a:extLst>
                    <a:ext uri="{9D8B030D-6E8A-4147-A177-3AD203B41FA5}">
                      <a16:colId xmlns:a16="http://schemas.microsoft.com/office/drawing/2014/main" val="1430824893"/>
                    </a:ext>
                  </a:extLst>
                </a:gridCol>
                <a:gridCol w="338579">
                  <a:extLst>
                    <a:ext uri="{9D8B030D-6E8A-4147-A177-3AD203B41FA5}">
                      <a16:colId xmlns:a16="http://schemas.microsoft.com/office/drawing/2014/main" val="3213111470"/>
                    </a:ext>
                  </a:extLst>
                </a:gridCol>
                <a:gridCol w="338579">
                  <a:extLst>
                    <a:ext uri="{9D8B030D-6E8A-4147-A177-3AD203B41FA5}">
                      <a16:colId xmlns:a16="http://schemas.microsoft.com/office/drawing/2014/main" val="239353698"/>
                    </a:ext>
                  </a:extLst>
                </a:gridCol>
                <a:gridCol w="338579">
                  <a:extLst>
                    <a:ext uri="{9D8B030D-6E8A-4147-A177-3AD203B41FA5}">
                      <a16:colId xmlns:a16="http://schemas.microsoft.com/office/drawing/2014/main" val="4103004958"/>
                    </a:ext>
                  </a:extLst>
                </a:gridCol>
              </a:tblGrid>
              <a:tr h="327025">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80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52649205"/>
                  </a:ext>
                </a:extLst>
              </a:tr>
              <a:tr h="328613">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66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88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400542305"/>
                  </a:ext>
                </a:extLst>
              </a:tr>
              <a:tr h="327025">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627054310"/>
                  </a:ext>
                </a:extLst>
              </a:tr>
              <a:tr h="327025">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107903924"/>
                  </a:ext>
                </a:extLst>
              </a:tr>
              <a:tr h="328613">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65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92146258"/>
                  </a:ext>
                </a:extLst>
              </a:tr>
              <a:tr h="327025">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67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89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99</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36729801"/>
                  </a:ext>
                </a:extLst>
              </a:tr>
            </a:tbl>
          </a:graphicData>
        </a:graphic>
      </p:graphicFrame>
      <p:graphicFrame>
        <p:nvGraphicFramePr>
          <p:cNvPr id="212037" name="Group 69">
            <a:extLst>
              <a:ext uri="{FF2B5EF4-FFF2-40B4-BE49-F238E27FC236}">
                <a16:creationId xmlns:a16="http://schemas.microsoft.com/office/drawing/2014/main" id="{1D6F5FA9-0C20-4F14-95A0-FE5CC1B34E54}"/>
              </a:ext>
            </a:extLst>
          </p:cNvPr>
          <p:cNvGraphicFramePr>
            <a:graphicFrameLocks noGrp="1"/>
          </p:cNvGraphicFramePr>
          <p:nvPr>
            <p:extLst>
              <p:ext uri="{D42A27DB-BD31-4B8C-83A1-F6EECF244321}">
                <p14:modId xmlns:p14="http://schemas.microsoft.com/office/powerpoint/2010/main" val="3312499849"/>
              </p:ext>
            </p:extLst>
          </p:nvPr>
        </p:nvGraphicFramePr>
        <p:xfrm>
          <a:off x="9264929" y="921846"/>
          <a:ext cx="2590800" cy="1965326"/>
        </p:xfrm>
        <a:graphic>
          <a:graphicData uri="http://schemas.openxmlformats.org/drawingml/2006/table">
            <a:tbl>
              <a:tblPr/>
              <a:tblGrid>
                <a:gridCol w="323850">
                  <a:extLst>
                    <a:ext uri="{9D8B030D-6E8A-4147-A177-3AD203B41FA5}">
                      <a16:colId xmlns:a16="http://schemas.microsoft.com/office/drawing/2014/main" val="242216178"/>
                    </a:ext>
                  </a:extLst>
                </a:gridCol>
                <a:gridCol w="323850">
                  <a:extLst>
                    <a:ext uri="{9D8B030D-6E8A-4147-A177-3AD203B41FA5}">
                      <a16:colId xmlns:a16="http://schemas.microsoft.com/office/drawing/2014/main" val="2412537775"/>
                    </a:ext>
                  </a:extLst>
                </a:gridCol>
                <a:gridCol w="323850">
                  <a:extLst>
                    <a:ext uri="{9D8B030D-6E8A-4147-A177-3AD203B41FA5}">
                      <a16:colId xmlns:a16="http://schemas.microsoft.com/office/drawing/2014/main" val="166026698"/>
                    </a:ext>
                  </a:extLst>
                </a:gridCol>
                <a:gridCol w="323850">
                  <a:extLst>
                    <a:ext uri="{9D8B030D-6E8A-4147-A177-3AD203B41FA5}">
                      <a16:colId xmlns:a16="http://schemas.microsoft.com/office/drawing/2014/main" val="3074494920"/>
                    </a:ext>
                  </a:extLst>
                </a:gridCol>
                <a:gridCol w="323850">
                  <a:extLst>
                    <a:ext uri="{9D8B030D-6E8A-4147-A177-3AD203B41FA5}">
                      <a16:colId xmlns:a16="http://schemas.microsoft.com/office/drawing/2014/main" val="4095415895"/>
                    </a:ext>
                  </a:extLst>
                </a:gridCol>
                <a:gridCol w="323850">
                  <a:extLst>
                    <a:ext uri="{9D8B030D-6E8A-4147-A177-3AD203B41FA5}">
                      <a16:colId xmlns:a16="http://schemas.microsoft.com/office/drawing/2014/main" val="1667258086"/>
                    </a:ext>
                  </a:extLst>
                </a:gridCol>
                <a:gridCol w="323850">
                  <a:extLst>
                    <a:ext uri="{9D8B030D-6E8A-4147-A177-3AD203B41FA5}">
                      <a16:colId xmlns:a16="http://schemas.microsoft.com/office/drawing/2014/main" val="136168791"/>
                    </a:ext>
                  </a:extLst>
                </a:gridCol>
                <a:gridCol w="323850">
                  <a:extLst>
                    <a:ext uri="{9D8B030D-6E8A-4147-A177-3AD203B41FA5}">
                      <a16:colId xmlns:a16="http://schemas.microsoft.com/office/drawing/2014/main" val="380749355"/>
                    </a:ext>
                  </a:extLst>
                </a:gridCol>
              </a:tblGrid>
              <a:tr h="327025">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14774741"/>
                  </a:ext>
                </a:extLst>
              </a:tr>
              <a:tr h="328613">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09032897"/>
                  </a:ext>
                </a:extLst>
              </a:tr>
              <a:tr h="327025">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554336963"/>
                  </a:ext>
                </a:extLst>
              </a:tr>
              <a:tr h="327025">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104236546"/>
                  </a:ext>
                </a:extLst>
              </a:tr>
              <a:tr h="328613">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045196141"/>
                  </a:ext>
                </a:extLst>
              </a:tr>
              <a:tr h="327025">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375774477"/>
                  </a:ext>
                </a:extLst>
              </a:tr>
            </a:tbl>
          </a:graphicData>
        </a:graphic>
      </p:graphicFrame>
      <p:sp>
        <p:nvSpPr>
          <p:cNvPr id="212102" name="Text Box 134">
            <a:extLst>
              <a:ext uri="{FF2B5EF4-FFF2-40B4-BE49-F238E27FC236}">
                <a16:creationId xmlns:a16="http://schemas.microsoft.com/office/drawing/2014/main" id="{E866C2ED-E596-4A85-BC8E-8B6B2648ACB2}"/>
              </a:ext>
            </a:extLst>
          </p:cNvPr>
          <p:cNvSpPr txBox="1">
            <a:spLocks noChangeArrowheads="1"/>
          </p:cNvSpPr>
          <p:nvPr/>
        </p:nvSpPr>
        <p:spPr bwMode="auto">
          <a:xfrm>
            <a:off x="5067300" y="3046016"/>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latinLnBrk="1" hangingPunct="1">
              <a:spcBef>
                <a:spcPct val="50000"/>
              </a:spcBef>
            </a:pPr>
            <a:r>
              <a:rPr kumimoji="1" lang="ko-KR" altLang="en-US" sz="1400" dirty="0">
                <a:latin typeface="Tahoma" panose="020B0604030504040204" pitchFamily="34" charset="0"/>
              </a:rPr>
              <a:t>그림 </a:t>
            </a:r>
            <a:r>
              <a:rPr kumimoji="1" lang="en-US" altLang="ko-KR" sz="1400" dirty="0">
                <a:latin typeface="Tahoma" panose="020B0604030504040204" pitchFamily="34" charset="0"/>
              </a:rPr>
              <a:t>(a)</a:t>
            </a:r>
            <a:r>
              <a:rPr kumimoji="1" lang="en-US" altLang="ko-KR" sz="1000" dirty="0">
                <a:latin typeface="Tahoma" panose="020B0604030504040204" pitchFamily="34" charset="0"/>
              </a:rPr>
              <a:t>  </a:t>
            </a:r>
            <a:r>
              <a:rPr kumimoji="1" lang="ko-KR" altLang="en-US" sz="1400" dirty="0">
                <a:latin typeface="Tahoma" panose="020B0604030504040204" pitchFamily="34" charset="0"/>
              </a:rPr>
              <a:t>원영상 </a:t>
            </a:r>
            <a:r>
              <a:rPr kumimoji="1" lang="ko-KR" altLang="en-US" sz="1000" dirty="0">
                <a:latin typeface="Tahoma" panose="020B0604030504040204" pitchFamily="34" charset="0"/>
              </a:rPr>
              <a:t> </a:t>
            </a:r>
          </a:p>
        </p:txBody>
      </p:sp>
      <p:sp>
        <p:nvSpPr>
          <p:cNvPr id="212103" name="Text Box 135">
            <a:extLst>
              <a:ext uri="{FF2B5EF4-FFF2-40B4-BE49-F238E27FC236}">
                <a16:creationId xmlns:a16="http://schemas.microsoft.com/office/drawing/2014/main" id="{B296EBB5-57E5-4A98-9264-ADC87E4ACE71}"/>
              </a:ext>
            </a:extLst>
          </p:cNvPr>
          <p:cNvSpPr txBox="1">
            <a:spLocks noChangeArrowheads="1"/>
          </p:cNvSpPr>
          <p:nvPr/>
        </p:nvSpPr>
        <p:spPr bwMode="auto">
          <a:xfrm>
            <a:off x="7304154" y="2990452"/>
            <a:ext cx="2362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latinLnBrk="1" hangingPunct="1">
              <a:spcBef>
                <a:spcPct val="50000"/>
              </a:spcBef>
            </a:pPr>
            <a:r>
              <a:rPr kumimoji="1" lang="ko-KR" altLang="en-US" sz="1400" dirty="0">
                <a:latin typeface="Tahoma" panose="020B0604030504040204" pitchFamily="34" charset="0"/>
              </a:rPr>
              <a:t>그림 </a:t>
            </a:r>
            <a:r>
              <a:rPr kumimoji="1" lang="en-US" altLang="ko-KR" sz="1400" dirty="0">
                <a:latin typeface="Tahoma" panose="020B0604030504040204" pitchFamily="34" charset="0"/>
              </a:rPr>
              <a:t>(b)</a:t>
            </a:r>
            <a:r>
              <a:rPr kumimoji="1" lang="en-US" altLang="ko-KR" sz="1000" dirty="0">
                <a:latin typeface="Tahoma" panose="020B0604030504040204" pitchFamily="34" charset="0"/>
              </a:rPr>
              <a:t>  </a:t>
            </a:r>
            <a:r>
              <a:rPr kumimoji="1" lang="en-US" altLang="ko-KR" sz="1000" dirty="0">
                <a:latin typeface="굴림" panose="020B0600000101010101" pitchFamily="50" charset="-127"/>
              </a:rPr>
              <a:t> </a:t>
            </a:r>
            <a:r>
              <a:rPr kumimoji="1" lang="en-US" altLang="ko-KR" sz="1400" dirty="0">
                <a:latin typeface="Times New Roman" panose="02020603050405020304" pitchFamily="18" charset="0"/>
              </a:rPr>
              <a:t>½</a:t>
            </a:r>
            <a:r>
              <a:rPr kumimoji="1" lang="en-US" altLang="ko-KR" sz="1400" dirty="0">
                <a:latin typeface="굴림" panose="020B0600000101010101" pitchFamily="50" charset="-127"/>
              </a:rPr>
              <a:t> </a:t>
            </a:r>
            <a:r>
              <a:rPr kumimoji="1" lang="ko-KR" altLang="en-US" sz="1400" dirty="0" err="1">
                <a:latin typeface="굴림" panose="020B0600000101010101" pitchFamily="50" charset="-127"/>
              </a:rPr>
              <a:t>샘플된</a:t>
            </a:r>
            <a:r>
              <a:rPr kumimoji="1" lang="ko-KR" altLang="en-US" sz="1000" dirty="0">
                <a:latin typeface="Tahoma" panose="020B0604030504040204" pitchFamily="34" charset="0"/>
              </a:rPr>
              <a:t>  </a:t>
            </a:r>
            <a:r>
              <a:rPr kumimoji="1" lang="ko-KR" altLang="en-US" sz="1400" dirty="0">
                <a:latin typeface="Tahoma" panose="020B0604030504040204" pitchFamily="34" charset="0"/>
              </a:rPr>
              <a:t>영상</a:t>
            </a:r>
          </a:p>
        </p:txBody>
      </p:sp>
      <p:graphicFrame>
        <p:nvGraphicFramePr>
          <p:cNvPr id="212104" name="Group 136">
            <a:extLst>
              <a:ext uri="{FF2B5EF4-FFF2-40B4-BE49-F238E27FC236}">
                <a16:creationId xmlns:a16="http://schemas.microsoft.com/office/drawing/2014/main" id="{10CEB599-0C00-44E9-B4F0-1087531E3D33}"/>
              </a:ext>
            </a:extLst>
          </p:cNvPr>
          <p:cNvGraphicFramePr>
            <a:graphicFrameLocks noGrp="1"/>
          </p:cNvGraphicFramePr>
          <p:nvPr>
            <p:extLst>
              <p:ext uri="{D42A27DB-BD31-4B8C-83A1-F6EECF244321}">
                <p14:modId xmlns:p14="http://schemas.microsoft.com/office/powerpoint/2010/main" val="3381928978"/>
              </p:ext>
            </p:extLst>
          </p:nvPr>
        </p:nvGraphicFramePr>
        <p:xfrm>
          <a:off x="7501748" y="1518840"/>
          <a:ext cx="1447800" cy="982663"/>
        </p:xfrm>
        <a:graphic>
          <a:graphicData uri="http://schemas.openxmlformats.org/drawingml/2006/table">
            <a:tbl>
              <a:tblPr/>
              <a:tblGrid>
                <a:gridCol w="361950">
                  <a:extLst>
                    <a:ext uri="{9D8B030D-6E8A-4147-A177-3AD203B41FA5}">
                      <a16:colId xmlns:a16="http://schemas.microsoft.com/office/drawing/2014/main" val="3507451274"/>
                    </a:ext>
                  </a:extLst>
                </a:gridCol>
                <a:gridCol w="361950">
                  <a:extLst>
                    <a:ext uri="{9D8B030D-6E8A-4147-A177-3AD203B41FA5}">
                      <a16:colId xmlns:a16="http://schemas.microsoft.com/office/drawing/2014/main" val="131594941"/>
                    </a:ext>
                  </a:extLst>
                </a:gridCol>
                <a:gridCol w="361950">
                  <a:extLst>
                    <a:ext uri="{9D8B030D-6E8A-4147-A177-3AD203B41FA5}">
                      <a16:colId xmlns:a16="http://schemas.microsoft.com/office/drawing/2014/main" val="4240716252"/>
                    </a:ext>
                  </a:extLst>
                </a:gridCol>
                <a:gridCol w="361950">
                  <a:extLst>
                    <a:ext uri="{9D8B030D-6E8A-4147-A177-3AD203B41FA5}">
                      <a16:colId xmlns:a16="http://schemas.microsoft.com/office/drawing/2014/main" val="2809471098"/>
                    </a:ext>
                  </a:extLst>
                </a:gridCol>
              </a:tblGrid>
              <a:tr h="327025">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784228758"/>
                  </a:ext>
                </a:extLst>
              </a:tr>
              <a:tr h="328613">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13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35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58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546663351"/>
                  </a:ext>
                </a:extLst>
              </a:tr>
              <a:tr h="327025">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22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44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a:ln>
                            <a:noFill/>
                          </a:ln>
                          <a:solidFill>
                            <a:schemeClr val="tx1"/>
                          </a:solidFill>
                          <a:effectLst/>
                          <a:latin typeface="굴림" panose="020B0600000101010101" pitchFamily="50" charset="-127"/>
                          <a:ea typeface="굴림" panose="020B0600000101010101" pitchFamily="50" charset="-127"/>
                        </a:rPr>
                        <a:t>76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latinLnBrk="1">
                        <a:spcBef>
                          <a:spcPct val="20000"/>
                        </a:spcBef>
                        <a:buClr>
                          <a:schemeClr val="folHlink"/>
                        </a:buClr>
                        <a:buSzPct val="6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1pPr>
                      <a:lvl2pPr algn="l" latinLnBrk="1">
                        <a:spcBef>
                          <a:spcPct val="20000"/>
                        </a:spcBef>
                        <a:buClr>
                          <a:schemeClr val="hlink"/>
                        </a:buClr>
                        <a:buSzPct val="55000"/>
                        <a:buFont typeface="Wingdings" panose="05000000000000000000" pitchFamily="2" charset="2"/>
                        <a:defRPr kumimoji="1" sz="2400">
                          <a:solidFill>
                            <a:schemeClr val="tx1"/>
                          </a:solidFill>
                          <a:latin typeface="굴림" panose="020B0600000101010101" pitchFamily="50" charset="-127"/>
                          <a:ea typeface="굴림" panose="020B0600000101010101" pitchFamily="50" charset="-127"/>
                        </a:defRPr>
                      </a:lvl2pPr>
                      <a:lvl3pPr algn="l" latinLnBrk="1">
                        <a:spcBef>
                          <a:spcPct val="20000"/>
                        </a:spcBef>
                        <a:buClr>
                          <a:schemeClr val="folHlink"/>
                        </a:buClr>
                        <a:buSzPct val="50000"/>
                        <a:buFont typeface="Wingdings" panose="05000000000000000000" pitchFamily="2" charset="2"/>
                        <a:defRPr kumimoji="1" sz="2000">
                          <a:solidFill>
                            <a:schemeClr val="tx1"/>
                          </a:solidFill>
                          <a:latin typeface="굴림" panose="020B0600000101010101" pitchFamily="50" charset="-127"/>
                          <a:ea typeface="굴림" panose="020B0600000101010101" pitchFamily="50" charset="-127"/>
                        </a:defRPr>
                      </a:lvl3pPr>
                      <a:lvl4pPr algn="l" latinLnBrk="1">
                        <a:spcBef>
                          <a:spcPct val="20000"/>
                        </a:spcBef>
                        <a:buClr>
                          <a:schemeClr val="accent2"/>
                        </a:buClr>
                        <a:buSzPct val="55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4pPr>
                      <a:lvl5pPr algn="l" latinLnBrk="1">
                        <a:spcBef>
                          <a:spcPct val="20000"/>
                        </a:spcBef>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굴림" panose="020B0600000101010101" pitchFamily="50" charset="-127"/>
                          <a:ea typeface="굴림" panose="020B0600000101010101" pitchFamily="50" charset="-127"/>
                        </a:defRPr>
                      </a:lvl9pPr>
                    </a:lstStyle>
                    <a:p>
                      <a:pPr marL="0" marR="0" lvl="0" indent="0" algn="l"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ko-KR" sz="9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56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435540593"/>
                  </a:ext>
                </a:extLst>
              </a:tr>
            </a:tbl>
          </a:graphicData>
        </a:graphic>
      </p:graphicFrame>
      <p:sp>
        <p:nvSpPr>
          <p:cNvPr id="212126" name="Text Box 158">
            <a:extLst>
              <a:ext uri="{FF2B5EF4-FFF2-40B4-BE49-F238E27FC236}">
                <a16:creationId xmlns:a16="http://schemas.microsoft.com/office/drawing/2014/main" id="{5FCB1FCF-871D-4E5D-ACF0-8E8B5AEA4720}"/>
              </a:ext>
            </a:extLst>
          </p:cNvPr>
          <p:cNvSpPr txBox="1">
            <a:spLocks noChangeArrowheads="1"/>
          </p:cNvSpPr>
          <p:nvPr/>
        </p:nvSpPr>
        <p:spPr bwMode="auto">
          <a:xfrm>
            <a:off x="9469463" y="2984008"/>
            <a:ext cx="23862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latinLnBrk="1" hangingPunct="1">
              <a:spcBef>
                <a:spcPct val="50000"/>
              </a:spcBef>
            </a:pPr>
            <a:r>
              <a:rPr kumimoji="1" lang="ko-KR" altLang="en-US" sz="1400">
                <a:latin typeface="Tahoma" panose="020B0604030504040204" pitchFamily="34" charset="0"/>
              </a:rPr>
              <a:t>그림 </a:t>
            </a:r>
            <a:r>
              <a:rPr kumimoji="1" lang="en-US" altLang="ko-KR" sz="1400">
                <a:latin typeface="Tahoma" panose="020B0604030504040204" pitchFamily="34" charset="0"/>
              </a:rPr>
              <a:t>(C)</a:t>
            </a:r>
            <a:r>
              <a:rPr kumimoji="1" lang="en-US" altLang="ko-KR" sz="1000">
                <a:latin typeface="Tahoma" panose="020B0604030504040204" pitchFamily="34" charset="0"/>
              </a:rPr>
              <a:t>  </a:t>
            </a:r>
            <a:r>
              <a:rPr kumimoji="1" lang="en-US" altLang="ko-KR" sz="1400">
                <a:latin typeface="굴림" panose="020B0600000101010101" pitchFamily="50" charset="-127"/>
              </a:rPr>
              <a:t> (b)</a:t>
            </a:r>
            <a:r>
              <a:rPr kumimoji="1" lang="ko-KR" altLang="en-US" sz="1400">
                <a:latin typeface="굴림" panose="020B0600000101010101" pitchFamily="50" charset="-127"/>
              </a:rPr>
              <a:t>의 </a:t>
            </a:r>
            <a:r>
              <a:rPr kumimoji="1" lang="en-US" altLang="ko-KR" sz="1400">
                <a:latin typeface="굴림" panose="020B0600000101010101" pitchFamily="50" charset="-127"/>
              </a:rPr>
              <a:t>2</a:t>
            </a:r>
            <a:r>
              <a:rPr kumimoji="1" lang="ko-KR" altLang="en-US" sz="1400">
                <a:latin typeface="굴림" panose="020B0600000101010101" pitchFamily="50" charset="-127"/>
              </a:rPr>
              <a:t>배 확대</a:t>
            </a:r>
            <a:r>
              <a:rPr kumimoji="1" lang="ko-KR" altLang="en-US" sz="1000">
                <a:latin typeface="Tahoma" panose="020B0604030504040204" pitchFamily="34" charset="0"/>
              </a:rPr>
              <a:t> </a:t>
            </a:r>
            <a:r>
              <a:rPr kumimoji="1" lang="ko-KR" altLang="en-US" sz="1400">
                <a:latin typeface="Tahoma" panose="020B0604030504040204" pitchFamily="34" charset="0"/>
              </a:rPr>
              <a:t>영상</a:t>
            </a:r>
          </a:p>
        </p:txBody>
      </p:sp>
      <p:pic>
        <p:nvPicPr>
          <p:cNvPr id="10" name="그림 9">
            <a:extLst>
              <a:ext uri="{FF2B5EF4-FFF2-40B4-BE49-F238E27FC236}">
                <a16:creationId xmlns:a16="http://schemas.microsoft.com/office/drawing/2014/main" id="{ACC8D80A-8200-4F12-874F-F217353D070F}"/>
              </a:ext>
            </a:extLst>
          </p:cNvPr>
          <p:cNvPicPr>
            <a:picLocks noChangeAspect="1"/>
          </p:cNvPicPr>
          <p:nvPr/>
        </p:nvPicPr>
        <p:blipFill>
          <a:blip r:embed="rId2"/>
          <a:stretch>
            <a:fillRect/>
          </a:stretch>
        </p:blipFill>
        <p:spPr>
          <a:xfrm>
            <a:off x="580908" y="3429000"/>
            <a:ext cx="5386260" cy="3074912"/>
          </a:xfrm>
          <a:prstGeom prst="rect">
            <a:avLst/>
          </a:prstGeom>
        </p:spPr>
      </p:pic>
      <p:pic>
        <p:nvPicPr>
          <p:cNvPr id="11" name="그림 10">
            <a:extLst>
              <a:ext uri="{FF2B5EF4-FFF2-40B4-BE49-F238E27FC236}">
                <a16:creationId xmlns:a16="http://schemas.microsoft.com/office/drawing/2014/main" id="{F6E4288B-E7BE-4C3A-9AA8-7E30598BB7D1}"/>
              </a:ext>
            </a:extLst>
          </p:cNvPr>
          <p:cNvPicPr>
            <a:picLocks noChangeAspect="1"/>
          </p:cNvPicPr>
          <p:nvPr/>
        </p:nvPicPr>
        <p:blipFill>
          <a:blip r:embed="rId3"/>
          <a:stretch>
            <a:fillRect/>
          </a:stretch>
        </p:blipFill>
        <p:spPr>
          <a:xfrm>
            <a:off x="5967168" y="3581401"/>
            <a:ext cx="5888562" cy="28838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963E769-DC4F-495A-A527-DD5CE598E5AE}" type="slidenum">
              <a:rPr lang="ko-KR" altLang="en-US" smtClean="0"/>
              <a:pPr/>
              <a:t>14</a:t>
            </a:fld>
            <a:endParaRPr lang="ko-KR" altLang="en-US" dirty="0"/>
          </a:p>
        </p:txBody>
      </p:sp>
      <p:sp>
        <p:nvSpPr>
          <p:cNvPr id="13" name="Rectangle 12"/>
          <p:cNvSpPr/>
          <p:nvPr/>
        </p:nvSpPr>
        <p:spPr>
          <a:xfrm>
            <a:off x="2660628" y="46182"/>
            <a:ext cx="6870792" cy="666208"/>
          </a:xfrm>
          <a:prstGeom prst="rect">
            <a:avLst/>
          </a:prstGeom>
        </p:spPr>
        <p:txBody>
          <a:bodyPr wrap="none">
            <a:spAutoFit/>
          </a:bodyPr>
          <a:lstStyle/>
          <a:p>
            <a:pPr algn="ctr"/>
            <a:r>
              <a:rPr lang="ko-KR" altLang="en-US" sz="3729" dirty="0">
                <a:solidFill>
                  <a:srgbClr val="0070C0"/>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오차가 작아지도록 중첩값 변경</a:t>
            </a:r>
            <a:endParaRPr lang="en-US" sz="3729" dirty="0">
              <a:solidFill>
                <a:srgbClr val="0070C0"/>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pic>
        <p:nvPicPr>
          <p:cNvPr id="31" name="Picture 2" descr="File:Network3322.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5400000">
            <a:off x="1512786" y="2409657"/>
            <a:ext cx="3150212" cy="282459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801048" y="1224572"/>
            <a:ext cx="974457" cy="57128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3729" dirty="0"/>
              <a:t>7</a:t>
            </a:r>
            <a:endParaRPr lang="ko-KR" altLang="en-US" sz="3729" dirty="0"/>
          </a:p>
        </p:txBody>
      </p:sp>
      <p:sp>
        <p:nvSpPr>
          <p:cNvPr id="23" name="Down Arrow 22"/>
          <p:cNvSpPr/>
          <p:nvPr/>
        </p:nvSpPr>
        <p:spPr>
          <a:xfrm>
            <a:off x="3087892" y="1895594"/>
            <a:ext cx="400771" cy="317757"/>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32" name="TextBox 31"/>
          <p:cNvSpPr txBox="1"/>
          <p:nvPr/>
        </p:nvSpPr>
        <p:spPr>
          <a:xfrm>
            <a:off x="2488586" y="773584"/>
            <a:ext cx="1599381" cy="450893"/>
          </a:xfrm>
          <a:prstGeom prst="rect">
            <a:avLst/>
          </a:prstGeom>
          <a:noFill/>
        </p:spPr>
        <p:txBody>
          <a:bodyPr vert="horz" wrap="square" lIns="0" tIns="0" rIns="0" bIns="0" rtlCol="0">
            <a:spAutoFit/>
          </a:bodyPr>
          <a:lstStyle/>
          <a:p>
            <a:pPr algn="ctr"/>
            <a:r>
              <a:rPr lang="en-US" altLang="ko-KR" sz="1465" b="1" dirty="0">
                <a:solidFill>
                  <a:srgbClr val="003C71"/>
                </a:solidFill>
              </a:rPr>
              <a:t>MNIST</a:t>
            </a:r>
            <a:r>
              <a:rPr lang="en-US" altLang="ko-KR" sz="1465" dirty="0">
                <a:solidFill>
                  <a:srgbClr val="003C71"/>
                </a:solidFill>
              </a:rPr>
              <a:t>: </a:t>
            </a:r>
            <a:r>
              <a:rPr lang="ko-KR" altLang="en-US" sz="1465" dirty="0">
                <a:solidFill>
                  <a:srgbClr val="003C71"/>
                </a:solidFill>
              </a:rPr>
              <a:t>손글씨 숫자 데이타 베이스</a:t>
            </a:r>
          </a:p>
        </p:txBody>
      </p:sp>
      <p:graphicFrame>
        <p:nvGraphicFramePr>
          <p:cNvPr id="34" name="Table 33"/>
          <p:cNvGraphicFramePr>
            <a:graphicFrameLocks noGrp="1"/>
          </p:cNvGraphicFramePr>
          <p:nvPr>
            <p:extLst/>
          </p:nvPr>
        </p:nvGraphicFramePr>
        <p:xfrm>
          <a:off x="245724" y="5523231"/>
          <a:ext cx="7311960" cy="650016"/>
        </p:xfrm>
        <a:graphic>
          <a:graphicData uri="http://schemas.openxmlformats.org/drawingml/2006/table">
            <a:tbl>
              <a:tblPr firstRow="1" bandRow="1">
                <a:tableStyleId>{5C22544A-7EE6-4342-B048-85BDC9FD1C3A}</a:tableStyleId>
              </a:tblPr>
              <a:tblGrid>
                <a:gridCol w="731196">
                  <a:extLst>
                    <a:ext uri="{9D8B030D-6E8A-4147-A177-3AD203B41FA5}">
                      <a16:colId xmlns:a16="http://schemas.microsoft.com/office/drawing/2014/main" val="20000"/>
                    </a:ext>
                  </a:extLst>
                </a:gridCol>
                <a:gridCol w="731196">
                  <a:extLst>
                    <a:ext uri="{9D8B030D-6E8A-4147-A177-3AD203B41FA5}">
                      <a16:colId xmlns:a16="http://schemas.microsoft.com/office/drawing/2014/main" val="20001"/>
                    </a:ext>
                  </a:extLst>
                </a:gridCol>
                <a:gridCol w="731196">
                  <a:extLst>
                    <a:ext uri="{9D8B030D-6E8A-4147-A177-3AD203B41FA5}">
                      <a16:colId xmlns:a16="http://schemas.microsoft.com/office/drawing/2014/main" val="20002"/>
                    </a:ext>
                  </a:extLst>
                </a:gridCol>
                <a:gridCol w="731196">
                  <a:extLst>
                    <a:ext uri="{9D8B030D-6E8A-4147-A177-3AD203B41FA5}">
                      <a16:colId xmlns:a16="http://schemas.microsoft.com/office/drawing/2014/main" val="20003"/>
                    </a:ext>
                  </a:extLst>
                </a:gridCol>
                <a:gridCol w="731196">
                  <a:extLst>
                    <a:ext uri="{9D8B030D-6E8A-4147-A177-3AD203B41FA5}">
                      <a16:colId xmlns:a16="http://schemas.microsoft.com/office/drawing/2014/main" val="20004"/>
                    </a:ext>
                  </a:extLst>
                </a:gridCol>
                <a:gridCol w="731196">
                  <a:extLst>
                    <a:ext uri="{9D8B030D-6E8A-4147-A177-3AD203B41FA5}">
                      <a16:colId xmlns:a16="http://schemas.microsoft.com/office/drawing/2014/main" val="20005"/>
                    </a:ext>
                  </a:extLst>
                </a:gridCol>
                <a:gridCol w="731196">
                  <a:extLst>
                    <a:ext uri="{9D8B030D-6E8A-4147-A177-3AD203B41FA5}">
                      <a16:colId xmlns:a16="http://schemas.microsoft.com/office/drawing/2014/main" val="20006"/>
                    </a:ext>
                  </a:extLst>
                </a:gridCol>
                <a:gridCol w="731196">
                  <a:extLst>
                    <a:ext uri="{9D8B030D-6E8A-4147-A177-3AD203B41FA5}">
                      <a16:colId xmlns:a16="http://schemas.microsoft.com/office/drawing/2014/main" val="20007"/>
                    </a:ext>
                  </a:extLst>
                </a:gridCol>
                <a:gridCol w="731196">
                  <a:extLst>
                    <a:ext uri="{9D8B030D-6E8A-4147-A177-3AD203B41FA5}">
                      <a16:colId xmlns:a16="http://schemas.microsoft.com/office/drawing/2014/main" val="20008"/>
                    </a:ext>
                  </a:extLst>
                </a:gridCol>
                <a:gridCol w="731196">
                  <a:extLst>
                    <a:ext uri="{9D8B030D-6E8A-4147-A177-3AD203B41FA5}">
                      <a16:colId xmlns:a16="http://schemas.microsoft.com/office/drawing/2014/main" val="20009"/>
                    </a:ext>
                  </a:extLst>
                </a:gridCol>
              </a:tblGrid>
              <a:tr h="325008">
                <a:tc>
                  <a:txBody>
                    <a:bodyPr/>
                    <a:lstStyle/>
                    <a:p>
                      <a:pPr algn="ctr" latinLnBrk="1"/>
                      <a:r>
                        <a:rPr lang="en-US" altLang="ko-KR" sz="1300" dirty="0">
                          <a:solidFill>
                            <a:schemeClr val="tx1"/>
                          </a:solidFill>
                        </a:rPr>
                        <a:t>0 </a:t>
                      </a:r>
                      <a:r>
                        <a:rPr lang="ko-KR" altLang="en-US" sz="1300" dirty="0">
                          <a:solidFill>
                            <a:schemeClr val="tx1"/>
                          </a:solidFill>
                        </a:rPr>
                        <a:t>확률</a:t>
                      </a: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1</a:t>
                      </a:r>
                      <a:endParaRPr lang="ko-KR" altLang="en-US" sz="1300" dirty="0">
                        <a:solidFill>
                          <a:schemeClr val="tx1"/>
                        </a:solidFill>
                      </a:endParaRPr>
                    </a:p>
                  </a:txBody>
                  <a:tcPr marL="121807" marR="121807" marT="60904" marB="60904">
                    <a:solidFill>
                      <a:srgbClr val="FFFF00"/>
                    </a:solidFill>
                  </a:tcPr>
                </a:tc>
                <a:tc>
                  <a:txBody>
                    <a:bodyPr/>
                    <a:lstStyle/>
                    <a:p>
                      <a:pPr algn="ctr" latinLnBrk="1"/>
                      <a:r>
                        <a:rPr lang="en-US" altLang="ko-KR" sz="1300" dirty="0">
                          <a:solidFill>
                            <a:schemeClr val="tx1"/>
                          </a:solidFill>
                        </a:rPr>
                        <a:t>2</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3</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4</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5</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6</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7</a:t>
                      </a:r>
                      <a:endParaRPr lang="ko-KR" altLang="en-US" sz="1300" dirty="0">
                        <a:solidFill>
                          <a:schemeClr val="tx1"/>
                        </a:solidFill>
                      </a:endParaRPr>
                    </a:p>
                  </a:txBody>
                  <a:tcPr marL="121807" marR="121807" marT="60904" marB="60904">
                    <a:solidFill>
                      <a:schemeClr val="accent1">
                        <a:lumMod val="60000"/>
                        <a:lumOff val="40000"/>
                      </a:schemeClr>
                    </a:solidFill>
                  </a:tcPr>
                </a:tc>
                <a:tc>
                  <a:txBody>
                    <a:bodyPr/>
                    <a:lstStyle/>
                    <a:p>
                      <a:pPr algn="ctr" latinLnBrk="1"/>
                      <a:r>
                        <a:rPr lang="en-US" altLang="ko-KR" sz="1300" dirty="0">
                          <a:solidFill>
                            <a:schemeClr val="tx1"/>
                          </a:solidFill>
                        </a:rPr>
                        <a:t>8</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9</a:t>
                      </a:r>
                      <a:endParaRPr lang="ko-KR" altLang="en-US" sz="1300" dirty="0">
                        <a:solidFill>
                          <a:schemeClr val="tx1"/>
                        </a:solidFill>
                      </a:endParaRPr>
                    </a:p>
                  </a:txBody>
                  <a:tcPr marL="121807" marR="121807" marT="60904" marB="60904">
                    <a:solidFill>
                      <a:schemeClr val="bg2">
                        <a:lumMod val="20000"/>
                        <a:lumOff val="80000"/>
                      </a:schemeClr>
                    </a:solidFill>
                  </a:tcPr>
                </a:tc>
                <a:extLst>
                  <a:ext uri="{0D108BD9-81ED-4DB2-BD59-A6C34878D82A}">
                    <a16:rowId xmlns:a16="http://schemas.microsoft.com/office/drawing/2014/main" val="10000"/>
                  </a:ext>
                </a:extLst>
              </a:tr>
              <a:tr h="325008">
                <a:tc>
                  <a:txBody>
                    <a:bodyPr/>
                    <a:lstStyle/>
                    <a:p>
                      <a:pPr algn="ctr" latinLnBrk="1"/>
                      <a:r>
                        <a:rPr lang="en-US" altLang="ko-KR" sz="1300" dirty="0">
                          <a:solidFill>
                            <a:schemeClr val="tx1"/>
                          </a:solidFill>
                        </a:rPr>
                        <a:t>0.01</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0.52</a:t>
                      </a:r>
                      <a:endParaRPr lang="ko-KR" altLang="en-US" sz="1300" dirty="0">
                        <a:solidFill>
                          <a:schemeClr val="tx1"/>
                        </a:solidFill>
                      </a:endParaRPr>
                    </a:p>
                  </a:txBody>
                  <a:tcPr marL="121807" marR="121807" marT="60904" marB="60904">
                    <a:solidFill>
                      <a:srgbClr val="FFFF00"/>
                    </a:solidFill>
                  </a:tcPr>
                </a:tc>
                <a:tc>
                  <a:txBody>
                    <a:bodyPr/>
                    <a:lstStyle/>
                    <a:p>
                      <a:pPr algn="ctr" latinLnBrk="1"/>
                      <a:r>
                        <a:rPr lang="en-US" altLang="ko-KR" sz="1300" dirty="0">
                          <a:solidFill>
                            <a:schemeClr val="tx1"/>
                          </a:solidFill>
                        </a:rPr>
                        <a:t>0.02</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0.01</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0.06</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0.01</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0.02</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0.21</a:t>
                      </a:r>
                      <a:endParaRPr lang="ko-KR" altLang="en-US" sz="1300" dirty="0">
                        <a:solidFill>
                          <a:schemeClr val="tx1"/>
                        </a:solidFill>
                      </a:endParaRPr>
                    </a:p>
                  </a:txBody>
                  <a:tcPr marL="121807" marR="121807" marT="60904" marB="60904">
                    <a:solidFill>
                      <a:schemeClr val="accent1">
                        <a:lumMod val="60000"/>
                        <a:lumOff val="40000"/>
                      </a:schemeClr>
                    </a:solidFill>
                  </a:tcPr>
                </a:tc>
                <a:tc>
                  <a:txBody>
                    <a:bodyPr/>
                    <a:lstStyle/>
                    <a:p>
                      <a:pPr algn="ctr" latinLnBrk="1"/>
                      <a:r>
                        <a:rPr lang="en-US" altLang="ko-KR" sz="1300" dirty="0">
                          <a:solidFill>
                            <a:schemeClr val="tx1"/>
                          </a:solidFill>
                        </a:rPr>
                        <a:t>0.01</a:t>
                      </a:r>
                      <a:endParaRPr lang="ko-KR" altLang="en-US" sz="1300" dirty="0">
                        <a:solidFill>
                          <a:schemeClr val="tx1"/>
                        </a:solidFill>
                      </a:endParaRPr>
                    </a:p>
                  </a:txBody>
                  <a:tcPr marL="121807" marR="121807" marT="60904" marB="60904">
                    <a:solidFill>
                      <a:schemeClr val="bg2">
                        <a:lumMod val="20000"/>
                        <a:lumOff val="80000"/>
                      </a:schemeClr>
                    </a:solidFill>
                  </a:tcPr>
                </a:tc>
                <a:tc>
                  <a:txBody>
                    <a:bodyPr/>
                    <a:lstStyle/>
                    <a:p>
                      <a:pPr algn="ctr" latinLnBrk="1"/>
                      <a:r>
                        <a:rPr lang="en-US" altLang="ko-KR" sz="1300" dirty="0">
                          <a:solidFill>
                            <a:schemeClr val="tx1"/>
                          </a:solidFill>
                        </a:rPr>
                        <a:t>0.13</a:t>
                      </a:r>
                      <a:endParaRPr lang="ko-KR" altLang="en-US" sz="1300" dirty="0">
                        <a:solidFill>
                          <a:schemeClr val="tx1"/>
                        </a:solidFill>
                      </a:endParaRPr>
                    </a:p>
                  </a:txBody>
                  <a:tcPr marL="121807" marR="121807" marT="60904" marB="60904">
                    <a:solidFill>
                      <a:schemeClr val="bg2">
                        <a:lumMod val="20000"/>
                        <a:lumOff val="80000"/>
                      </a:schemeClr>
                    </a:solidFill>
                  </a:tcPr>
                </a:tc>
                <a:extLst>
                  <a:ext uri="{0D108BD9-81ED-4DB2-BD59-A6C34878D82A}">
                    <a16:rowId xmlns:a16="http://schemas.microsoft.com/office/drawing/2014/main" val="10001"/>
                  </a:ext>
                </a:extLst>
              </a:tr>
            </a:tbl>
          </a:graphicData>
        </a:graphic>
      </p:graphicFrame>
      <p:sp>
        <p:nvSpPr>
          <p:cNvPr id="35" name="Rectangle 34"/>
          <p:cNvSpPr/>
          <p:nvPr/>
        </p:nvSpPr>
        <p:spPr>
          <a:xfrm>
            <a:off x="2071066" y="1895594"/>
            <a:ext cx="285983" cy="31775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cxnSp>
        <p:nvCxnSpPr>
          <p:cNvPr id="37" name="Straight Arrow Connector 36"/>
          <p:cNvCxnSpPr>
            <a:stCxn id="21" idx="1"/>
            <a:endCxn id="35" idx="0"/>
          </p:cNvCxnSpPr>
          <p:nvPr/>
        </p:nvCxnSpPr>
        <p:spPr>
          <a:xfrm flipH="1">
            <a:off x="2214058" y="1510216"/>
            <a:ext cx="586989" cy="38537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562654" y="1702904"/>
            <a:ext cx="508412" cy="225446"/>
          </a:xfrm>
          <a:prstGeom prst="rect">
            <a:avLst/>
          </a:prstGeom>
          <a:noFill/>
        </p:spPr>
        <p:txBody>
          <a:bodyPr vert="horz" wrap="square" lIns="0" tIns="0" rIns="0" bIns="0" rtlCol="0">
            <a:spAutoFit/>
          </a:bodyPr>
          <a:lstStyle/>
          <a:p>
            <a:r>
              <a:rPr lang="ko-KR" altLang="en-US" sz="1465" dirty="0">
                <a:solidFill>
                  <a:srgbClr val="003C71"/>
                </a:solidFill>
              </a:rPr>
              <a:t>픽셀</a:t>
            </a:r>
          </a:p>
        </p:txBody>
      </p:sp>
      <p:sp>
        <p:nvSpPr>
          <p:cNvPr id="39" name="TextBox 38"/>
          <p:cNvSpPr txBox="1"/>
          <p:nvPr/>
        </p:nvSpPr>
        <p:spPr>
          <a:xfrm>
            <a:off x="4644905" y="2213350"/>
            <a:ext cx="1175705" cy="450893"/>
          </a:xfrm>
          <a:prstGeom prst="rect">
            <a:avLst/>
          </a:prstGeom>
          <a:noFill/>
        </p:spPr>
        <p:txBody>
          <a:bodyPr vert="horz" wrap="square" lIns="0" tIns="0" rIns="0" bIns="0" rtlCol="0">
            <a:spAutoFit/>
          </a:bodyPr>
          <a:lstStyle/>
          <a:p>
            <a:pPr algn="ctr"/>
            <a:r>
              <a:rPr lang="en-US" altLang="ko-KR" sz="1465" dirty="0">
                <a:solidFill>
                  <a:srgbClr val="003C71"/>
                </a:solidFill>
              </a:rPr>
              <a:t>28x28 </a:t>
            </a:r>
            <a:r>
              <a:rPr lang="ko-KR" altLang="en-US" sz="1465" dirty="0">
                <a:solidFill>
                  <a:srgbClr val="003C71"/>
                </a:solidFill>
              </a:rPr>
              <a:t>픽셀 </a:t>
            </a:r>
            <a:r>
              <a:rPr lang="en-US" altLang="ko-KR" sz="1465" dirty="0">
                <a:solidFill>
                  <a:srgbClr val="003C71"/>
                </a:solidFill>
              </a:rPr>
              <a:t>=</a:t>
            </a:r>
          </a:p>
          <a:p>
            <a:pPr algn="ctr"/>
            <a:r>
              <a:rPr lang="en-US" altLang="ko-KR" sz="1465" dirty="0">
                <a:solidFill>
                  <a:srgbClr val="003C71"/>
                </a:solidFill>
              </a:rPr>
              <a:t>784</a:t>
            </a:r>
            <a:r>
              <a:rPr lang="ko-KR" altLang="en-US" sz="1465" dirty="0">
                <a:solidFill>
                  <a:srgbClr val="003C71"/>
                </a:solidFill>
              </a:rPr>
              <a:t>개 입력층</a:t>
            </a:r>
          </a:p>
        </p:txBody>
      </p:sp>
      <p:sp>
        <p:nvSpPr>
          <p:cNvPr id="40" name="TextBox 39"/>
          <p:cNvSpPr txBox="1"/>
          <p:nvPr/>
        </p:nvSpPr>
        <p:spPr>
          <a:xfrm>
            <a:off x="4644904" y="3249601"/>
            <a:ext cx="1175705" cy="225446"/>
          </a:xfrm>
          <a:prstGeom prst="rect">
            <a:avLst/>
          </a:prstGeom>
          <a:noFill/>
        </p:spPr>
        <p:txBody>
          <a:bodyPr vert="horz" wrap="square" lIns="0" tIns="0" rIns="0" bIns="0" rtlCol="0">
            <a:spAutoFit/>
          </a:bodyPr>
          <a:lstStyle/>
          <a:p>
            <a:pPr algn="ctr"/>
            <a:r>
              <a:rPr lang="ko-KR" altLang="en-US" sz="1465" dirty="0">
                <a:solidFill>
                  <a:srgbClr val="003C71"/>
                </a:solidFill>
              </a:rPr>
              <a:t>임의의 갯수</a:t>
            </a:r>
          </a:p>
        </p:txBody>
      </p:sp>
      <p:sp>
        <p:nvSpPr>
          <p:cNvPr id="41" name="TextBox 40"/>
          <p:cNvSpPr txBox="1"/>
          <p:nvPr/>
        </p:nvSpPr>
        <p:spPr>
          <a:xfrm>
            <a:off x="4644902" y="4112503"/>
            <a:ext cx="1175705" cy="225446"/>
          </a:xfrm>
          <a:prstGeom prst="rect">
            <a:avLst/>
          </a:prstGeom>
          <a:noFill/>
        </p:spPr>
        <p:txBody>
          <a:bodyPr vert="horz" wrap="square" lIns="0" tIns="0" rIns="0" bIns="0" rtlCol="0">
            <a:spAutoFit/>
          </a:bodyPr>
          <a:lstStyle/>
          <a:p>
            <a:pPr algn="ctr"/>
            <a:r>
              <a:rPr lang="ko-KR" altLang="en-US" sz="1465" dirty="0">
                <a:solidFill>
                  <a:srgbClr val="003C71"/>
                </a:solidFill>
              </a:rPr>
              <a:t>임의의 갯수</a:t>
            </a:r>
          </a:p>
        </p:txBody>
      </p:sp>
      <p:sp>
        <p:nvSpPr>
          <p:cNvPr id="42" name="TextBox 41"/>
          <p:cNvSpPr txBox="1"/>
          <p:nvPr/>
        </p:nvSpPr>
        <p:spPr>
          <a:xfrm>
            <a:off x="4644902" y="4749912"/>
            <a:ext cx="1175705" cy="450893"/>
          </a:xfrm>
          <a:prstGeom prst="rect">
            <a:avLst/>
          </a:prstGeom>
          <a:noFill/>
        </p:spPr>
        <p:txBody>
          <a:bodyPr vert="horz" wrap="square" lIns="0" tIns="0" rIns="0" bIns="0" rtlCol="0">
            <a:spAutoFit/>
          </a:bodyPr>
          <a:lstStyle/>
          <a:p>
            <a:pPr algn="ctr"/>
            <a:r>
              <a:rPr lang="en-US" altLang="ko-KR" sz="1465" dirty="0">
                <a:solidFill>
                  <a:srgbClr val="003C71"/>
                </a:solidFill>
              </a:rPr>
              <a:t>10</a:t>
            </a:r>
            <a:r>
              <a:rPr lang="ko-KR" altLang="en-US" sz="1465" dirty="0">
                <a:solidFill>
                  <a:srgbClr val="003C71"/>
                </a:solidFill>
              </a:rPr>
              <a:t>개</a:t>
            </a:r>
            <a:endParaRPr lang="en-US" altLang="ko-KR" sz="1465" dirty="0">
              <a:solidFill>
                <a:srgbClr val="003C71"/>
              </a:solidFill>
            </a:endParaRPr>
          </a:p>
          <a:p>
            <a:pPr algn="ctr"/>
            <a:r>
              <a:rPr lang="en-US" altLang="ko-KR" sz="1465" dirty="0">
                <a:solidFill>
                  <a:srgbClr val="003C71"/>
                </a:solidFill>
              </a:rPr>
              <a:t>0~9</a:t>
            </a:r>
            <a:r>
              <a:rPr lang="ko-KR" altLang="en-US" sz="1465" dirty="0">
                <a:solidFill>
                  <a:srgbClr val="003C71"/>
                </a:solidFill>
              </a:rPr>
              <a:t>까지 숫자</a:t>
            </a:r>
          </a:p>
        </p:txBody>
      </p:sp>
      <p:sp>
        <p:nvSpPr>
          <p:cNvPr id="45" name="TextBox 44"/>
          <p:cNvSpPr txBox="1"/>
          <p:nvPr/>
        </p:nvSpPr>
        <p:spPr>
          <a:xfrm>
            <a:off x="90378" y="2644919"/>
            <a:ext cx="1440503" cy="450893"/>
          </a:xfrm>
          <a:prstGeom prst="rect">
            <a:avLst/>
          </a:prstGeom>
          <a:noFill/>
        </p:spPr>
        <p:txBody>
          <a:bodyPr vert="horz" wrap="square" lIns="0" tIns="0" rIns="0" bIns="0" rtlCol="0">
            <a:spAutoFit/>
          </a:bodyPr>
          <a:lstStyle/>
          <a:p>
            <a:pPr algn="ctr"/>
            <a:r>
              <a:rPr lang="en-US" altLang="ko-KR" sz="1465" dirty="0">
                <a:solidFill>
                  <a:srgbClr val="003C71"/>
                </a:solidFill>
              </a:rPr>
              <a:t>784x100</a:t>
            </a:r>
            <a:r>
              <a:rPr lang="ko-KR" altLang="en-US" sz="1465" dirty="0">
                <a:solidFill>
                  <a:srgbClr val="003C71"/>
                </a:solidFill>
              </a:rPr>
              <a:t>개의 </a:t>
            </a:r>
            <a:r>
              <a:rPr lang="en-US" altLang="ko-KR" sz="1465" dirty="0">
                <a:solidFill>
                  <a:srgbClr val="003C71"/>
                </a:solidFill>
              </a:rPr>
              <a:t>weight</a:t>
            </a:r>
            <a:r>
              <a:rPr lang="ko-KR" altLang="en-US" sz="1465" dirty="0">
                <a:solidFill>
                  <a:srgbClr val="003C71"/>
                </a:solidFill>
              </a:rPr>
              <a:t>선</a:t>
            </a:r>
          </a:p>
        </p:txBody>
      </p:sp>
      <p:cxnSp>
        <p:nvCxnSpPr>
          <p:cNvPr id="47" name="Straight Arrow Connector 46"/>
          <p:cNvCxnSpPr/>
          <p:nvPr/>
        </p:nvCxnSpPr>
        <p:spPr>
          <a:xfrm flipH="1">
            <a:off x="1435551" y="2870413"/>
            <a:ext cx="778507"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86950" y="4225250"/>
            <a:ext cx="1288644" cy="676339"/>
          </a:xfrm>
          <a:prstGeom prst="rect">
            <a:avLst/>
          </a:prstGeom>
          <a:noFill/>
        </p:spPr>
        <p:txBody>
          <a:bodyPr vert="horz" wrap="square" lIns="0" tIns="0" rIns="0" bIns="0" rtlCol="0">
            <a:spAutoFit/>
          </a:bodyPr>
          <a:lstStyle/>
          <a:p>
            <a:pPr algn="ctr"/>
            <a:r>
              <a:rPr lang="ko-KR" altLang="en-US" sz="1465" dirty="0">
                <a:solidFill>
                  <a:srgbClr val="003C71"/>
                </a:solidFill>
              </a:rPr>
              <a:t>변경이 될 </a:t>
            </a:r>
            <a:r>
              <a:rPr lang="en-US" altLang="ko-KR" sz="1465" dirty="0">
                <a:solidFill>
                  <a:srgbClr val="003C71"/>
                </a:solidFill>
              </a:rPr>
              <a:t>weight</a:t>
            </a:r>
            <a:r>
              <a:rPr lang="ko-KR" altLang="en-US" sz="1465" dirty="0">
                <a:solidFill>
                  <a:srgbClr val="003C71"/>
                </a:solidFill>
              </a:rPr>
              <a:t>만 </a:t>
            </a:r>
            <a:r>
              <a:rPr lang="en-US" altLang="ko-KR" sz="1465" dirty="0">
                <a:solidFill>
                  <a:srgbClr val="003C71"/>
                </a:solidFill>
              </a:rPr>
              <a:t>8</a:t>
            </a:r>
            <a:r>
              <a:rPr lang="ko-KR" altLang="en-US" sz="1465" dirty="0">
                <a:solidFill>
                  <a:srgbClr val="003C71"/>
                </a:solidFill>
              </a:rPr>
              <a:t>만개 이상</a:t>
            </a:r>
          </a:p>
        </p:txBody>
      </p:sp>
      <p:sp>
        <p:nvSpPr>
          <p:cNvPr id="49" name="TextBox 48"/>
          <p:cNvSpPr txBox="1"/>
          <p:nvPr/>
        </p:nvSpPr>
        <p:spPr>
          <a:xfrm>
            <a:off x="6795067" y="1510215"/>
            <a:ext cx="4332101" cy="3607141"/>
          </a:xfrm>
          <a:prstGeom prst="rect">
            <a:avLst/>
          </a:prstGeom>
          <a:noFill/>
        </p:spPr>
        <p:txBody>
          <a:bodyPr vert="horz" wrap="square" lIns="0" tIns="0" rIns="0" bIns="0" rtlCol="0">
            <a:spAutoFit/>
          </a:bodyPr>
          <a:lstStyle/>
          <a:p>
            <a:pPr marL="228389" indent="-228389">
              <a:buFont typeface="Arial" panose="020B0604020202020204" pitchFamily="34" charset="0"/>
              <a:buChar char="•"/>
            </a:pPr>
            <a:r>
              <a:rPr lang="en-US" altLang="ko-KR" sz="1465" dirty="0">
                <a:solidFill>
                  <a:srgbClr val="003C71"/>
                </a:solidFill>
              </a:rPr>
              <a:t>7</a:t>
            </a:r>
            <a:r>
              <a:rPr lang="ko-KR" altLang="en-US" sz="1465" dirty="0">
                <a:solidFill>
                  <a:srgbClr val="003C71"/>
                </a:solidFill>
              </a:rPr>
              <a:t>과 </a:t>
            </a:r>
            <a:r>
              <a:rPr lang="en-US" altLang="ko-KR" sz="1465" dirty="0">
                <a:solidFill>
                  <a:srgbClr val="003C71"/>
                </a:solidFill>
              </a:rPr>
              <a:t>1</a:t>
            </a:r>
            <a:r>
              <a:rPr lang="ko-KR" altLang="en-US" sz="1465" dirty="0">
                <a:solidFill>
                  <a:srgbClr val="003C71"/>
                </a:solidFill>
              </a:rPr>
              <a:t>을 정확하게 구분하기 위해서 </a:t>
            </a:r>
            <a:r>
              <a:rPr lang="en-US" altLang="ko-KR" sz="1465" dirty="0">
                <a:solidFill>
                  <a:srgbClr val="003C71"/>
                </a:solidFill>
              </a:rPr>
              <a:t>7</a:t>
            </a:r>
            <a:r>
              <a:rPr lang="ko-KR" altLang="en-US" sz="1465" dirty="0">
                <a:solidFill>
                  <a:srgbClr val="003C71"/>
                </a:solidFill>
              </a:rPr>
              <a:t>의 상단부 횡측 라인의 특징을 찾는 것이 중요</a:t>
            </a:r>
            <a:r>
              <a:rPr lang="en-US" altLang="ko-KR" sz="1465" dirty="0">
                <a:solidFill>
                  <a:srgbClr val="003C71"/>
                </a:solidFill>
              </a:rPr>
              <a:t>.</a:t>
            </a:r>
          </a:p>
          <a:p>
            <a:pPr marL="228389" indent="-228389">
              <a:buFont typeface="Arial" panose="020B0604020202020204" pitchFamily="34" charset="0"/>
              <a:buChar char="•"/>
            </a:pPr>
            <a:endParaRPr lang="en-US" altLang="ko-KR" sz="1465" dirty="0">
              <a:solidFill>
                <a:srgbClr val="003C71"/>
              </a:solidFill>
            </a:endParaRPr>
          </a:p>
          <a:p>
            <a:pPr marL="228389" indent="-228389">
              <a:buFont typeface="Arial" panose="020B0604020202020204" pitchFamily="34" charset="0"/>
              <a:buChar char="•"/>
            </a:pPr>
            <a:r>
              <a:rPr lang="ko-KR" altLang="en-US" sz="1465" dirty="0">
                <a:solidFill>
                  <a:srgbClr val="003C71"/>
                </a:solidFill>
              </a:rPr>
              <a:t>정확성의 정밀도를 높이기 위해 약 </a:t>
            </a:r>
            <a:r>
              <a:rPr lang="en-US" altLang="ko-KR" sz="1465" dirty="0">
                <a:solidFill>
                  <a:srgbClr val="003C71"/>
                </a:solidFill>
              </a:rPr>
              <a:t>8</a:t>
            </a:r>
            <a:r>
              <a:rPr lang="ko-KR" altLang="en-US" sz="1465" dirty="0">
                <a:solidFill>
                  <a:srgbClr val="003C71"/>
                </a:solidFill>
              </a:rPr>
              <a:t>만개나 되는 노드 노드를 연결하는 </a:t>
            </a:r>
            <a:r>
              <a:rPr lang="en-US" altLang="ko-KR" sz="1465" dirty="0">
                <a:solidFill>
                  <a:srgbClr val="003C71"/>
                </a:solidFill>
              </a:rPr>
              <a:t>weight</a:t>
            </a:r>
            <a:r>
              <a:rPr lang="ko-KR" altLang="en-US" sz="1465" dirty="0">
                <a:solidFill>
                  <a:srgbClr val="003C71"/>
                </a:solidFill>
              </a:rPr>
              <a:t>값을 계속해서 변경을 하도록 한다</a:t>
            </a:r>
            <a:r>
              <a:rPr lang="en-US" altLang="ko-KR" sz="1465" dirty="0">
                <a:solidFill>
                  <a:srgbClr val="003C71"/>
                </a:solidFill>
              </a:rPr>
              <a:t>. </a:t>
            </a:r>
          </a:p>
          <a:p>
            <a:pPr marL="228389" indent="-228389">
              <a:buFont typeface="Arial" panose="020B0604020202020204" pitchFamily="34" charset="0"/>
              <a:buChar char="•"/>
            </a:pPr>
            <a:endParaRPr lang="en-US" altLang="ko-KR" sz="1465" dirty="0">
              <a:solidFill>
                <a:srgbClr val="003C71"/>
              </a:solidFill>
            </a:endParaRPr>
          </a:p>
          <a:p>
            <a:pPr marL="228389" indent="-228389">
              <a:buFont typeface="Arial" panose="020B0604020202020204" pitchFamily="34" charset="0"/>
              <a:buChar char="•"/>
            </a:pPr>
            <a:r>
              <a:rPr lang="en-US" altLang="ko-KR" sz="1465" dirty="0">
                <a:solidFill>
                  <a:srgbClr val="003C71"/>
                </a:solidFill>
              </a:rPr>
              <a:t>Toronto </a:t>
            </a:r>
            <a:r>
              <a:rPr lang="ko-KR" altLang="en-US" sz="1465" dirty="0">
                <a:solidFill>
                  <a:srgbClr val="003C71"/>
                </a:solidFill>
              </a:rPr>
              <a:t>대학의 </a:t>
            </a:r>
            <a:r>
              <a:rPr lang="en-US" altLang="ko-KR" sz="1465" dirty="0" err="1">
                <a:solidFill>
                  <a:srgbClr val="003C71"/>
                </a:solidFill>
              </a:rPr>
              <a:t>Geoffery</a:t>
            </a:r>
            <a:r>
              <a:rPr lang="en-US" altLang="ko-KR" sz="1465" dirty="0">
                <a:solidFill>
                  <a:srgbClr val="003C71"/>
                </a:solidFill>
              </a:rPr>
              <a:t> Hinton </a:t>
            </a:r>
            <a:r>
              <a:rPr lang="ko-KR" altLang="en-US" sz="1465" dirty="0">
                <a:solidFill>
                  <a:srgbClr val="003C71"/>
                </a:solidFill>
              </a:rPr>
              <a:t>교수가 새로운 기계학습 방법 </a:t>
            </a:r>
            <a:r>
              <a:rPr lang="en-US" altLang="ko-KR" sz="1465" dirty="0">
                <a:solidFill>
                  <a:srgbClr val="003C71"/>
                </a:solidFill>
              </a:rPr>
              <a:t>Deep Learning</a:t>
            </a:r>
            <a:r>
              <a:rPr lang="ko-KR" altLang="en-US" sz="1465" dirty="0">
                <a:solidFill>
                  <a:srgbClr val="003C71"/>
                </a:solidFill>
              </a:rPr>
              <a:t>을 발표 </a:t>
            </a:r>
            <a:endParaRPr lang="en-US" altLang="ko-KR" sz="1465" dirty="0">
              <a:solidFill>
                <a:srgbClr val="003C71"/>
              </a:solidFill>
            </a:endParaRPr>
          </a:p>
          <a:p>
            <a:pPr marL="228389" indent="-228389">
              <a:buFont typeface="Arial" panose="020B0604020202020204" pitchFamily="34" charset="0"/>
              <a:buChar char="•"/>
            </a:pPr>
            <a:endParaRPr lang="en-US" altLang="ko-KR" sz="1465" dirty="0">
              <a:solidFill>
                <a:srgbClr val="003C71"/>
              </a:solidFill>
            </a:endParaRPr>
          </a:p>
          <a:p>
            <a:pPr marL="228389" indent="-228389">
              <a:buFont typeface="Arial" panose="020B0604020202020204" pitchFamily="34" charset="0"/>
              <a:buChar char="•"/>
            </a:pPr>
            <a:r>
              <a:rPr lang="en-US" altLang="ko-KR" sz="1465" dirty="0">
                <a:solidFill>
                  <a:srgbClr val="003C71"/>
                </a:solidFill>
              </a:rPr>
              <a:t>2012</a:t>
            </a:r>
            <a:r>
              <a:rPr lang="ko-KR" altLang="en-US" sz="1465" dirty="0">
                <a:solidFill>
                  <a:srgbClr val="003C71"/>
                </a:solidFill>
              </a:rPr>
              <a:t>년 </a:t>
            </a:r>
            <a:r>
              <a:rPr lang="en-US" altLang="ko-KR" sz="1465" dirty="0">
                <a:solidFill>
                  <a:srgbClr val="003C71"/>
                </a:solidFill>
              </a:rPr>
              <a:t>ILSVRC(</a:t>
            </a:r>
            <a:r>
              <a:rPr lang="en-US" altLang="ko-KR" sz="1465" dirty="0" err="1">
                <a:solidFill>
                  <a:srgbClr val="003C71"/>
                </a:solidFill>
              </a:rPr>
              <a:t>Imagenet</a:t>
            </a:r>
            <a:r>
              <a:rPr lang="en-US" altLang="ko-KR" sz="1465" dirty="0">
                <a:solidFill>
                  <a:srgbClr val="003C71"/>
                </a:solidFill>
              </a:rPr>
              <a:t> Large Scale Visual Recognition Challenge)</a:t>
            </a:r>
            <a:r>
              <a:rPr lang="ko-KR" altLang="en-US" sz="1465" dirty="0">
                <a:solidFill>
                  <a:srgbClr val="003C71"/>
                </a:solidFill>
              </a:rPr>
              <a:t>에서 획기적으로 성능 개선 </a:t>
            </a:r>
            <a:r>
              <a:rPr lang="en-US" altLang="ko-KR" sz="1465" dirty="0">
                <a:solidFill>
                  <a:srgbClr val="003C71"/>
                </a:solidFill>
              </a:rPr>
              <a:t>– 1000</a:t>
            </a:r>
            <a:r>
              <a:rPr lang="ko-KR" altLang="en-US" sz="1465" dirty="0">
                <a:solidFill>
                  <a:srgbClr val="003C71"/>
                </a:solidFill>
              </a:rPr>
              <a:t>만장의 이미지 데이터를 기계학습으로 학습</a:t>
            </a:r>
            <a:r>
              <a:rPr lang="en-US" altLang="ko-KR" sz="1465" dirty="0">
                <a:solidFill>
                  <a:srgbClr val="003C71"/>
                </a:solidFill>
              </a:rPr>
              <a:t>. 15</a:t>
            </a:r>
            <a:r>
              <a:rPr lang="ko-KR" altLang="en-US" sz="1465" dirty="0">
                <a:solidFill>
                  <a:srgbClr val="003C71"/>
                </a:solidFill>
              </a:rPr>
              <a:t>만장의 이미지로 테스트한 후 정답을 맞히는 대회</a:t>
            </a:r>
            <a:endParaRPr lang="en-US" altLang="ko-KR" sz="1465" dirty="0">
              <a:solidFill>
                <a:srgbClr val="003C71"/>
              </a:solidFill>
            </a:endParaRPr>
          </a:p>
          <a:p>
            <a:endParaRPr lang="ko-KR" altLang="en-US" sz="1465" dirty="0" err="1">
              <a:solidFill>
                <a:srgbClr val="003C71"/>
              </a:solidFill>
            </a:endParaRPr>
          </a:p>
        </p:txBody>
      </p:sp>
    </p:spTree>
    <p:extLst>
      <p:ext uri="{BB962C8B-B14F-4D97-AF65-F5344CB8AC3E}">
        <p14:creationId xmlns:p14="http://schemas.microsoft.com/office/powerpoint/2010/main" val="917655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280916" y="145439"/>
            <a:ext cx="3125787" cy="559777"/>
          </a:xfrm>
        </p:spPr>
        <p:txBody>
          <a:bodyPr rtlCol="0">
            <a:noAutofit/>
          </a:bodyPr>
          <a:lstStyle/>
          <a:p>
            <a:pPr lvl="1" algn="l" rtl="0" latinLnBrk="1">
              <a:lnSpc>
                <a:spcPct val="90000"/>
              </a:lnSpc>
              <a:spcBef>
                <a:spcPct val="0"/>
              </a:spcBef>
            </a:pPr>
            <a:r>
              <a:rPr lang="ko-KR" altLang="en-US" b="1" dirty="0">
                <a:solidFill>
                  <a:schemeClr val="bg1"/>
                </a:solidFill>
              </a:rPr>
              <a:t>픽셀데이터에 대한 이해</a:t>
            </a:r>
            <a:r>
              <a:rPr lang="en-US" altLang="ko-KR" b="1" dirty="0">
                <a:solidFill>
                  <a:schemeClr val="bg1"/>
                </a:solidFill>
              </a:rPr>
              <a:t>:</a:t>
            </a:r>
            <a:endParaRPr lang="ko-KR" altLang="en-US" sz="2800" dirty="0">
              <a:solidFill>
                <a:schemeClr val="bg1"/>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63" y="4374173"/>
            <a:ext cx="3207174" cy="790941"/>
          </a:xfrm>
          <a:prstGeom prst="rect">
            <a:avLst/>
          </a:prstGeom>
        </p:spPr>
      </p:pic>
      <p:sp>
        <p:nvSpPr>
          <p:cNvPr id="2" name="TextBox 1">
            <a:extLst>
              <a:ext uri="{FF2B5EF4-FFF2-40B4-BE49-F238E27FC236}">
                <a16:creationId xmlns:a16="http://schemas.microsoft.com/office/drawing/2014/main" id="{E4A09B6B-4158-4628-9CE8-0253D914A433}"/>
              </a:ext>
            </a:extLst>
          </p:cNvPr>
          <p:cNvSpPr txBox="1"/>
          <p:nvPr/>
        </p:nvSpPr>
        <p:spPr>
          <a:xfrm>
            <a:off x="304800" y="409575"/>
            <a:ext cx="7124700" cy="4647426"/>
          </a:xfrm>
          <a:prstGeom prst="rect">
            <a:avLst/>
          </a:prstGeom>
          <a:noFill/>
        </p:spPr>
        <p:txBody>
          <a:bodyPr wrap="square" rtlCol="0">
            <a:spAutoFit/>
          </a:bodyPr>
          <a:lstStyle/>
          <a:p>
            <a:pPr marL="285750" indent="-285750">
              <a:buFont typeface="Arial" pitchFamily="34" charset="0"/>
              <a:buChar char="•"/>
            </a:pPr>
            <a:r>
              <a:rPr lang="ko-KR" altLang="en-US" sz="1400" b="1" dirty="0">
                <a:latin typeface="맑은 고딕" panose="020B0503020000020004" pitchFamily="50" charset="-127"/>
                <a:ea typeface="맑은 고딕" panose="020B0503020000020004" pitchFamily="50" charset="-127"/>
              </a:rPr>
              <a:t>픽셀 데이터 값 구하기</a:t>
            </a:r>
            <a:r>
              <a:rPr lang="en-US" altLang="ko-KR" sz="1400" b="1" dirty="0">
                <a:latin typeface="맑은 고딕" panose="020B0503020000020004" pitchFamily="50" charset="-127"/>
                <a:ea typeface="맑은 고딕" panose="020B0503020000020004" pitchFamily="50" charset="-127"/>
              </a:rPr>
              <a:t>? </a:t>
            </a:r>
            <a:r>
              <a:rPr lang="en-US" altLang="ko-KR" sz="1400" dirty="0">
                <a:latin typeface="맑은 고딕" panose="020B0503020000020004" pitchFamily="50" charset="-127"/>
                <a:ea typeface="맑은 고딕" panose="020B0503020000020004" pitchFamily="50" charset="-127"/>
              </a:rPr>
              <a:t>-&gt; </a:t>
            </a:r>
            <a:r>
              <a:rPr lang="ko-KR" altLang="en-US" sz="1400" dirty="0">
                <a:latin typeface="맑은 고딕" panose="020B0503020000020004" pitchFamily="50" charset="-127"/>
                <a:ea typeface="맑은 고딕" panose="020B0503020000020004" pitchFamily="50" charset="-127"/>
              </a:rPr>
              <a:t>비교</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패턴</a:t>
            </a:r>
            <a:endParaRPr lang="en-US" altLang="ko-KR" sz="1400" dirty="0">
              <a:latin typeface="맑은 고딕" panose="020B0503020000020004" pitchFamily="50" charset="-127"/>
              <a:ea typeface="맑은 고딕" panose="020B0503020000020004" pitchFamily="50" charset="-127"/>
            </a:endParaRPr>
          </a:p>
          <a:p>
            <a:pPr marL="285750" indent="-285750">
              <a:buFont typeface="Arial" pitchFamily="34" charset="0"/>
              <a:buChar char="•"/>
            </a:pPr>
            <a:endParaRPr lang="en-US" altLang="ko-KR" sz="1400" dirty="0">
              <a:latin typeface="맑은 고딕" panose="020B0503020000020004" pitchFamily="50" charset="-127"/>
              <a:ea typeface="맑은 고딕" panose="020B0503020000020004" pitchFamily="50" charset="-127"/>
            </a:endParaRPr>
          </a:p>
          <a:p>
            <a:r>
              <a:rPr lang="ko-KR" altLang="en-US" sz="1400" dirty="0">
                <a:latin typeface="맑은 고딕" panose="020B0503020000020004" pitchFamily="50" charset="-127"/>
                <a:ea typeface="맑은 고딕" panose="020B0503020000020004" pitchFamily="50" charset="-127"/>
              </a:rPr>
              <a:t>이미지 데이터는 각 구역을 픽셀로 쪼개어 표현하며 주변 픽셀에 따라 한 픽셀이 갖는 값의 의미가 달라집니다</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사과 이미지가 있을 때 사과 꼭지 주변에 있는 부분의 빨간색 픽셀은 사과 윗부분을 나타내고 사과가 놓여 있는 바닥 주변에 있는 부분의 빨간색 픽셀은 사과 밑부분을 나타냅니다</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이런 식으로 픽셀 데이터가 주변의 픽셀 데이터와 연관 관계를 가지는 것이 이미지의 특성이라고 할 수 있습니다</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디지털 이미지는 픽셀</a:t>
            </a:r>
            <a:r>
              <a:rPr lang="en-US" altLang="ko-KR" sz="1400" dirty="0">
                <a:latin typeface="맑은 고딕" panose="020B0503020000020004" pitchFamily="50" charset="-127"/>
                <a:ea typeface="맑은 고딕" panose="020B0503020000020004" pitchFamily="50" charset="-127"/>
              </a:rPr>
              <a:t>(Pixel)</a:t>
            </a:r>
            <a:r>
              <a:rPr lang="ko-KR" altLang="en-US" sz="1400" dirty="0">
                <a:latin typeface="맑은 고딕" panose="020B0503020000020004" pitchFamily="50" charset="-127"/>
                <a:ea typeface="맑은 고딕" panose="020B0503020000020004" pitchFamily="50" charset="-127"/>
              </a:rPr>
              <a:t>로 구성되어 있습니다</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픽셀은 디지털 이미지에서 표시할 수 있는 가장 작은 단위이고 픽셀은 강도</a:t>
            </a:r>
            <a:r>
              <a:rPr lang="en-US" altLang="ko-KR" sz="1400" dirty="0">
                <a:latin typeface="맑은 고딕" panose="020B0503020000020004" pitchFamily="50" charset="-127"/>
                <a:ea typeface="맑은 고딕" panose="020B0503020000020004" pitchFamily="50" charset="-127"/>
              </a:rPr>
              <a:t>(intensity)</a:t>
            </a:r>
            <a:r>
              <a:rPr lang="ko-KR" altLang="en-US" sz="1400" dirty="0">
                <a:latin typeface="맑은 고딕" panose="020B0503020000020004" pitchFamily="50" charset="-127"/>
                <a:ea typeface="맑은 고딕" panose="020B0503020000020004" pitchFamily="50" charset="-127"/>
              </a:rPr>
              <a:t>와 채널</a:t>
            </a:r>
            <a:r>
              <a:rPr lang="en-US" altLang="ko-KR" sz="1400" dirty="0">
                <a:latin typeface="맑은 고딕" panose="020B0503020000020004" pitchFamily="50" charset="-127"/>
                <a:ea typeface="맑은 고딕" panose="020B0503020000020004" pitchFamily="50" charset="-127"/>
              </a:rPr>
              <a:t>(channel)</a:t>
            </a:r>
            <a:r>
              <a:rPr lang="ko-KR" altLang="en-US" sz="1400" dirty="0">
                <a:latin typeface="맑은 고딕" panose="020B0503020000020004" pitchFamily="50" charset="-127"/>
                <a:ea typeface="맑은 고딕" panose="020B0503020000020004" pitchFamily="50" charset="-127"/>
              </a:rPr>
              <a:t> 값을 갖습니다</a:t>
            </a:r>
            <a:r>
              <a:rPr lang="en-US" altLang="ko-KR" sz="1400" dirty="0">
                <a:latin typeface="맑은 고딕" panose="020B0503020000020004" pitchFamily="50" charset="-127"/>
                <a:ea typeface="맑은 고딕" panose="020B0503020000020004" pitchFamily="50" charset="-127"/>
              </a:rPr>
              <a:t>.  </a:t>
            </a:r>
          </a:p>
          <a:p>
            <a:endParaRPr lang="en-US" altLang="ko-KR" sz="1400" dirty="0">
              <a:latin typeface="맑은 고딕" panose="020B0503020000020004" pitchFamily="50" charset="-127"/>
              <a:ea typeface="맑은 고딕" panose="020B0503020000020004" pitchFamily="50" charset="-127"/>
            </a:endParaRPr>
          </a:p>
          <a:p>
            <a:pPr marL="285750" indent="-285750">
              <a:buFont typeface="Arial" pitchFamily="34" charset="0"/>
              <a:buChar char="•"/>
            </a:pPr>
            <a:r>
              <a:rPr lang="en-US" altLang="ko-KR" sz="1400" b="1" dirty="0">
                <a:latin typeface="맑은 고딕" panose="020B0503020000020004" pitchFamily="50" charset="-127"/>
                <a:ea typeface="맑은 고딕" panose="020B0503020000020004" pitchFamily="50" charset="-127"/>
              </a:rPr>
              <a:t>2</a:t>
            </a:r>
            <a:r>
              <a:rPr lang="ko-KR" altLang="en-US" sz="1400" b="1" dirty="0">
                <a:latin typeface="맑은 고딕" panose="020B0503020000020004" pitchFamily="50" charset="-127"/>
                <a:ea typeface="맑은 고딕" panose="020B0503020000020004" pitchFamily="50" charset="-127"/>
              </a:rPr>
              <a:t>차원 배열로 변환</a:t>
            </a:r>
            <a:r>
              <a:rPr lang="en-US" altLang="ko-KR" sz="1400" b="1" dirty="0">
                <a:latin typeface="맑은 고딕" panose="020B0503020000020004" pitchFamily="50" charset="-127"/>
                <a:ea typeface="맑은 고딕" panose="020B0503020000020004" pitchFamily="50" charset="-127"/>
              </a:rPr>
              <a:t>? </a:t>
            </a:r>
            <a:r>
              <a:rPr lang="en-US" altLang="ko-KR" sz="1400" dirty="0">
                <a:latin typeface="맑은 고딕" panose="020B0503020000020004" pitchFamily="50" charset="-127"/>
                <a:ea typeface="맑은 고딕" panose="020B0503020000020004" pitchFamily="50" charset="-127"/>
              </a:rPr>
              <a:t>-&gt; </a:t>
            </a:r>
            <a:r>
              <a:rPr lang="ko-KR" altLang="en-US" sz="1400" dirty="0">
                <a:latin typeface="맑은 고딕" panose="020B0503020000020004" pitchFamily="50" charset="-127"/>
                <a:ea typeface="맑은 고딕" panose="020B0503020000020004" pitchFamily="50" charset="-127"/>
              </a:rPr>
              <a:t>시각화</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패턴 </a:t>
            </a:r>
            <a:endParaRPr lang="en-US" altLang="ko-KR" sz="1400" dirty="0">
              <a:latin typeface="맑은 고딕" panose="020B0503020000020004" pitchFamily="50" charset="-127"/>
              <a:ea typeface="맑은 고딕" panose="020B0503020000020004" pitchFamily="50" charset="-127"/>
            </a:endParaRPr>
          </a:p>
          <a:p>
            <a:pPr marL="285750" indent="-285750">
              <a:buFont typeface="Arial" pitchFamily="34" charset="0"/>
              <a:buChar char="•"/>
            </a:pPr>
            <a:endParaRPr lang="en-US" altLang="ko-KR" sz="1400" dirty="0">
              <a:latin typeface="맑은 고딕" panose="020B0503020000020004" pitchFamily="50" charset="-127"/>
              <a:ea typeface="맑은 고딕" panose="020B0503020000020004" pitchFamily="50" charset="-127"/>
            </a:endParaRPr>
          </a:p>
          <a:p>
            <a:r>
              <a:rPr lang="en-US" altLang="ko-KR" sz="1400" dirty="0">
                <a:latin typeface="맑은 고딕" panose="020B0503020000020004" pitchFamily="50" charset="-127"/>
                <a:ea typeface="맑은 고딕" panose="020B0503020000020004" pitchFamily="50" charset="-127"/>
              </a:rPr>
              <a:t>NumPy </a:t>
            </a:r>
            <a:r>
              <a:rPr lang="ko-KR" altLang="en-US" sz="1400" dirty="0">
                <a:latin typeface="맑은 고딕" panose="020B0503020000020004" pitchFamily="50" charset="-127"/>
                <a:ea typeface="맑은 고딕" panose="020B0503020000020004" pitchFamily="50" charset="-127"/>
              </a:rPr>
              <a:t>배열과 파이썬 리스트의 사용법은 거의 동일합니다</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하지만 </a:t>
            </a:r>
            <a:r>
              <a:rPr lang="en-US" altLang="ko-KR" sz="1400" dirty="0">
                <a:latin typeface="맑은 고딕" panose="020B0503020000020004" pitchFamily="50" charset="-127"/>
                <a:ea typeface="맑은 고딕" panose="020B0503020000020004" pitchFamily="50" charset="-127"/>
              </a:rPr>
              <a:t>NumPy </a:t>
            </a:r>
            <a:r>
              <a:rPr lang="ko-KR" altLang="en-US" sz="1400" dirty="0">
                <a:latin typeface="맑은 고딕" panose="020B0503020000020004" pitchFamily="50" charset="-127"/>
                <a:ea typeface="맑은 고딕" panose="020B0503020000020004" pitchFamily="50" charset="-127"/>
              </a:rPr>
              <a:t>배열이 좀 더 효율적으로 메모리에 데이터를 저장하기 때문에 빠른 연산이 가능</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픽셀 값을 배열을 이용하여 시각화하고 배열에서의 값을 상호 비교하면서 차이점</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유사점을 찾도록 합니다</a:t>
            </a:r>
            <a:r>
              <a:rPr lang="en-US" altLang="ko-KR" sz="1400" dirty="0">
                <a:latin typeface="맑은 고딕" panose="020B0503020000020004" pitchFamily="50" charset="-127"/>
                <a:ea typeface="맑은 고딕" panose="020B0503020000020004" pitchFamily="50" charset="-127"/>
              </a:rPr>
              <a:t>.  </a:t>
            </a:r>
            <a:endParaRPr lang="ko-KR" altLang="en-US" sz="1400" dirty="0">
              <a:latin typeface="맑은 고딕" panose="020B0503020000020004" pitchFamily="50" charset="-127"/>
              <a:ea typeface="맑은 고딕" panose="020B0503020000020004" pitchFamily="50" charset="-127"/>
            </a:endParaRPr>
          </a:p>
          <a:p>
            <a:pPr marL="285750" indent="-285750">
              <a:buFont typeface="Arial" pitchFamily="34" charset="0"/>
              <a:buChar char="•"/>
            </a:pPr>
            <a:endParaRPr lang="en-US" altLang="ko-KR" sz="1400" dirty="0">
              <a:latin typeface="맑은 고딕" panose="020B0503020000020004" pitchFamily="50" charset="-127"/>
              <a:ea typeface="맑은 고딕" panose="020B0503020000020004" pitchFamily="50" charset="-127"/>
            </a:endParaRPr>
          </a:p>
          <a:p>
            <a:pPr marL="285750" indent="-285750">
              <a:buFont typeface="Arial" pitchFamily="34" charset="0"/>
              <a:buChar char="•"/>
            </a:pPr>
            <a:r>
              <a:rPr lang="ko-KR" altLang="en-US" sz="1400" dirty="0">
                <a:latin typeface="맑은 고딕" panose="020B0503020000020004" pitchFamily="50" charset="-127"/>
                <a:ea typeface="맑은 고딕" panose="020B0503020000020004" pitchFamily="50" charset="-127"/>
              </a:rPr>
              <a:t>픽셀 평균 값 구하기</a:t>
            </a:r>
            <a:r>
              <a:rPr lang="en-US" altLang="ko-KR" sz="1400" dirty="0">
                <a:latin typeface="맑은 고딕" panose="020B0503020000020004" pitchFamily="50" charset="-127"/>
                <a:ea typeface="맑은 고딕" panose="020B0503020000020004" pitchFamily="50" charset="-127"/>
              </a:rPr>
              <a:t>? -&gt; </a:t>
            </a:r>
            <a:r>
              <a:rPr lang="ko-KR" altLang="en-US" sz="1400" dirty="0">
                <a:latin typeface="맑은 고딕" panose="020B0503020000020004" pitchFamily="50" charset="-127"/>
                <a:ea typeface="맑은 고딕" panose="020B0503020000020004" pitchFamily="50" charset="-127"/>
              </a:rPr>
              <a:t>상호 인접 셀 비교</a:t>
            </a:r>
            <a:endParaRPr lang="en-US" altLang="ko-KR" sz="1400" dirty="0">
              <a:latin typeface="맑은 고딕" panose="020B0503020000020004" pitchFamily="50" charset="-127"/>
              <a:ea typeface="맑은 고딕" panose="020B0503020000020004" pitchFamily="50" charset="-127"/>
            </a:endParaRPr>
          </a:p>
          <a:p>
            <a:pPr marL="285750" indent="-285750">
              <a:buFont typeface="Arial" pitchFamily="34" charset="0"/>
              <a:buChar char="•"/>
            </a:pPr>
            <a:endParaRPr lang="en-US" altLang="ko-KR" sz="1400" dirty="0">
              <a:latin typeface="맑은 고딕" panose="020B0503020000020004" pitchFamily="50" charset="-127"/>
              <a:ea typeface="맑은 고딕" panose="020B0503020000020004" pitchFamily="50" charset="-127"/>
            </a:endParaRPr>
          </a:p>
          <a:p>
            <a:pPr marL="285750" indent="-285750">
              <a:buFont typeface="Arial" pitchFamily="34" charset="0"/>
              <a:buChar char="•"/>
            </a:pPr>
            <a:endParaRPr lang="en-US" altLang="ko-KR" sz="1400" dirty="0">
              <a:latin typeface="맑은 고딕" panose="020B0503020000020004" pitchFamily="50" charset="-127"/>
              <a:ea typeface="맑은 고딕" panose="020B0503020000020004" pitchFamily="50" charset="-127"/>
            </a:endParaRPr>
          </a:p>
          <a:p>
            <a:pPr marL="285750" indent="-285750">
              <a:buFont typeface="Arial" pitchFamily="34" charset="0"/>
              <a:buChar char="•"/>
            </a:pPr>
            <a:endParaRPr lang="en-US" altLang="ko-KR" sz="1600" dirty="0"/>
          </a:p>
        </p:txBody>
      </p:sp>
      <p:pic>
        <p:nvPicPr>
          <p:cNvPr id="8" name="그림 7">
            <a:extLst>
              <a:ext uri="{FF2B5EF4-FFF2-40B4-BE49-F238E27FC236}">
                <a16:creationId xmlns:a16="http://schemas.microsoft.com/office/drawing/2014/main" id="{9383064D-6940-4CFD-9C02-EF537BE9B501}"/>
              </a:ext>
            </a:extLst>
          </p:cNvPr>
          <p:cNvPicPr>
            <a:picLocks noChangeAspect="1"/>
          </p:cNvPicPr>
          <p:nvPr/>
        </p:nvPicPr>
        <p:blipFill>
          <a:blip r:embed="rId4"/>
          <a:stretch>
            <a:fillRect/>
          </a:stretch>
        </p:blipFill>
        <p:spPr>
          <a:xfrm>
            <a:off x="8280916" y="2951615"/>
            <a:ext cx="3818972" cy="1782310"/>
          </a:xfrm>
          <a:prstGeom prst="rect">
            <a:avLst/>
          </a:prstGeom>
        </p:spPr>
      </p:pic>
      <p:pic>
        <p:nvPicPr>
          <p:cNvPr id="30" name="그림 29" descr="나무 이미지의 (53, 121)에 위치한 픽셀의 RGB 값*&lt;br&gt;&lt;small&gt;(*주의: 격자 안의 하나의 정사각형의 크기는 실제 1픽셀보다는 크며, 설명을 돕기 위해 과장하였습니다.)&lt;/small&gt;">
            <a:hlinkClick r:id="rId5" tgtFrame="&quot;_blank&quot;"/>
            <a:extLst>
              <a:ext uri="{FF2B5EF4-FFF2-40B4-BE49-F238E27FC236}">
                <a16:creationId xmlns:a16="http://schemas.microsoft.com/office/drawing/2014/main" id="{0C0AFC0B-4E67-41C8-A4E3-10A72C34704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280916" y="876300"/>
            <a:ext cx="3818973" cy="2039596"/>
          </a:xfrm>
          <a:prstGeom prst="rect">
            <a:avLst/>
          </a:prstGeom>
          <a:noFill/>
          <a:ln>
            <a:noFill/>
          </a:ln>
        </p:spPr>
      </p:pic>
      <p:pic>
        <p:nvPicPr>
          <p:cNvPr id="31" name="그림 30" descr="나무 이미지의 윗쪽 절반 중앙 픽셀 색상과 아랫쪽 절반 중앙 픽셀 색상">
            <a:hlinkClick r:id="rId7" tgtFrame="&quot;_blank&quot;"/>
            <a:extLst>
              <a:ext uri="{FF2B5EF4-FFF2-40B4-BE49-F238E27FC236}">
                <a16:creationId xmlns:a16="http://schemas.microsoft.com/office/drawing/2014/main" id="{E8EE1013-41BE-42F5-BC64-D80D2389E382}"/>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280916" y="4769645"/>
            <a:ext cx="3818971" cy="1942916"/>
          </a:xfrm>
          <a:prstGeom prst="rect">
            <a:avLst/>
          </a:prstGeom>
          <a:noFill/>
          <a:ln>
            <a:noFill/>
          </a:ln>
        </p:spPr>
      </p:pic>
      <p:grpSp>
        <p:nvGrpSpPr>
          <p:cNvPr id="12" name="그룹 11">
            <a:extLst>
              <a:ext uri="{FF2B5EF4-FFF2-40B4-BE49-F238E27FC236}">
                <a16:creationId xmlns:a16="http://schemas.microsoft.com/office/drawing/2014/main" id="{4A27045A-6635-4D87-957E-0E93D0E407F2}"/>
              </a:ext>
            </a:extLst>
          </p:cNvPr>
          <p:cNvGrpSpPr/>
          <p:nvPr/>
        </p:nvGrpSpPr>
        <p:grpSpPr>
          <a:xfrm>
            <a:off x="5553830" y="4176964"/>
            <a:ext cx="1896578" cy="1242859"/>
            <a:chOff x="5553830" y="4176964"/>
            <a:chExt cx="1896578" cy="1242859"/>
          </a:xfrm>
        </p:grpSpPr>
        <p:pic>
          <p:nvPicPr>
            <p:cNvPr id="39" name="Picture 3">
              <a:extLst>
                <a:ext uri="{FF2B5EF4-FFF2-40B4-BE49-F238E27FC236}">
                  <a16:creationId xmlns:a16="http://schemas.microsoft.com/office/drawing/2014/main" id="{FB732926-8FC0-4FE6-AE7A-6BACB240A8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53830" y="4176964"/>
              <a:ext cx="1896578" cy="1185361"/>
            </a:xfrm>
            <a:prstGeom prst="rect">
              <a:avLst/>
            </a:prstGeom>
          </p:spPr>
        </p:pic>
        <p:sp>
          <p:nvSpPr>
            <p:cNvPr id="9" name="TextBox 8">
              <a:extLst>
                <a:ext uri="{FF2B5EF4-FFF2-40B4-BE49-F238E27FC236}">
                  <a16:creationId xmlns:a16="http://schemas.microsoft.com/office/drawing/2014/main" id="{DCEBB4FF-CC61-410B-90F5-F82A2EF2E2E4}"/>
                </a:ext>
              </a:extLst>
            </p:cNvPr>
            <p:cNvSpPr txBox="1"/>
            <p:nvPr/>
          </p:nvSpPr>
          <p:spPr>
            <a:xfrm>
              <a:off x="5553830" y="5112046"/>
              <a:ext cx="1811608" cy="307777"/>
            </a:xfrm>
            <a:prstGeom prst="rect">
              <a:avLst/>
            </a:prstGeom>
            <a:noFill/>
          </p:spPr>
          <p:txBody>
            <a:bodyPr wrap="square" rtlCol="0">
              <a:spAutoFit/>
            </a:bodyPr>
            <a:lstStyle/>
            <a:p>
              <a:r>
                <a:rPr lang="en-US" altLang="ko-KR" sz="1400" dirty="0"/>
                <a:t>Max-Pool</a:t>
              </a:r>
              <a:endParaRPr lang="ko-KR" altLang="en-US" sz="1400" dirty="0"/>
            </a:p>
          </p:txBody>
        </p:sp>
      </p:grpSp>
      <p:grpSp>
        <p:nvGrpSpPr>
          <p:cNvPr id="15" name="그룹 14">
            <a:extLst>
              <a:ext uri="{FF2B5EF4-FFF2-40B4-BE49-F238E27FC236}">
                <a16:creationId xmlns:a16="http://schemas.microsoft.com/office/drawing/2014/main" id="{A8CA8C0C-CCE5-4B43-98C1-512CD9CE062A}"/>
              </a:ext>
            </a:extLst>
          </p:cNvPr>
          <p:cNvGrpSpPr/>
          <p:nvPr/>
        </p:nvGrpSpPr>
        <p:grpSpPr>
          <a:xfrm>
            <a:off x="5532922" y="5366754"/>
            <a:ext cx="1917486" cy="1261073"/>
            <a:chOff x="5532922" y="5366754"/>
            <a:chExt cx="1917486" cy="1261073"/>
          </a:xfrm>
        </p:grpSpPr>
        <p:pic>
          <p:nvPicPr>
            <p:cNvPr id="40" name="Picture 5">
              <a:extLst>
                <a:ext uri="{FF2B5EF4-FFF2-40B4-BE49-F238E27FC236}">
                  <a16:creationId xmlns:a16="http://schemas.microsoft.com/office/drawing/2014/main" id="{3FB146E9-E80E-46D9-B119-8F446360FC9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32922" y="5366754"/>
              <a:ext cx="1917486" cy="1198429"/>
            </a:xfrm>
            <a:prstGeom prst="rect">
              <a:avLst/>
            </a:prstGeom>
          </p:spPr>
        </p:pic>
        <p:sp>
          <p:nvSpPr>
            <p:cNvPr id="41" name="TextBox 40">
              <a:extLst>
                <a:ext uri="{FF2B5EF4-FFF2-40B4-BE49-F238E27FC236}">
                  <a16:creationId xmlns:a16="http://schemas.microsoft.com/office/drawing/2014/main" id="{1FC66F7B-72B7-40FA-80C9-EF46032F7BBC}"/>
                </a:ext>
              </a:extLst>
            </p:cNvPr>
            <p:cNvSpPr txBox="1"/>
            <p:nvPr/>
          </p:nvSpPr>
          <p:spPr>
            <a:xfrm>
              <a:off x="5532922" y="6320050"/>
              <a:ext cx="1811608" cy="307777"/>
            </a:xfrm>
            <a:prstGeom prst="rect">
              <a:avLst/>
            </a:prstGeom>
            <a:noFill/>
          </p:spPr>
          <p:txBody>
            <a:bodyPr wrap="square" rtlCol="0">
              <a:spAutoFit/>
            </a:bodyPr>
            <a:lstStyle/>
            <a:p>
              <a:r>
                <a:rPr lang="en-US" altLang="ko-KR" sz="1400" dirty="0"/>
                <a:t>Average Pool</a:t>
              </a:r>
              <a:endParaRPr lang="ko-KR" altLang="en-US" sz="1400" dirty="0"/>
            </a:p>
          </p:txBody>
        </p:sp>
      </p:grpSp>
      <p:grpSp>
        <p:nvGrpSpPr>
          <p:cNvPr id="20" name="그룹 19">
            <a:extLst>
              <a:ext uri="{FF2B5EF4-FFF2-40B4-BE49-F238E27FC236}">
                <a16:creationId xmlns:a16="http://schemas.microsoft.com/office/drawing/2014/main" id="{399DB00E-B9FD-4DBE-9E98-5A2E5E06B47E}"/>
              </a:ext>
            </a:extLst>
          </p:cNvPr>
          <p:cNvGrpSpPr/>
          <p:nvPr/>
        </p:nvGrpSpPr>
        <p:grpSpPr>
          <a:xfrm>
            <a:off x="304800" y="5419823"/>
            <a:ext cx="3503208" cy="1352317"/>
            <a:chOff x="385146" y="5265934"/>
            <a:chExt cx="3503208" cy="1506206"/>
          </a:xfrm>
        </p:grpSpPr>
        <p:pic>
          <p:nvPicPr>
            <p:cNvPr id="42" name="Picture 4">
              <a:extLst>
                <a:ext uri="{FF2B5EF4-FFF2-40B4-BE49-F238E27FC236}">
                  <a16:creationId xmlns:a16="http://schemas.microsoft.com/office/drawing/2014/main" id="{839DDC88-F750-4735-8020-2D59CD7AC82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5146" y="5265934"/>
              <a:ext cx="3503208" cy="1198429"/>
            </a:xfrm>
            <a:prstGeom prst="rect">
              <a:avLst/>
            </a:prstGeom>
          </p:spPr>
        </p:pic>
        <p:sp>
          <p:nvSpPr>
            <p:cNvPr id="16" name="TextBox 15">
              <a:extLst>
                <a:ext uri="{FF2B5EF4-FFF2-40B4-BE49-F238E27FC236}">
                  <a16:creationId xmlns:a16="http://schemas.microsoft.com/office/drawing/2014/main" id="{A9F9A9A4-272D-40B4-AB92-8F4DB4003288}"/>
                </a:ext>
              </a:extLst>
            </p:cNvPr>
            <p:cNvSpPr txBox="1"/>
            <p:nvPr/>
          </p:nvSpPr>
          <p:spPr>
            <a:xfrm>
              <a:off x="533163" y="6464363"/>
              <a:ext cx="1447800" cy="307777"/>
            </a:xfrm>
            <a:prstGeom prst="rect">
              <a:avLst/>
            </a:prstGeom>
            <a:noFill/>
          </p:spPr>
          <p:txBody>
            <a:bodyPr wrap="square" rtlCol="0">
              <a:spAutoFit/>
            </a:bodyPr>
            <a:lstStyle/>
            <a:p>
              <a:r>
                <a:rPr lang="en-US" altLang="ko-KR" sz="1400" dirty="0"/>
                <a:t>Padding</a:t>
              </a:r>
              <a:endParaRPr lang="ko-KR" altLang="en-US" sz="1400" dirty="0"/>
            </a:p>
          </p:txBody>
        </p:sp>
      </p:grpSp>
      <p:grpSp>
        <p:nvGrpSpPr>
          <p:cNvPr id="17" name="그룹 16">
            <a:extLst>
              <a:ext uri="{FF2B5EF4-FFF2-40B4-BE49-F238E27FC236}">
                <a16:creationId xmlns:a16="http://schemas.microsoft.com/office/drawing/2014/main" id="{6F2C042B-7E57-4A4D-A6AA-01651BDDECDC}"/>
              </a:ext>
            </a:extLst>
          </p:cNvPr>
          <p:cNvGrpSpPr/>
          <p:nvPr/>
        </p:nvGrpSpPr>
        <p:grpSpPr>
          <a:xfrm>
            <a:off x="7450408" y="2343448"/>
            <a:ext cx="484920" cy="192600"/>
            <a:chOff x="5148720" y="891720"/>
            <a:chExt cx="484920" cy="192600"/>
          </a:xfrm>
        </p:grpSpPr>
        <p:sp>
          <p:nvSpPr>
            <p:cNvPr id="18" name="CustomShape 2">
              <a:extLst>
                <a:ext uri="{FF2B5EF4-FFF2-40B4-BE49-F238E27FC236}">
                  <a16:creationId xmlns:a16="http://schemas.microsoft.com/office/drawing/2014/main" id="{BAD099D4-D369-4E1F-A762-CF8C0A9D85D4}"/>
                </a:ext>
              </a:extLst>
            </p:cNvPr>
            <p:cNvSpPr/>
            <p:nvPr/>
          </p:nvSpPr>
          <p:spPr>
            <a:xfrm>
              <a:off x="5478480" y="892800"/>
              <a:ext cx="155160" cy="191520"/>
            </a:xfrm>
            <a:prstGeom prst="rect">
              <a:avLst/>
            </a:prstGeom>
            <a:solidFill>
              <a:srgbClr val="FF0000"/>
            </a:solidFill>
            <a:ln w="25560">
              <a:solidFill>
                <a:srgbClr val="FF0000"/>
              </a:solidFill>
              <a:round/>
            </a:ln>
          </p:spPr>
          <p:style>
            <a:lnRef idx="0">
              <a:scrgbClr r="0" g="0" b="0"/>
            </a:lnRef>
            <a:fillRef idx="0">
              <a:scrgbClr r="0" g="0" b="0"/>
            </a:fillRef>
            <a:effectRef idx="0">
              <a:scrgbClr r="0" g="0" b="0"/>
            </a:effectRef>
            <a:fontRef idx="minor"/>
          </p:style>
        </p:sp>
        <p:sp>
          <p:nvSpPr>
            <p:cNvPr id="19" name="CustomShape 3">
              <a:extLst>
                <a:ext uri="{FF2B5EF4-FFF2-40B4-BE49-F238E27FC236}">
                  <a16:creationId xmlns:a16="http://schemas.microsoft.com/office/drawing/2014/main" id="{087C50E0-ED22-46E3-B92C-36E29925D4E4}"/>
                </a:ext>
              </a:extLst>
            </p:cNvPr>
            <p:cNvSpPr/>
            <p:nvPr/>
          </p:nvSpPr>
          <p:spPr>
            <a:xfrm>
              <a:off x="5313600" y="891720"/>
              <a:ext cx="155160" cy="191520"/>
            </a:xfrm>
            <a:prstGeom prst="rect">
              <a:avLst/>
            </a:prstGeom>
            <a:solidFill>
              <a:srgbClr val="00FF00"/>
            </a:solidFill>
            <a:ln w="25560">
              <a:solidFill>
                <a:srgbClr val="00FF00"/>
              </a:solidFill>
              <a:round/>
            </a:ln>
          </p:spPr>
          <p:style>
            <a:lnRef idx="0">
              <a:scrgbClr r="0" g="0" b="0"/>
            </a:lnRef>
            <a:fillRef idx="0">
              <a:scrgbClr r="0" g="0" b="0"/>
            </a:fillRef>
            <a:effectRef idx="0">
              <a:scrgbClr r="0" g="0" b="0"/>
            </a:effectRef>
            <a:fontRef idx="minor"/>
          </p:style>
        </p:sp>
        <p:sp>
          <p:nvSpPr>
            <p:cNvPr id="21" name="CustomShape 4">
              <a:extLst>
                <a:ext uri="{FF2B5EF4-FFF2-40B4-BE49-F238E27FC236}">
                  <a16:creationId xmlns:a16="http://schemas.microsoft.com/office/drawing/2014/main" id="{ACF94FA9-2D60-4CC6-A84D-D3F338F22EF3}"/>
                </a:ext>
              </a:extLst>
            </p:cNvPr>
            <p:cNvSpPr/>
            <p:nvPr/>
          </p:nvSpPr>
          <p:spPr>
            <a:xfrm>
              <a:off x="5148720" y="891720"/>
              <a:ext cx="155160" cy="191520"/>
            </a:xfrm>
            <a:prstGeom prst="rect">
              <a:avLst/>
            </a:prstGeom>
            <a:solidFill>
              <a:srgbClr val="0000FF"/>
            </a:solidFill>
            <a:ln w="25560">
              <a:solidFill>
                <a:srgbClr val="0000FF"/>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87498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963E769-DC4F-495A-A527-DD5CE598E5AE}" type="slidenum">
              <a:rPr lang="ko-KR" altLang="en-US" smtClean="0"/>
              <a:pPr/>
              <a:t>16</a:t>
            </a:fld>
            <a:endParaRPr lang="ko-KR" altLang="en-US" dirty="0"/>
          </a:p>
        </p:txBody>
      </p:sp>
      <p:sp>
        <p:nvSpPr>
          <p:cNvPr id="13" name="Rectangle 12"/>
          <p:cNvSpPr/>
          <p:nvPr/>
        </p:nvSpPr>
        <p:spPr>
          <a:xfrm>
            <a:off x="4030391" y="46182"/>
            <a:ext cx="4131259" cy="666208"/>
          </a:xfrm>
          <a:prstGeom prst="rect">
            <a:avLst/>
          </a:prstGeom>
        </p:spPr>
        <p:txBody>
          <a:bodyPr wrap="none">
            <a:spAutoFit/>
          </a:bodyPr>
          <a:lstStyle/>
          <a:p>
            <a:pPr algn="ctr"/>
            <a:r>
              <a:rPr lang="en-US" sz="3729" dirty="0">
                <a:solidFill>
                  <a:srgbClr val="0070C0"/>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Back propagation</a:t>
            </a:r>
          </a:p>
        </p:txBody>
      </p:sp>
      <p:grpSp>
        <p:nvGrpSpPr>
          <p:cNvPr id="4" name="Group 3"/>
          <p:cNvGrpSpPr/>
          <p:nvPr/>
        </p:nvGrpSpPr>
        <p:grpSpPr>
          <a:xfrm>
            <a:off x="932132" y="1758260"/>
            <a:ext cx="6805619" cy="3867643"/>
            <a:chOff x="711415" y="868227"/>
            <a:chExt cx="6469983" cy="3887846"/>
          </a:xfrm>
        </p:grpSpPr>
        <p:pic>
          <p:nvPicPr>
            <p:cNvPr id="5" name="Picture 2" descr="File:Network3322.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7384" y="868227"/>
              <a:ext cx="5145631" cy="28236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l="4314" t="77786" r="42752" b="2441"/>
            <a:stretch/>
          </p:blipFill>
          <p:spPr>
            <a:xfrm>
              <a:off x="5774447" y="3772259"/>
              <a:ext cx="1406951" cy="963548"/>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l="4959" t="55945" r="43068" b="24982"/>
            <a:stretch/>
          </p:blipFill>
          <p:spPr>
            <a:xfrm>
              <a:off x="4048548" y="3782233"/>
              <a:ext cx="1381369" cy="929440"/>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l="5169" t="34084" r="42217" b="47193"/>
            <a:stretch/>
          </p:blipFill>
          <p:spPr>
            <a:xfrm>
              <a:off x="2305594" y="3772260"/>
              <a:ext cx="1398423" cy="912386"/>
            </a:xfrm>
            <a:prstGeom prst="rect">
              <a:avLst/>
            </a:prstGeom>
          </p:spPr>
        </p:pic>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l="14349" t="11986" r="51003" b="68766"/>
            <a:stretch/>
          </p:blipFill>
          <p:spPr>
            <a:xfrm>
              <a:off x="711415" y="3700830"/>
              <a:ext cx="1036056" cy="1055243"/>
            </a:xfrm>
            <a:prstGeom prst="rect">
              <a:avLst/>
            </a:prstGeom>
          </p:spPr>
        </p:pic>
        <p:sp>
          <p:nvSpPr>
            <p:cNvPr id="10" name="TextBox 9"/>
            <p:cNvSpPr txBox="1"/>
            <p:nvPr/>
          </p:nvSpPr>
          <p:spPr>
            <a:xfrm>
              <a:off x="4800898" y="1639693"/>
              <a:ext cx="439202" cy="278317"/>
            </a:xfrm>
            <a:prstGeom prst="rect">
              <a:avLst/>
            </a:prstGeom>
            <a:noFill/>
          </p:spPr>
          <p:txBody>
            <a:bodyPr wrap="none" rtlCol="0">
              <a:spAutoFit/>
            </a:bodyPr>
            <a:lstStyle/>
            <a:p>
              <a:r>
                <a:rPr lang="en-US" sz="1199" dirty="0"/>
                <a:t>Cat?</a:t>
              </a:r>
            </a:p>
          </p:txBody>
        </p:sp>
        <p:sp>
          <p:nvSpPr>
            <p:cNvPr id="11" name="TextBox 10"/>
            <p:cNvSpPr txBox="1"/>
            <p:nvPr/>
          </p:nvSpPr>
          <p:spPr>
            <a:xfrm>
              <a:off x="4698706" y="2305793"/>
              <a:ext cx="673889" cy="278317"/>
            </a:xfrm>
            <a:prstGeom prst="rect">
              <a:avLst/>
            </a:prstGeom>
            <a:noFill/>
          </p:spPr>
          <p:txBody>
            <a:bodyPr wrap="none" rtlCol="0">
              <a:spAutoFit/>
            </a:bodyPr>
            <a:lstStyle/>
            <a:p>
              <a:r>
                <a:rPr lang="en-US" sz="1199" dirty="0"/>
                <a:t>Human?</a:t>
              </a:r>
            </a:p>
          </p:txBody>
        </p:sp>
        <p:sp>
          <p:nvSpPr>
            <p:cNvPr id="12" name="TextBox 11"/>
            <p:cNvSpPr txBox="1"/>
            <p:nvPr/>
          </p:nvSpPr>
          <p:spPr>
            <a:xfrm>
              <a:off x="5846717" y="1605068"/>
              <a:ext cx="551974" cy="301521"/>
            </a:xfrm>
            <a:prstGeom prst="rect">
              <a:avLst/>
            </a:prstGeom>
            <a:noFill/>
          </p:spPr>
          <p:txBody>
            <a:bodyPr wrap="none" rtlCol="0">
              <a:spAutoFit/>
            </a:bodyPr>
            <a:lstStyle/>
            <a:p>
              <a:r>
                <a:rPr lang="en-US" sz="1349" dirty="0"/>
                <a:t>0.132</a:t>
              </a:r>
            </a:p>
          </p:txBody>
        </p:sp>
        <p:sp>
          <p:nvSpPr>
            <p:cNvPr id="14" name="TextBox 13"/>
            <p:cNvSpPr txBox="1"/>
            <p:nvPr/>
          </p:nvSpPr>
          <p:spPr>
            <a:xfrm>
              <a:off x="5857524" y="2305796"/>
              <a:ext cx="551974" cy="301521"/>
            </a:xfrm>
            <a:prstGeom prst="rect">
              <a:avLst/>
            </a:prstGeom>
            <a:noFill/>
          </p:spPr>
          <p:txBody>
            <a:bodyPr wrap="none" rtlCol="0">
              <a:spAutoFit/>
            </a:bodyPr>
            <a:lstStyle/>
            <a:p>
              <a:r>
                <a:rPr lang="en-US" sz="1349" dirty="0"/>
                <a:t>0.925</a:t>
              </a:r>
            </a:p>
          </p:txBody>
        </p:sp>
        <p:sp>
          <p:nvSpPr>
            <p:cNvPr id="15" name="Multiply 14"/>
            <p:cNvSpPr/>
            <p:nvPr/>
          </p:nvSpPr>
          <p:spPr>
            <a:xfrm>
              <a:off x="6401391" y="1523143"/>
              <a:ext cx="528145" cy="520262"/>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a:p>
          </p:txBody>
        </p:sp>
        <p:sp>
          <p:nvSpPr>
            <p:cNvPr id="16" name="5-Point Star 15"/>
            <p:cNvSpPr/>
            <p:nvPr/>
          </p:nvSpPr>
          <p:spPr>
            <a:xfrm>
              <a:off x="6401391" y="2103923"/>
              <a:ext cx="622943" cy="564512"/>
            </a:xfrm>
            <a:prstGeom prst="star5">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a:p>
          </p:txBody>
        </p:sp>
      </p:grpSp>
      <p:grpSp>
        <p:nvGrpSpPr>
          <p:cNvPr id="20" name="Group 19"/>
          <p:cNvGrpSpPr/>
          <p:nvPr/>
        </p:nvGrpSpPr>
        <p:grpSpPr>
          <a:xfrm>
            <a:off x="978917" y="1325255"/>
            <a:ext cx="4731153" cy="234763"/>
            <a:chOff x="1550504" y="667910"/>
            <a:chExt cx="4497826" cy="176235"/>
          </a:xfrm>
        </p:grpSpPr>
        <p:sp>
          <p:nvSpPr>
            <p:cNvPr id="3" name="TextBox 2"/>
            <p:cNvSpPr txBox="1"/>
            <p:nvPr/>
          </p:nvSpPr>
          <p:spPr>
            <a:xfrm>
              <a:off x="1550504" y="667910"/>
              <a:ext cx="604300" cy="169241"/>
            </a:xfrm>
            <a:prstGeom prst="rect">
              <a:avLst/>
            </a:prstGeom>
            <a:noFill/>
          </p:spPr>
          <p:txBody>
            <a:bodyPr vert="horz" wrap="square" lIns="0" tIns="0" rIns="0" bIns="0" rtlCol="0">
              <a:spAutoFit/>
            </a:bodyPr>
            <a:lstStyle/>
            <a:p>
              <a:r>
                <a:rPr lang="ko-KR" altLang="en-US" sz="1465">
                  <a:solidFill>
                    <a:srgbClr val="003C71"/>
                  </a:solidFill>
                </a:rPr>
                <a:t>입력층</a:t>
              </a:r>
              <a:endParaRPr lang="ko-KR" altLang="en-US" sz="1465" dirty="0" err="1">
                <a:solidFill>
                  <a:srgbClr val="003C71"/>
                </a:solidFill>
              </a:endParaRPr>
            </a:p>
          </p:txBody>
        </p:sp>
        <p:sp>
          <p:nvSpPr>
            <p:cNvPr id="17" name="TextBox 16"/>
            <p:cNvSpPr txBox="1"/>
            <p:nvPr/>
          </p:nvSpPr>
          <p:spPr>
            <a:xfrm>
              <a:off x="2941698" y="667910"/>
              <a:ext cx="604300" cy="169241"/>
            </a:xfrm>
            <a:prstGeom prst="rect">
              <a:avLst/>
            </a:prstGeom>
            <a:noFill/>
          </p:spPr>
          <p:txBody>
            <a:bodyPr vert="horz" wrap="square" lIns="0" tIns="0" rIns="0" bIns="0" rtlCol="0">
              <a:spAutoFit/>
            </a:bodyPr>
            <a:lstStyle/>
            <a:p>
              <a:r>
                <a:rPr lang="ko-KR" altLang="en-US" sz="1465" dirty="0">
                  <a:solidFill>
                    <a:srgbClr val="003C71"/>
                  </a:solidFill>
                </a:rPr>
                <a:t>은닉층 </a:t>
              </a:r>
            </a:p>
          </p:txBody>
        </p:sp>
        <p:sp>
          <p:nvSpPr>
            <p:cNvPr id="18" name="TextBox 17"/>
            <p:cNvSpPr txBox="1"/>
            <p:nvPr/>
          </p:nvSpPr>
          <p:spPr>
            <a:xfrm>
              <a:off x="4387829" y="667910"/>
              <a:ext cx="604300" cy="169241"/>
            </a:xfrm>
            <a:prstGeom prst="rect">
              <a:avLst/>
            </a:prstGeom>
            <a:noFill/>
          </p:spPr>
          <p:txBody>
            <a:bodyPr vert="horz" wrap="square" lIns="0" tIns="0" rIns="0" bIns="0" rtlCol="0">
              <a:spAutoFit/>
            </a:bodyPr>
            <a:lstStyle/>
            <a:p>
              <a:r>
                <a:rPr lang="ko-KR" altLang="en-US" sz="1465" dirty="0">
                  <a:solidFill>
                    <a:srgbClr val="003C71"/>
                  </a:solidFill>
                </a:rPr>
                <a:t>은닉층 </a:t>
              </a:r>
            </a:p>
          </p:txBody>
        </p:sp>
        <p:sp>
          <p:nvSpPr>
            <p:cNvPr id="19" name="TextBox 18"/>
            <p:cNvSpPr txBox="1"/>
            <p:nvPr/>
          </p:nvSpPr>
          <p:spPr>
            <a:xfrm>
              <a:off x="5444030" y="674904"/>
              <a:ext cx="604300" cy="169241"/>
            </a:xfrm>
            <a:prstGeom prst="rect">
              <a:avLst/>
            </a:prstGeom>
            <a:noFill/>
          </p:spPr>
          <p:txBody>
            <a:bodyPr vert="horz" wrap="square" lIns="0" tIns="0" rIns="0" bIns="0" rtlCol="0">
              <a:spAutoFit/>
            </a:bodyPr>
            <a:lstStyle/>
            <a:p>
              <a:r>
                <a:rPr lang="ko-KR" altLang="en-US" sz="1465" dirty="0">
                  <a:solidFill>
                    <a:srgbClr val="003C71"/>
                  </a:solidFill>
                </a:rPr>
                <a:t>출력층 </a:t>
              </a:r>
            </a:p>
          </p:txBody>
        </p:sp>
      </p:grpSp>
      <p:sp>
        <p:nvSpPr>
          <p:cNvPr id="22" name="Freeform 21"/>
          <p:cNvSpPr/>
          <p:nvPr/>
        </p:nvSpPr>
        <p:spPr>
          <a:xfrm rot="1342474">
            <a:off x="4431538" y="1784674"/>
            <a:ext cx="1054985" cy="484581"/>
          </a:xfrm>
          <a:custGeom>
            <a:avLst/>
            <a:gdLst>
              <a:gd name="connsiteX0" fmla="*/ 1009816 w 1009816"/>
              <a:gd name="connsiteY0" fmla="*/ 357983 h 397740"/>
              <a:gd name="connsiteX1" fmla="*/ 524786 w 1009816"/>
              <a:gd name="connsiteY1" fmla="*/ 175 h 397740"/>
              <a:gd name="connsiteX2" fmla="*/ 0 w 1009816"/>
              <a:gd name="connsiteY2" fmla="*/ 397740 h 397740"/>
            </a:gdLst>
            <a:ahLst/>
            <a:cxnLst>
              <a:cxn ang="0">
                <a:pos x="connsiteX0" y="connsiteY0"/>
              </a:cxn>
              <a:cxn ang="0">
                <a:pos x="connsiteX1" y="connsiteY1"/>
              </a:cxn>
              <a:cxn ang="0">
                <a:pos x="connsiteX2" y="connsiteY2"/>
              </a:cxn>
            </a:cxnLst>
            <a:rect l="l" t="t" r="r" b="b"/>
            <a:pathLst>
              <a:path w="1009816" h="397740">
                <a:moveTo>
                  <a:pt x="1009816" y="357983"/>
                </a:moveTo>
                <a:cubicBezTo>
                  <a:pt x="851452" y="175766"/>
                  <a:pt x="693089" y="-6451"/>
                  <a:pt x="524786" y="175"/>
                </a:cubicBezTo>
                <a:cubicBezTo>
                  <a:pt x="356483" y="6801"/>
                  <a:pt x="178241" y="202270"/>
                  <a:pt x="0" y="397740"/>
                </a:cubicBezTo>
              </a:path>
            </a:pathLst>
          </a:custGeom>
          <a:noFill/>
          <a:ln w="31750">
            <a:solidFill>
              <a:schemeClr val="tx2">
                <a:lumMod val="60000"/>
                <a:lumOff val="40000"/>
              </a:schemeClr>
            </a:solidFill>
            <a:prstDash val="sysDot"/>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4" name="Freeform 23"/>
          <p:cNvSpPr/>
          <p:nvPr/>
        </p:nvSpPr>
        <p:spPr>
          <a:xfrm rot="1418754">
            <a:off x="3186961" y="1551736"/>
            <a:ext cx="1054985" cy="484581"/>
          </a:xfrm>
          <a:custGeom>
            <a:avLst/>
            <a:gdLst>
              <a:gd name="connsiteX0" fmla="*/ 1009816 w 1009816"/>
              <a:gd name="connsiteY0" fmla="*/ 357983 h 397740"/>
              <a:gd name="connsiteX1" fmla="*/ 524786 w 1009816"/>
              <a:gd name="connsiteY1" fmla="*/ 175 h 397740"/>
              <a:gd name="connsiteX2" fmla="*/ 0 w 1009816"/>
              <a:gd name="connsiteY2" fmla="*/ 397740 h 397740"/>
            </a:gdLst>
            <a:ahLst/>
            <a:cxnLst>
              <a:cxn ang="0">
                <a:pos x="connsiteX0" y="connsiteY0"/>
              </a:cxn>
              <a:cxn ang="0">
                <a:pos x="connsiteX1" y="connsiteY1"/>
              </a:cxn>
              <a:cxn ang="0">
                <a:pos x="connsiteX2" y="connsiteY2"/>
              </a:cxn>
            </a:cxnLst>
            <a:rect l="l" t="t" r="r" b="b"/>
            <a:pathLst>
              <a:path w="1009816" h="397740">
                <a:moveTo>
                  <a:pt x="1009816" y="357983"/>
                </a:moveTo>
                <a:cubicBezTo>
                  <a:pt x="851452" y="175766"/>
                  <a:pt x="693089" y="-6451"/>
                  <a:pt x="524786" y="175"/>
                </a:cubicBezTo>
                <a:cubicBezTo>
                  <a:pt x="356483" y="6801"/>
                  <a:pt x="178241" y="202270"/>
                  <a:pt x="0" y="397740"/>
                </a:cubicBezTo>
              </a:path>
            </a:pathLst>
          </a:custGeom>
          <a:noFill/>
          <a:ln w="31750">
            <a:solidFill>
              <a:schemeClr val="tx2">
                <a:lumMod val="60000"/>
                <a:lumOff val="40000"/>
              </a:schemeClr>
            </a:solidFill>
            <a:prstDash val="sysDot"/>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5" name="Freeform 24"/>
          <p:cNvSpPr/>
          <p:nvPr/>
        </p:nvSpPr>
        <p:spPr>
          <a:xfrm rot="769746">
            <a:off x="5740414" y="1950980"/>
            <a:ext cx="1276511" cy="484581"/>
          </a:xfrm>
          <a:custGeom>
            <a:avLst/>
            <a:gdLst>
              <a:gd name="connsiteX0" fmla="*/ 1009816 w 1009816"/>
              <a:gd name="connsiteY0" fmla="*/ 357983 h 397740"/>
              <a:gd name="connsiteX1" fmla="*/ 524786 w 1009816"/>
              <a:gd name="connsiteY1" fmla="*/ 175 h 397740"/>
              <a:gd name="connsiteX2" fmla="*/ 0 w 1009816"/>
              <a:gd name="connsiteY2" fmla="*/ 397740 h 397740"/>
            </a:gdLst>
            <a:ahLst/>
            <a:cxnLst>
              <a:cxn ang="0">
                <a:pos x="connsiteX0" y="connsiteY0"/>
              </a:cxn>
              <a:cxn ang="0">
                <a:pos x="connsiteX1" y="connsiteY1"/>
              </a:cxn>
              <a:cxn ang="0">
                <a:pos x="connsiteX2" y="connsiteY2"/>
              </a:cxn>
            </a:cxnLst>
            <a:rect l="l" t="t" r="r" b="b"/>
            <a:pathLst>
              <a:path w="1009816" h="397740">
                <a:moveTo>
                  <a:pt x="1009816" y="357983"/>
                </a:moveTo>
                <a:cubicBezTo>
                  <a:pt x="851452" y="175766"/>
                  <a:pt x="693089" y="-6451"/>
                  <a:pt x="524786" y="175"/>
                </a:cubicBezTo>
                <a:cubicBezTo>
                  <a:pt x="356483" y="6801"/>
                  <a:pt x="178241" y="202270"/>
                  <a:pt x="0" y="397740"/>
                </a:cubicBezTo>
              </a:path>
            </a:pathLst>
          </a:custGeom>
          <a:noFill/>
          <a:ln w="31750">
            <a:solidFill>
              <a:schemeClr val="tx2">
                <a:lumMod val="60000"/>
                <a:lumOff val="40000"/>
              </a:schemeClr>
            </a:solidFill>
            <a:prstDash val="sysDot"/>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6" name="TextBox 25"/>
          <p:cNvSpPr txBox="1"/>
          <p:nvPr/>
        </p:nvSpPr>
        <p:spPr>
          <a:xfrm>
            <a:off x="5876756" y="2119837"/>
            <a:ext cx="958771" cy="450893"/>
          </a:xfrm>
          <a:prstGeom prst="rect">
            <a:avLst/>
          </a:prstGeom>
          <a:noFill/>
        </p:spPr>
        <p:txBody>
          <a:bodyPr vert="horz" wrap="square" lIns="0" tIns="0" rIns="0" bIns="0" rtlCol="0">
            <a:spAutoFit/>
          </a:bodyPr>
          <a:lstStyle/>
          <a:p>
            <a:pPr algn="ctr"/>
            <a:r>
              <a:rPr lang="ko-KR" altLang="en-US" sz="1465">
                <a:solidFill>
                  <a:srgbClr val="FF0000"/>
                </a:solidFill>
              </a:rPr>
              <a:t>오차를 수정</a:t>
            </a:r>
            <a:endParaRPr lang="ko-KR" altLang="en-US" sz="1465" dirty="0" err="1">
              <a:solidFill>
                <a:srgbClr val="FF0000"/>
              </a:solidFill>
            </a:endParaRPr>
          </a:p>
        </p:txBody>
      </p:sp>
      <p:sp>
        <p:nvSpPr>
          <p:cNvPr id="27" name="TextBox 26"/>
          <p:cNvSpPr txBox="1"/>
          <p:nvPr/>
        </p:nvSpPr>
        <p:spPr>
          <a:xfrm>
            <a:off x="3344494" y="1742282"/>
            <a:ext cx="760375" cy="450893"/>
          </a:xfrm>
          <a:prstGeom prst="rect">
            <a:avLst/>
          </a:prstGeom>
          <a:noFill/>
        </p:spPr>
        <p:txBody>
          <a:bodyPr vert="horz" wrap="square" lIns="0" tIns="0" rIns="0" bIns="0" rtlCol="0">
            <a:spAutoFit/>
          </a:bodyPr>
          <a:lstStyle/>
          <a:p>
            <a:r>
              <a:rPr lang="en-US" altLang="ko-KR" sz="1465">
                <a:solidFill>
                  <a:srgbClr val="FF0000"/>
                </a:solidFill>
              </a:rPr>
              <a:t>Weight</a:t>
            </a:r>
            <a:r>
              <a:rPr lang="ko-KR" altLang="en-US" sz="1465" dirty="0">
                <a:solidFill>
                  <a:srgbClr val="FF0000"/>
                </a:solidFill>
              </a:rPr>
              <a:t>값 조정</a:t>
            </a:r>
          </a:p>
        </p:txBody>
      </p:sp>
      <p:sp>
        <p:nvSpPr>
          <p:cNvPr id="28" name="TextBox 27"/>
          <p:cNvSpPr txBox="1"/>
          <p:nvPr/>
        </p:nvSpPr>
        <p:spPr>
          <a:xfrm>
            <a:off x="4618522" y="1957817"/>
            <a:ext cx="760375" cy="450893"/>
          </a:xfrm>
          <a:prstGeom prst="rect">
            <a:avLst/>
          </a:prstGeom>
          <a:noFill/>
        </p:spPr>
        <p:txBody>
          <a:bodyPr vert="horz" wrap="square" lIns="0" tIns="0" rIns="0" bIns="0" rtlCol="0">
            <a:spAutoFit/>
          </a:bodyPr>
          <a:lstStyle/>
          <a:p>
            <a:r>
              <a:rPr lang="en-US" altLang="ko-KR" sz="1465">
                <a:solidFill>
                  <a:srgbClr val="FF0000"/>
                </a:solidFill>
              </a:rPr>
              <a:t>Weight</a:t>
            </a:r>
            <a:r>
              <a:rPr lang="ko-KR" altLang="en-US" sz="1465" dirty="0">
                <a:solidFill>
                  <a:srgbClr val="FF0000"/>
                </a:solidFill>
              </a:rPr>
              <a:t>값 조정</a:t>
            </a:r>
          </a:p>
        </p:txBody>
      </p:sp>
      <p:sp>
        <p:nvSpPr>
          <p:cNvPr id="29" name="TextBox 28"/>
          <p:cNvSpPr txBox="1"/>
          <p:nvPr/>
        </p:nvSpPr>
        <p:spPr>
          <a:xfrm>
            <a:off x="7600083" y="2119836"/>
            <a:ext cx="1142695" cy="2029017"/>
          </a:xfrm>
          <a:prstGeom prst="rect">
            <a:avLst/>
          </a:prstGeom>
          <a:noFill/>
        </p:spPr>
        <p:txBody>
          <a:bodyPr vert="horz" wrap="square" lIns="0" tIns="0" rIns="0" bIns="0" rtlCol="0">
            <a:spAutoFit/>
          </a:bodyPr>
          <a:lstStyle/>
          <a:p>
            <a:r>
              <a:rPr lang="ko-KR" altLang="en-US" sz="1465" dirty="0">
                <a:solidFill>
                  <a:srgbClr val="003C71"/>
                </a:solidFill>
              </a:rPr>
              <a:t>입력값과 결과값이 다를 경우 오차 수정을 통해 전체적인 네트웍값의 정확도를 올린다</a:t>
            </a:r>
          </a:p>
        </p:txBody>
      </p:sp>
      <p:sp>
        <p:nvSpPr>
          <p:cNvPr id="30" name="TextBox 29"/>
          <p:cNvSpPr txBox="1"/>
          <p:nvPr/>
        </p:nvSpPr>
        <p:spPr>
          <a:xfrm>
            <a:off x="8822481" y="1815306"/>
            <a:ext cx="2965740" cy="3157018"/>
          </a:xfrm>
          <a:prstGeom prst="rect">
            <a:avLst/>
          </a:prstGeom>
          <a:noFill/>
        </p:spPr>
        <p:txBody>
          <a:bodyPr vert="horz" wrap="square" lIns="0" tIns="0" rIns="0" bIns="0" rtlCol="0">
            <a:spAutoFit/>
          </a:bodyPr>
          <a:lstStyle/>
          <a:p>
            <a:pPr marL="228389" indent="-228389">
              <a:buFont typeface="Arial" panose="020B0604020202020204" pitchFamily="34" charset="0"/>
              <a:buChar char="•"/>
            </a:pPr>
            <a:r>
              <a:rPr lang="ko-KR" altLang="en-US" sz="1865" dirty="0">
                <a:solidFill>
                  <a:srgbClr val="003C71"/>
                </a:solidFill>
              </a:rPr>
              <a:t>퍼셉트론 등장부터 </a:t>
            </a:r>
            <a:r>
              <a:rPr lang="en-US" altLang="ko-KR" sz="1865" dirty="0">
                <a:solidFill>
                  <a:srgbClr val="003C71"/>
                </a:solidFill>
              </a:rPr>
              <a:t>30</a:t>
            </a:r>
            <a:r>
              <a:rPr lang="ko-KR" altLang="en-US" sz="1865" dirty="0">
                <a:solidFill>
                  <a:srgbClr val="003C71"/>
                </a:solidFill>
              </a:rPr>
              <a:t>년이 지난 </a:t>
            </a:r>
            <a:r>
              <a:rPr lang="en-US" altLang="ko-KR" sz="1865" dirty="0">
                <a:solidFill>
                  <a:srgbClr val="003C71"/>
                </a:solidFill>
              </a:rPr>
              <a:t>1986</a:t>
            </a:r>
            <a:r>
              <a:rPr lang="ko-KR" altLang="en-US" sz="1865" dirty="0">
                <a:solidFill>
                  <a:srgbClr val="003C71"/>
                </a:solidFill>
              </a:rPr>
              <a:t>년 </a:t>
            </a:r>
            <a:r>
              <a:rPr lang="en-US" altLang="ko-KR" sz="1865" dirty="0">
                <a:solidFill>
                  <a:srgbClr val="003C71"/>
                </a:solidFill>
              </a:rPr>
              <a:t>David </a:t>
            </a:r>
            <a:r>
              <a:rPr lang="en-US" altLang="ko-KR" sz="1865" dirty="0" err="1">
                <a:solidFill>
                  <a:srgbClr val="003C71"/>
                </a:solidFill>
              </a:rPr>
              <a:t>Rumelhart</a:t>
            </a:r>
            <a:r>
              <a:rPr lang="ko-KR" altLang="en-US" sz="1865" dirty="0">
                <a:solidFill>
                  <a:srgbClr val="003C71"/>
                </a:solidFill>
              </a:rPr>
              <a:t>와 </a:t>
            </a:r>
            <a:r>
              <a:rPr lang="en-US" altLang="ko-KR" sz="1865" dirty="0">
                <a:solidFill>
                  <a:srgbClr val="003C71"/>
                </a:solidFill>
              </a:rPr>
              <a:t>Geoffrey Hinton</a:t>
            </a:r>
            <a:r>
              <a:rPr lang="ko-KR" altLang="en-US" sz="1865" dirty="0">
                <a:solidFill>
                  <a:srgbClr val="003C71"/>
                </a:solidFill>
              </a:rPr>
              <a:t>이 발표</a:t>
            </a:r>
            <a:r>
              <a:rPr lang="en-US" altLang="ko-KR" sz="1865" dirty="0">
                <a:solidFill>
                  <a:srgbClr val="003C71"/>
                </a:solidFill>
              </a:rPr>
              <a:t>. </a:t>
            </a:r>
          </a:p>
          <a:p>
            <a:pPr marL="228389" indent="-228389">
              <a:buFont typeface="Arial" panose="020B0604020202020204" pitchFamily="34" charset="0"/>
              <a:buChar char="•"/>
            </a:pPr>
            <a:endParaRPr lang="en-US" altLang="ko-KR" sz="1865" dirty="0">
              <a:solidFill>
                <a:srgbClr val="003C71"/>
              </a:solidFill>
            </a:endParaRPr>
          </a:p>
          <a:p>
            <a:pPr marL="228389" indent="-228389">
              <a:buFont typeface="Arial" panose="020B0604020202020204" pitchFamily="34" charset="0"/>
              <a:buChar char="•"/>
            </a:pPr>
            <a:r>
              <a:rPr lang="ko-KR" altLang="en-US" sz="1865" dirty="0">
                <a:solidFill>
                  <a:srgbClr val="003C71"/>
                </a:solidFill>
              </a:rPr>
              <a:t>기술적인 문제로 하나만의 은닉층을 갖고 있던 딥러닝 네트웍은 복수 은닉층을 갖게 되면서 정밀도를 획기적으로 높인다</a:t>
            </a:r>
            <a:r>
              <a:rPr lang="en-US" altLang="ko-KR" sz="1865" dirty="0">
                <a:solidFill>
                  <a:srgbClr val="003C71"/>
                </a:solidFill>
              </a:rPr>
              <a:t>.</a:t>
            </a:r>
            <a:endParaRPr lang="ko-KR" altLang="en-US" sz="1865" dirty="0" err="1">
              <a:solidFill>
                <a:srgbClr val="003C71"/>
              </a:solidFill>
            </a:endParaRPr>
          </a:p>
        </p:txBody>
      </p:sp>
    </p:spTree>
    <p:extLst>
      <p:ext uri="{BB962C8B-B14F-4D97-AF65-F5344CB8AC3E}">
        <p14:creationId xmlns:p14="http://schemas.microsoft.com/office/powerpoint/2010/main" val="365552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627510" y="316523"/>
            <a:ext cx="3125787" cy="512152"/>
          </a:xfrm>
        </p:spPr>
        <p:txBody>
          <a:bodyPr rtlCol="0">
            <a:noAutofit/>
          </a:bodyPr>
          <a:lstStyle/>
          <a:p>
            <a:pPr lvl="1" algn="l" rtl="0" latinLnBrk="1">
              <a:lnSpc>
                <a:spcPct val="90000"/>
              </a:lnSpc>
              <a:spcBef>
                <a:spcPct val="0"/>
              </a:spcBef>
            </a:pPr>
            <a:r>
              <a:rPr lang="ko-KR" altLang="en-US" b="1" dirty="0">
                <a:solidFill>
                  <a:schemeClr val="bg1"/>
                </a:solidFill>
              </a:rPr>
              <a:t>여기서 배우는 것 </a:t>
            </a:r>
            <a:r>
              <a:rPr lang="en-US" altLang="ko-KR" b="1" dirty="0">
                <a:solidFill>
                  <a:schemeClr val="bg1"/>
                </a:solidFill>
              </a:rPr>
              <a:t>:</a:t>
            </a:r>
            <a:endParaRPr lang="ko-KR" altLang="en-US" sz="2800" dirty="0">
              <a:solidFill>
                <a:schemeClr val="bg1"/>
              </a:solidFill>
            </a:endParaRPr>
          </a:p>
        </p:txBody>
      </p:sp>
      <p:sp>
        <p:nvSpPr>
          <p:cNvPr id="7" name="텍스트 개체 틀 2"/>
          <p:cNvSpPr txBox="1">
            <a:spLocks/>
          </p:cNvSpPr>
          <p:nvPr/>
        </p:nvSpPr>
        <p:spPr>
          <a:xfrm>
            <a:off x="8432614" y="993739"/>
            <a:ext cx="3505873" cy="2130461"/>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r>
              <a:rPr lang="ko-KR" altLang="en-US" sz="1400" dirty="0">
                <a:solidFill>
                  <a:schemeClr val="tx1"/>
                </a:solidFill>
              </a:rPr>
              <a:t>유사 이미지 검출방법</a:t>
            </a:r>
            <a:endParaRPr lang="en-US" altLang="ko-KR" sz="1400" dirty="0">
              <a:solidFill>
                <a:schemeClr val="tx1"/>
              </a:solidFill>
            </a:endParaRPr>
          </a:p>
          <a:p>
            <a:pPr marL="285750" indent="-285750">
              <a:buFont typeface="Arial" pitchFamily="34" charset="0"/>
              <a:buChar char="•"/>
            </a:pPr>
            <a:r>
              <a:rPr lang="ko-KR" altLang="en-US" sz="1400" dirty="0">
                <a:solidFill>
                  <a:schemeClr val="tx1"/>
                </a:solidFill>
              </a:rPr>
              <a:t>간단한 형상인식 </a:t>
            </a:r>
            <a:r>
              <a:rPr lang="en-US" altLang="ko-KR" sz="1400" dirty="0">
                <a:solidFill>
                  <a:schemeClr val="tx1"/>
                </a:solidFill>
              </a:rPr>
              <a:t>– average Hash</a:t>
            </a:r>
          </a:p>
        </p:txBody>
      </p:sp>
      <p:sp>
        <p:nvSpPr>
          <p:cNvPr id="25" name="제목 4">
            <a:extLst>
              <a:ext uri="{FF2B5EF4-FFF2-40B4-BE49-F238E27FC236}">
                <a16:creationId xmlns:a16="http://schemas.microsoft.com/office/drawing/2014/main" id="{C007B2FA-F3DA-4C0A-8316-DD01F07AF59C}"/>
              </a:ext>
            </a:extLst>
          </p:cNvPr>
          <p:cNvSpPr txBox="1">
            <a:spLocks/>
          </p:cNvSpPr>
          <p:nvPr/>
        </p:nvSpPr>
        <p:spPr>
          <a:xfrm>
            <a:off x="8627510" y="3221649"/>
            <a:ext cx="3125787" cy="512152"/>
          </a:xfrm>
          <a:prstGeom prst="rect">
            <a:avLst/>
          </a:prstGeom>
        </p:spPr>
        <p:txBody>
          <a:bodyPr vert="horz" lIns="91440" tIns="45720" rIns="91440" bIns="45720" rtlCol="0" anchor="b">
            <a:noAutofit/>
          </a:bodyPr>
          <a:lstStyle>
            <a:lvl1pPr algn="l" defTabSz="914400" rtl="0" eaLnBrk="1" latinLnBrk="1" hangingPunct="1">
              <a:lnSpc>
                <a:spcPct val="90000"/>
              </a:lnSpc>
              <a:spcBef>
                <a:spcPct val="0"/>
              </a:spcBef>
              <a:buNone/>
              <a:defRPr sz="3000" kern="1200" cap="all" baseline="0">
                <a:solidFill>
                  <a:schemeClr val="bg1"/>
                </a:solidFill>
                <a:latin typeface="맑은 고딕" panose="020B0503020000020004" pitchFamily="50" charset="-127"/>
                <a:ea typeface="맑은 고딕" panose="020B0503020000020004" pitchFamily="50" charset="-127"/>
                <a:cs typeface="+mj-cs"/>
              </a:defRPr>
            </a:lvl1pPr>
          </a:lstStyle>
          <a:p>
            <a:pPr marL="0" lvl="1" algn="l" rtl="0" latinLnBrk="1">
              <a:lnSpc>
                <a:spcPct val="90000"/>
              </a:lnSpc>
              <a:spcBef>
                <a:spcPct val="0"/>
              </a:spcBef>
            </a:pPr>
            <a:r>
              <a:rPr lang="ko-KR" altLang="en-US" b="1" kern="0" dirty="0">
                <a:solidFill>
                  <a:schemeClr val="bg1"/>
                </a:solidFill>
              </a:rPr>
              <a:t>알고리즘과 </a:t>
            </a:r>
            <a:r>
              <a:rPr lang="en-US" altLang="ko-KR" b="1" kern="0" dirty="0">
                <a:solidFill>
                  <a:schemeClr val="bg1"/>
                </a:solidFill>
              </a:rPr>
              <a:t>Tool</a:t>
            </a:r>
            <a:endParaRPr lang="ko-KR" altLang="en-US" sz="2800" kern="0" dirty="0">
              <a:solidFill>
                <a:schemeClr val="bg1"/>
              </a:solidFill>
            </a:endParaRPr>
          </a:p>
        </p:txBody>
      </p:sp>
      <p:sp>
        <p:nvSpPr>
          <p:cNvPr id="26" name="텍스트 개체 틀 2">
            <a:extLst>
              <a:ext uri="{FF2B5EF4-FFF2-40B4-BE49-F238E27FC236}">
                <a16:creationId xmlns:a16="http://schemas.microsoft.com/office/drawing/2014/main" id="{35AA50A2-0623-4F0C-97F2-2C6117780A19}"/>
              </a:ext>
            </a:extLst>
          </p:cNvPr>
          <p:cNvSpPr txBox="1">
            <a:spLocks/>
          </p:cNvSpPr>
          <p:nvPr/>
        </p:nvSpPr>
        <p:spPr>
          <a:xfrm>
            <a:off x="8432614" y="3898865"/>
            <a:ext cx="3505873" cy="2130461"/>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r>
              <a:rPr lang="en-US" altLang="ko-KR" sz="1400" dirty="0">
                <a:solidFill>
                  <a:schemeClr val="tx1"/>
                </a:solidFill>
              </a:rPr>
              <a:t>Average Hash</a:t>
            </a:r>
          </a:p>
          <a:p>
            <a:pPr marL="285750" indent="-285750">
              <a:buFont typeface="Arial" pitchFamily="34" charset="0"/>
              <a:buChar char="•"/>
            </a:pPr>
            <a:r>
              <a:rPr lang="en-US" altLang="ko-KR" sz="1400" dirty="0">
                <a:solidFill>
                  <a:schemeClr val="tx1"/>
                </a:solidFill>
              </a:rPr>
              <a:t>PIL : Python</a:t>
            </a:r>
            <a:r>
              <a:rPr lang="ko-KR" altLang="en-US" sz="1400" dirty="0">
                <a:solidFill>
                  <a:schemeClr val="tx1"/>
                </a:solidFill>
              </a:rPr>
              <a:t> </a:t>
            </a:r>
            <a:r>
              <a:rPr lang="en-US" altLang="ko-KR" sz="1400" dirty="0">
                <a:solidFill>
                  <a:schemeClr val="tx1"/>
                </a:solidFill>
              </a:rPr>
              <a:t>Image Library </a:t>
            </a:r>
          </a:p>
        </p:txBody>
      </p:sp>
      <p:sp>
        <p:nvSpPr>
          <p:cNvPr id="2" name="TextBox 1">
            <a:extLst>
              <a:ext uri="{FF2B5EF4-FFF2-40B4-BE49-F238E27FC236}">
                <a16:creationId xmlns:a16="http://schemas.microsoft.com/office/drawing/2014/main" id="{5E1CB1A1-148D-4A44-80EB-E7D6389FD295}"/>
              </a:ext>
            </a:extLst>
          </p:cNvPr>
          <p:cNvSpPr txBox="1"/>
          <p:nvPr/>
        </p:nvSpPr>
        <p:spPr>
          <a:xfrm>
            <a:off x="259192" y="485343"/>
            <a:ext cx="3648075" cy="5909310"/>
          </a:xfrm>
          <a:prstGeom prst="rect">
            <a:avLst/>
          </a:prstGeom>
          <a:noFill/>
        </p:spPr>
        <p:txBody>
          <a:bodyPr wrap="square" rtlCol="0">
            <a:spAutoFit/>
          </a:bodyPr>
          <a:lstStyle/>
          <a:p>
            <a:pPr marL="285750" indent="-285750">
              <a:buFont typeface="Arial" panose="020B0604020202020204" pitchFamily="34" charset="0"/>
              <a:buChar char="•"/>
            </a:pPr>
            <a:r>
              <a:rPr lang="ko-KR" altLang="en-US" sz="1400" b="1" dirty="0"/>
              <a:t>간단한 형상인식 </a:t>
            </a:r>
            <a:r>
              <a:rPr lang="en-US" altLang="ko-KR" sz="1400" b="1" dirty="0"/>
              <a:t>– Average Hash</a:t>
            </a:r>
          </a:p>
          <a:p>
            <a:pPr marL="285750" indent="-285750">
              <a:buFont typeface="Arial" panose="020B0604020202020204" pitchFamily="34" charset="0"/>
              <a:buChar char="•"/>
            </a:pPr>
            <a:endParaRPr lang="en-US" altLang="ko-KR" sz="1400" dirty="0"/>
          </a:p>
          <a:p>
            <a:pPr marL="742950" lvl="1" indent="-285750">
              <a:buFont typeface="Arial" panose="020B0604020202020204" pitchFamily="34" charset="0"/>
              <a:buChar char="•"/>
            </a:pPr>
            <a:r>
              <a:rPr lang="en-US" altLang="ko-KR" sz="1400" dirty="0"/>
              <a:t>Average Hah</a:t>
            </a:r>
            <a:r>
              <a:rPr lang="ko-KR" altLang="en-US" sz="1400" dirty="0"/>
              <a:t>를 이용하면 이미지의 유사치를 계산할 수 있다</a:t>
            </a:r>
            <a:r>
              <a:rPr lang="en-US" altLang="ko-KR" sz="1400" dirty="0"/>
              <a:t>. </a:t>
            </a:r>
          </a:p>
          <a:p>
            <a:pPr marL="742950" lvl="1" indent="-285750">
              <a:buFont typeface="Arial" panose="020B0604020202020204" pitchFamily="34" charset="0"/>
              <a:buChar char="•"/>
            </a:pPr>
            <a:r>
              <a:rPr lang="ko-KR" altLang="en-US" sz="1400" dirty="0"/>
              <a:t>이미지를 비교가능한 </a:t>
            </a:r>
            <a:r>
              <a:rPr lang="en-US" altLang="ko-KR" sz="1400" dirty="0"/>
              <a:t>Hash</a:t>
            </a:r>
            <a:r>
              <a:rPr lang="ko-KR" altLang="en-US" sz="1400" dirty="0"/>
              <a:t>값으로 표현합니다</a:t>
            </a:r>
            <a:r>
              <a:rPr lang="en-US" altLang="ko-KR" sz="1400" dirty="0"/>
              <a:t>.</a:t>
            </a:r>
          </a:p>
          <a:p>
            <a:pPr marL="742950" lvl="1" indent="-285750">
              <a:buFont typeface="Arial" panose="020B0604020202020204" pitchFamily="34" charset="0"/>
              <a:buChar char="•"/>
            </a:pPr>
            <a:r>
              <a:rPr lang="en-US" altLang="ko-KR" sz="1400" dirty="0"/>
              <a:t>Hash </a:t>
            </a:r>
            <a:r>
              <a:rPr lang="ko-KR" altLang="en-US" sz="1400" dirty="0"/>
              <a:t>함수는 다양한 데이터의 동일성을 검출하는데 사용된다</a:t>
            </a:r>
            <a:r>
              <a:rPr lang="en-US" altLang="ko-KR" sz="1400" dirty="0"/>
              <a:t>. </a:t>
            </a:r>
          </a:p>
          <a:p>
            <a:pPr marL="742950" lvl="1" indent="-285750">
              <a:buFont typeface="Arial" panose="020B0604020202020204" pitchFamily="34" charset="0"/>
              <a:buChar char="•"/>
            </a:pPr>
            <a:r>
              <a:rPr lang="ko-KR" altLang="en-US" sz="1400" dirty="0"/>
              <a:t>사진을 밝게 또는 어둡게 보정해 놓아도 동일 이미지로서 검출할 수 있으면 편리한 경우가 있습니다</a:t>
            </a:r>
            <a:r>
              <a:rPr lang="en-US" altLang="ko-KR" sz="1400" dirty="0"/>
              <a:t>. </a:t>
            </a:r>
            <a:r>
              <a:rPr lang="ko-KR" altLang="en-US" sz="1400" dirty="0"/>
              <a:t>이럴 때 유사도 계산에 사용할 수 있는 것이 </a:t>
            </a:r>
            <a:r>
              <a:rPr lang="en-US" altLang="ko-KR" sz="1400" dirty="0"/>
              <a:t>Average</a:t>
            </a:r>
            <a:r>
              <a:rPr lang="ko-KR" altLang="en-US" sz="1400" dirty="0"/>
              <a:t> </a:t>
            </a:r>
            <a:r>
              <a:rPr lang="en-US" altLang="ko-KR" sz="1400" dirty="0"/>
              <a:t>Hash</a:t>
            </a:r>
            <a:r>
              <a:rPr lang="ko-KR" altLang="en-US" sz="1400" dirty="0"/>
              <a:t>입니다</a:t>
            </a:r>
            <a:r>
              <a:rPr lang="en-US" altLang="ko-KR" sz="1400" dirty="0"/>
              <a:t>.</a:t>
            </a:r>
          </a:p>
          <a:p>
            <a:pPr marL="742950" lvl="1" indent="-285750">
              <a:buFont typeface="Arial" panose="020B0604020202020204" pitchFamily="34" charset="0"/>
              <a:buChar char="•"/>
            </a:pPr>
            <a:endParaRPr lang="en-US" altLang="ko-KR" sz="1400" dirty="0"/>
          </a:p>
          <a:p>
            <a:pPr marL="742950" lvl="1" indent="-285750">
              <a:buFont typeface="Arial" panose="020B0604020202020204" pitchFamily="34" charset="0"/>
              <a:buChar char="•"/>
            </a:pPr>
            <a:endParaRPr lang="en-US" altLang="ko-KR" sz="1400" b="1" dirty="0"/>
          </a:p>
          <a:p>
            <a:pPr marL="285750" indent="-285750">
              <a:buFont typeface="Arial" panose="020B0604020202020204" pitchFamily="34" charset="0"/>
              <a:buChar char="•"/>
            </a:pPr>
            <a:r>
              <a:rPr lang="ko-KR" altLang="en-US" sz="1400" b="1" dirty="0"/>
              <a:t>이미지 변환</a:t>
            </a:r>
            <a:endParaRPr lang="en-US" altLang="ko-KR" sz="1400" b="1" dirty="0"/>
          </a:p>
          <a:p>
            <a:pPr marL="285750" indent="-285750">
              <a:buFont typeface="Arial" panose="020B0604020202020204" pitchFamily="34" charset="0"/>
              <a:buChar char="•"/>
            </a:pPr>
            <a:endParaRPr lang="en-US" altLang="ko-KR" sz="1400" dirty="0"/>
          </a:p>
          <a:p>
            <a:pPr marL="742950" lvl="1" indent="-285750">
              <a:buFont typeface="Arial" panose="020B0604020202020204" pitchFamily="34" charset="0"/>
              <a:buChar char="•"/>
            </a:pPr>
            <a:r>
              <a:rPr lang="ko-KR" altLang="en-US" sz="1400" dirty="0"/>
              <a:t>이미지 사이즈 </a:t>
            </a:r>
            <a:r>
              <a:rPr lang="en-US" altLang="ko-KR" sz="1400" dirty="0"/>
              <a:t>8x8</a:t>
            </a:r>
            <a:r>
              <a:rPr lang="ko-KR" altLang="en-US" sz="1400" dirty="0"/>
              <a:t> 로 축소</a:t>
            </a:r>
            <a:endParaRPr lang="en-US" altLang="ko-KR" sz="1400" dirty="0"/>
          </a:p>
          <a:p>
            <a:pPr marL="742950" lvl="1" indent="-285750">
              <a:buFont typeface="Arial" panose="020B0604020202020204" pitchFamily="34" charset="0"/>
              <a:buChar char="•"/>
            </a:pPr>
            <a:r>
              <a:rPr lang="ko-KR" altLang="en-US" sz="1400" dirty="0"/>
              <a:t>색을 그레이 스케일로 변환</a:t>
            </a:r>
            <a:endParaRPr lang="en-US" altLang="ko-KR" sz="1400" dirty="0"/>
          </a:p>
          <a:p>
            <a:pPr marL="742950" lvl="1" indent="-285750">
              <a:buFont typeface="Arial" panose="020B0604020202020204" pitchFamily="34" charset="0"/>
              <a:buChar char="•"/>
            </a:pPr>
            <a:r>
              <a:rPr lang="ko-KR" altLang="en-US" sz="1400" dirty="0"/>
              <a:t>이미지 각 픽셀의 평균값을 계산</a:t>
            </a:r>
            <a:endParaRPr lang="en-US" altLang="ko-KR" sz="1400" dirty="0"/>
          </a:p>
          <a:p>
            <a:pPr marL="742950" lvl="1" indent="-285750">
              <a:buFont typeface="Arial" panose="020B0604020202020204" pitchFamily="34" charset="0"/>
              <a:buChar char="•"/>
            </a:pPr>
            <a:r>
              <a:rPr lang="ko-KR" altLang="en-US" sz="1400" dirty="0"/>
              <a:t>픽셀 농도가 평균보다 크면 </a:t>
            </a:r>
            <a:r>
              <a:rPr lang="en-US" altLang="ko-KR" sz="1400" dirty="0"/>
              <a:t>1, </a:t>
            </a:r>
            <a:r>
              <a:rPr lang="ko-KR" altLang="en-US" sz="1400" dirty="0" err="1"/>
              <a:t>평균이하면</a:t>
            </a:r>
            <a:r>
              <a:rPr lang="ko-KR" altLang="en-US" sz="1400" dirty="0"/>
              <a:t> </a:t>
            </a:r>
            <a:r>
              <a:rPr lang="en-US" altLang="ko-KR" sz="1400" dirty="0"/>
              <a:t>0</a:t>
            </a:r>
            <a:r>
              <a:rPr lang="ko-KR" altLang="en-US" sz="1400" dirty="0"/>
              <a:t>으로 표현</a:t>
            </a:r>
            <a:endParaRPr lang="en-US" altLang="ko-KR" sz="1400" dirty="0"/>
          </a:p>
          <a:p>
            <a:pPr marL="742950" lvl="1" indent="-285750">
              <a:buFont typeface="Arial" panose="020B0604020202020204" pitchFamily="34" charset="0"/>
              <a:buChar char="•"/>
            </a:pPr>
            <a:endParaRPr lang="en-US" altLang="ko-KR" sz="1400" dirty="0"/>
          </a:p>
          <a:p>
            <a:r>
              <a:rPr lang="en-US" altLang="ko-KR" sz="1400" b="1" dirty="0"/>
              <a:t>-&gt;</a:t>
            </a:r>
            <a:r>
              <a:rPr lang="en-US" altLang="ko-KR" sz="1400" dirty="0"/>
              <a:t> 8x8 64</a:t>
            </a:r>
            <a:r>
              <a:rPr lang="ko-KR" altLang="en-US" sz="1400" dirty="0"/>
              <a:t>비트 </a:t>
            </a:r>
            <a:r>
              <a:rPr lang="en-US" altLang="ko-KR" sz="1400" dirty="0"/>
              <a:t>Hash</a:t>
            </a:r>
            <a:r>
              <a:rPr lang="ko-KR" altLang="en-US" sz="1400" dirty="0"/>
              <a:t>값을 구할 수 있다</a:t>
            </a:r>
            <a:r>
              <a:rPr lang="en-US" altLang="ko-KR" sz="1400" dirty="0"/>
              <a:t>.</a:t>
            </a:r>
          </a:p>
          <a:p>
            <a:r>
              <a:rPr lang="en-US" altLang="ko-KR" sz="1400" b="1" dirty="0"/>
              <a:t>-&gt;</a:t>
            </a:r>
            <a:r>
              <a:rPr lang="en-US" altLang="ko-KR" sz="1400" dirty="0"/>
              <a:t> 64</a:t>
            </a:r>
            <a:r>
              <a:rPr lang="ko-KR" altLang="en-US" sz="1400" dirty="0"/>
              <a:t>비트를 비교하기 때문에 빠르게 이미지 검색이 가능</a:t>
            </a:r>
          </a:p>
        </p:txBody>
      </p:sp>
      <p:sp>
        <p:nvSpPr>
          <p:cNvPr id="28" name="아래쪽 화살표 17">
            <a:extLst>
              <a:ext uri="{FF2B5EF4-FFF2-40B4-BE49-F238E27FC236}">
                <a16:creationId xmlns:a16="http://schemas.microsoft.com/office/drawing/2014/main" id="{2FE5D474-8603-405B-AC1F-9F825FC7725B}"/>
              </a:ext>
            </a:extLst>
          </p:cNvPr>
          <p:cNvSpPr/>
          <p:nvPr/>
        </p:nvSpPr>
        <p:spPr>
          <a:xfrm>
            <a:off x="4822765" y="170543"/>
            <a:ext cx="404446" cy="5822594"/>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286088F-7594-4502-904F-18A83687DB9E}"/>
              </a:ext>
            </a:extLst>
          </p:cNvPr>
          <p:cNvSpPr/>
          <p:nvPr/>
        </p:nvSpPr>
        <p:spPr>
          <a:xfrm>
            <a:off x="4063986" y="1512180"/>
            <a:ext cx="1863969" cy="39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t>2. </a:t>
            </a:r>
            <a:r>
              <a:rPr lang="ko-KR" altLang="en-US" sz="1200" dirty="0"/>
              <a:t>이미지 변환하기</a:t>
            </a:r>
            <a:endParaRPr lang="en-US" altLang="ko-KR" sz="1200" dirty="0"/>
          </a:p>
          <a:p>
            <a:r>
              <a:rPr lang="en-US" altLang="ko-KR" sz="1000" dirty="0"/>
              <a:t>(</a:t>
            </a:r>
            <a:r>
              <a:rPr lang="ko-KR" altLang="en-US" sz="1000" dirty="0"/>
              <a:t>사이즈</a:t>
            </a:r>
            <a:r>
              <a:rPr lang="en-US" altLang="ko-KR" sz="1000" dirty="0"/>
              <a:t>, </a:t>
            </a:r>
            <a:r>
              <a:rPr lang="ko-KR" altLang="en-US" sz="1000" dirty="0"/>
              <a:t>컬러</a:t>
            </a:r>
            <a:r>
              <a:rPr lang="en-US" altLang="ko-KR" sz="1000" dirty="0"/>
              <a:t>, …)</a:t>
            </a:r>
            <a:endParaRPr lang="ko-KR" altLang="en-US" sz="1000" dirty="0"/>
          </a:p>
        </p:txBody>
      </p:sp>
      <p:pic>
        <p:nvPicPr>
          <p:cNvPr id="31" name="그림 30">
            <a:extLst>
              <a:ext uri="{FF2B5EF4-FFF2-40B4-BE49-F238E27FC236}">
                <a16:creationId xmlns:a16="http://schemas.microsoft.com/office/drawing/2014/main" id="{D56276C3-C777-49DF-8431-6722B9C96A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0467" y="510348"/>
            <a:ext cx="1016177" cy="1017217"/>
          </a:xfrm>
          <a:prstGeom prst="rect">
            <a:avLst/>
          </a:prstGeom>
        </p:spPr>
      </p:pic>
      <p:sp>
        <p:nvSpPr>
          <p:cNvPr id="39" name="직사각형 38">
            <a:extLst>
              <a:ext uri="{FF2B5EF4-FFF2-40B4-BE49-F238E27FC236}">
                <a16:creationId xmlns:a16="http://schemas.microsoft.com/office/drawing/2014/main" id="{F2ECBAD3-2B4D-47D0-B046-24F56A49541A}"/>
              </a:ext>
            </a:extLst>
          </p:cNvPr>
          <p:cNvSpPr/>
          <p:nvPr/>
        </p:nvSpPr>
        <p:spPr>
          <a:xfrm>
            <a:off x="4045189" y="2901141"/>
            <a:ext cx="1863969" cy="39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t>4. 2</a:t>
            </a:r>
            <a:r>
              <a:rPr lang="ko-KR" altLang="en-US" sz="1200" dirty="0"/>
              <a:t>차원 배열로 변환</a:t>
            </a:r>
          </a:p>
        </p:txBody>
      </p:sp>
      <p:sp>
        <p:nvSpPr>
          <p:cNvPr id="40" name="직사각형 39">
            <a:extLst>
              <a:ext uri="{FF2B5EF4-FFF2-40B4-BE49-F238E27FC236}">
                <a16:creationId xmlns:a16="http://schemas.microsoft.com/office/drawing/2014/main" id="{4A9D183E-CBAC-4B92-AFF3-96C53683FAA1}"/>
              </a:ext>
            </a:extLst>
          </p:cNvPr>
          <p:cNvSpPr/>
          <p:nvPr/>
        </p:nvSpPr>
        <p:spPr>
          <a:xfrm>
            <a:off x="4049381" y="776675"/>
            <a:ext cx="1863969" cy="39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t>1. </a:t>
            </a:r>
            <a:r>
              <a:rPr lang="ko-KR" altLang="en-US" sz="1200" dirty="0"/>
              <a:t>이미지 불러오기</a:t>
            </a:r>
          </a:p>
        </p:txBody>
      </p:sp>
      <p:sp>
        <p:nvSpPr>
          <p:cNvPr id="41" name="직사각형 40">
            <a:extLst>
              <a:ext uri="{FF2B5EF4-FFF2-40B4-BE49-F238E27FC236}">
                <a16:creationId xmlns:a16="http://schemas.microsoft.com/office/drawing/2014/main" id="{27591AF6-06F8-45B4-9948-34ADB4962A77}"/>
              </a:ext>
            </a:extLst>
          </p:cNvPr>
          <p:cNvSpPr/>
          <p:nvPr/>
        </p:nvSpPr>
        <p:spPr>
          <a:xfrm>
            <a:off x="4049381" y="3526605"/>
            <a:ext cx="1863969" cy="39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t>5. </a:t>
            </a:r>
            <a:r>
              <a:rPr lang="ko-KR" altLang="en-US" sz="1200" dirty="0"/>
              <a:t>픽셀들의 평균값 계산</a:t>
            </a:r>
          </a:p>
        </p:txBody>
      </p:sp>
      <p:sp>
        <p:nvSpPr>
          <p:cNvPr id="42" name="직사각형 41">
            <a:extLst>
              <a:ext uri="{FF2B5EF4-FFF2-40B4-BE49-F238E27FC236}">
                <a16:creationId xmlns:a16="http://schemas.microsoft.com/office/drawing/2014/main" id="{FB1AF409-CBB8-413E-98D0-0564AA2EC266}"/>
              </a:ext>
            </a:extLst>
          </p:cNvPr>
          <p:cNvSpPr/>
          <p:nvPr/>
        </p:nvSpPr>
        <p:spPr>
          <a:xfrm>
            <a:off x="4045189" y="4126540"/>
            <a:ext cx="1863969" cy="39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t>6. </a:t>
            </a:r>
            <a:r>
              <a:rPr lang="ko-KR" altLang="en-US" sz="1200" dirty="0"/>
              <a:t>평균값 이상 </a:t>
            </a:r>
            <a:r>
              <a:rPr lang="en-US" altLang="ko-KR" sz="1200" dirty="0"/>
              <a:t>or </a:t>
            </a:r>
            <a:r>
              <a:rPr lang="ko-KR" altLang="en-US" sz="1200" dirty="0"/>
              <a:t>이하로 </a:t>
            </a:r>
            <a:endParaRPr lang="en-US" altLang="ko-KR" sz="1200" dirty="0"/>
          </a:p>
          <a:p>
            <a:r>
              <a:rPr lang="en-US" altLang="ko-KR" sz="1200" dirty="0"/>
              <a:t>0,1 </a:t>
            </a:r>
            <a:r>
              <a:rPr lang="ko-KR" altLang="en-US" sz="1200" dirty="0"/>
              <a:t>구분</a:t>
            </a:r>
          </a:p>
        </p:txBody>
      </p:sp>
      <p:sp>
        <p:nvSpPr>
          <p:cNvPr id="43" name="직사각형 42">
            <a:extLst>
              <a:ext uri="{FF2B5EF4-FFF2-40B4-BE49-F238E27FC236}">
                <a16:creationId xmlns:a16="http://schemas.microsoft.com/office/drawing/2014/main" id="{12F84A3B-C1E6-4CD4-AF09-A1A70D0FA3C3}"/>
              </a:ext>
            </a:extLst>
          </p:cNvPr>
          <p:cNvSpPr/>
          <p:nvPr/>
        </p:nvSpPr>
        <p:spPr>
          <a:xfrm>
            <a:off x="4045188" y="5252889"/>
            <a:ext cx="1863969" cy="39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t>8. Hash</a:t>
            </a:r>
            <a:r>
              <a:rPr lang="ko-KR" altLang="en-US" sz="1200" dirty="0"/>
              <a:t>값 구하기</a:t>
            </a:r>
          </a:p>
        </p:txBody>
      </p:sp>
      <p:sp>
        <p:nvSpPr>
          <p:cNvPr id="44" name="모서리가 둥근 직사각형 18">
            <a:extLst>
              <a:ext uri="{FF2B5EF4-FFF2-40B4-BE49-F238E27FC236}">
                <a16:creationId xmlns:a16="http://schemas.microsoft.com/office/drawing/2014/main" id="{2B24CCC5-8445-45D4-824B-2D1028C06DDE}"/>
              </a:ext>
            </a:extLst>
          </p:cNvPr>
          <p:cNvSpPr/>
          <p:nvPr/>
        </p:nvSpPr>
        <p:spPr>
          <a:xfrm>
            <a:off x="3891215" y="236449"/>
            <a:ext cx="2209509" cy="36257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Import PIL, NUMPY</a:t>
            </a:r>
            <a:endParaRPr lang="ko-KR" altLang="en-US" sz="1400" dirty="0"/>
          </a:p>
        </p:txBody>
      </p:sp>
      <p:sp>
        <p:nvSpPr>
          <p:cNvPr id="45" name="직사각형 44">
            <a:extLst>
              <a:ext uri="{FF2B5EF4-FFF2-40B4-BE49-F238E27FC236}">
                <a16:creationId xmlns:a16="http://schemas.microsoft.com/office/drawing/2014/main" id="{74888780-885D-4A2F-A102-E9F42F8E7AC1}"/>
              </a:ext>
            </a:extLst>
          </p:cNvPr>
          <p:cNvSpPr/>
          <p:nvPr/>
        </p:nvSpPr>
        <p:spPr>
          <a:xfrm>
            <a:off x="4063986" y="2173829"/>
            <a:ext cx="1863969" cy="39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t>3. </a:t>
            </a:r>
            <a:r>
              <a:rPr lang="ko-KR" altLang="en-US" sz="1200" dirty="0"/>
              <a:t>픽셀 데이터 값 구하기</a:t>
            </a:r>
          </a:p>
        </p:txBody>
      </p:sp>
      <p:pic>
        <p:nvPicPr>
          <p:cNvPr id="46" name="그림 45">
            <a:extLst>
              <a:ext uri="{FF2B5EF4-FFF2-40B4-BE49-F238E27FC236}">
                <a16:creationId xmlns:a16="http://schemas.microsoft.com/office/drawing/2014/main" id="{CEE6673F-78E0-4301-99BB-17F5EB9B6A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5116" y="1662632"/>
            <a:ext cx="626877" cy="642548"/>
          </a:xfrm>
          <a:prstGeom prst="rect">
            <a:avLst/>
          </a:prstGeom>
        </p:spPr>
      </p:pic>
      <p:sp>
        <p:nvSpPr>
          <p:cNvPr id="47" name="직사각형 46">
            <a:extLst>
              <a:ext uri="{FF2B5EF4-FFF2-40B4-BE49-F238E27FC236}">
                <a16:creationId xmlns:a16="http://schemas.microsoft.com/office/drawing/2014/main" id="{9901E6E5-EA2B-4490-8E57-829D136706B3}"/>
              </a:ext>
            </a:extLst>
          </p:cNvPr>
          <p:cNvSpPr/>
          <p:nvPr/>
        </p:nvSpPr>
        <p:spPr>
          <a:xfrm>
            <a:off x="4045187" y="4689714"/>
            <a:ext cx="1863969" cy="39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t>7. 0,1</a:t>
            </a:r>
            <a:r>
              <a:rPr lang="ko-KR" altLang="en-US" sz="1200" dirty="0"/>
              <a:t>로 구성된 </a:t>
            </a:r>
            <a:r>
              <a:rPr lang="ko-KR" altLang="en-US" sz="1200" dirty="0" err="1"/>
              <a:t>배열표</a:t>
            </a:r>
            <a:r>
              <a:rPr lang="ko-KR" altLang="en-US" sz="1200" dirty="0"/>
              <a:t> </a:t>
            </a:r>
          </a:p>
        </p:txBody>
      </p:sp>
      <p:pic>
        <p:nvPicPr>
          <p:cNvPr id="48" name="그림 47">
            <a:extLst>
              <a:ext uri="{FF2B5EF4-FFF2-40B4-BE49-F238E27FC236}">
                <a16:creationId xmlns:a16="http://schemas.microsoft.com/office/drawing/2014/main" id="{6C1ACFFE-7927-4E6A-9D1E-2714156314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5115" y="2447728"/>
            <a:ext cx="626877" cy="642548"/>
          </a:xfrm>
          <a:prstGeom prst="rect">
            <a:avLst/>
          </a:prstGeom>
        </p:spPr>
      </p:pic>
      <p:pic>
        <p:nvPicPr>
          <p:cNvPr id="49" name="그림 48">
            <a:extLst>
              <a:ext uri="{FF2B5EF4-FFF2-40B4-BE49-F238E27FC236}">
                <a16:creationId xmlns:a16="http://schemas.microsoft.com/office/drawing/2014/main" id="{55CA9F42-7C69-4E33-976B-59EA6921781C}"/>
              </a:ext>
            </a:extLst>
          </p:cNvPr>
          <p:cNvPicPr>
            <a:picLocks noChangeAspect="1"/>
          </p:cNvPicPr>
          <p:nvPr/>
        </p:nvPicPr>
        <p:blipFill>
          <a:blip r:embed="rId5"/>
          <a:stretch>
            <a:fillRect/>
          </a:stretch>
        </p:blipFill>
        <p:spPr>
          <a:xfrm>
            <a:off x="6766621" y="2440247"/>
            <a:ext cx="755031" cy="289810"/>
          </a:xfrm>
          <a:prstGeom prst="rect">
            <a:avLst/>
          </a:prstGeom>
        </p:spPr>
      </p:pic>
      <p:cxnSp>
        <p:nvCxnSpPr>
          <p:cNvPr id="50" name="직선 화살표 연결선 49">
            <a:extLst>
              <a:ext uri="{FF2B5EF4-FFF2-40B4-BE49-F238E27FC236}">
                <a16:creationId xmlns:a16="http://schemas.microsoft.com/office/drawing/2014/main" id="{354792C2-A131-444E-B47B-286AB86033A2}"/>
              </a:ext>
            </a:extLst>
          </p:cNvPr>
          <p:cNvCxnSpPr>
            <a:stCxn id="48" idx="2"/>
          </p:cNvCxnSpPr>
          <p:nvPr/>
        </p:nvCxnSpPr>
        <p:spPr>
          <a:xfrm flipH="1">
            <a:off x="6818552" y="3090276"/>
            <a:ext cx="2" cy="2908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 name="그림 50">
            <a:extLst>
              <a:ext uri="{FF2B5EF4-FFF2-40B4-BE49-F238E27FC236}">
                <a16:creationId xmlns:a16="http://schemas.microsoft.com/office/drawing/2014/main" id="{B241AD2B-2E3E-441A-8755-4BCA3270B451}"/>
              </a:ext>
            </a:extLst>
          </p:cNvPr>
          <p:cNvPicPr>
            <a:picLocks noChangeAspect="1"/>
          </p:cNvPicPr>
          <p:nvPr/>
        </p:nvPicPr>
        <p:blipFill>
          <a:blip r:embed="rId6"/>
          <a:stretch>
            <a:fillRect/>
          </a:stretch>
        </p:blipFill>
        <p:spPr>
          <a:xfrm>
            <a:off x="3986234" y="6081975"/>
            <a:ext cx="3930987" cy="678616"/>
          </a:xfrm>
          <a:prstGeom prst="rect">
            <a:avLst/>
          </a:prstGeom>
        </p:spPr>
      </p:pic>
      <p:pic>
        <p:nvPicPr>
          <p:cNvPr id="52" name="그림 51">
            <a:extLst>
              <a:ext uri="{FF2B5EF4-FFF2-40B4-BE49-F238E27FC236}">
                <a16:creationId xmlns:a16="http://schemas.microsoft.com/office/drawing/2014/main" id="{BC006E43-69A9-4A65-8A56-D495545FC915}"/>
              </a:ext>
            </a:extLst>
          </p:cNvPr>
          <p:cNvPicPr>
            <a:picLocks noChangeAspect="1"/>
          </p:cNvPicPr>
          <p:nvPr/>
        </p:nvPicPr>
        <p:blipFill>
          <a:blip r:embed="rId7"/>
          <a:stretch>
            <a:fillRect/>
          </a:stretch>
        </p:blipFill>
        <p:spPr>
          <a:xfrm>
            <a:off x="6339418" y="4539239"/>
            <a:ext cx="958268" cy="806963"/>
          </a:xfrm>
          <a:prstGeom prst="rect">
            <a:avLst/>
          </a:prstGeom>
        </p:spPr>
      </p:pic>
      <p:sp>
        <p:nvSpPr>
          <p:cNvPr id="53" name="오른쪽 중괄호 52">
            <a:extLst>
              <a:ext uri="{FF2B5EF4-FFF2-40B4-BE49-F238E27FC236}">
                <a16:creationId xmlns:a16="http://schemas.microsoft.com/office/drawing/2014/main" id="{0BAF2B1A-FF9F-44DE-A4CA-7ED24E476B1C}"/>
              </a:ext>
            </a:extLst>
          </p:cNvPr>
          <p:cNvSpPr/>
          <p:nvPr/>
        </p:nvSpPr>
        <p:spPr>
          <a:xfrm>
            <a:off x="7432903" y="782802"/>
            <a:ext cx="553503" cy="34734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54" name="연결선: 꺾임 53">
            <a:extLst>
              <a:ext uri="{FF2B5EF4-FFF2-40B4-BE49-F238E27FC236}">
                <a16:creationId xmlns:a16="http://schemas.microsoft.com/office/drawing/2014/main" id="{182869E1-1082-4719-B5A7-FE881C96E4EC}"/>
              </a:ext>
            </a:extLst>
          </p:cNvPr>
          <p:cNvCxnSpPr>
            <a:cxnSpLocks/>
          </p:cNvCxnSpPr>
          <p:nvPr/>
        </p:nvCxnSpPr>
        <p:spPr>
          <a:xfrm rot="16200000" flipH="1">
            <a:off x="6776931" y="5280993"/>
            <a:ext cx="448556" cy="1832024"/>
          </a:xfrm>
          <a:prstGeom prst="bentConnector4">
            <a:avLst>
              <a:gd name="adj1" fmla="val 12178"/>
              <a:gd name="adj2" fmla="val 12673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07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1</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ko-KR" altLang="en-US" b="1" dirty="0">
                <a:solidFill>
                  <a:schemeClr val="bg1"/>
                </a:solidFill>
              </a:rPr>
              <a:t>이미지 형상 인식 및 </a:t>
            </a:r>
            <a:r>
              <a:rPr lang="en-US" altLang="ko-KR" b="1" dirty="0">
                <a:solidFill>
                  <a:schemeClr val="bg1"/>
                </a:solidFill>
              </a:rPr>
              <a:t>PIL</a:t>
            </a:r>
            <a:r>
              <a:rPr lang="ko-KR" altLang="en-US" b="1" dirty="0">
                <a:solidFill>
                  <a:schemeClr val="bg1"/>
                </a:solidFill>
              </a:rPr>
              <a:t>을 사용한 </a:t>
            </a:r>
            <a:r>
              <a:rPr lang="en-US" altLang="ko-KR" b="1" dirty="0">
                <a:solidFill>
                  <a:schemeClr val="bg1"/>
                </a:solidFill>
              </a:rPr>
              <a:t>Average Hash</a:t>
            </a:r>
            <a:r>
              <a:rPr lang="ko-KR" altLang="en-US" b="1" dirty="0">
                <a:solidFill>
                  <a:schemeClr val="bg1"/>
                </a:solidFill>
              </a:rPr>
              <a:t>변환</a:t>
            </a:r>
            <a:endParaRPr lang="ko-KR" altLang="en-US" sz="2800" dirty="0">
              <a:solidFill>
                <a:schemeClr val="bg1"/>
              </a:solidFill>
            </a:endParaRPr>
          </a:p>
        </p:txBody>
      </p:sp>
      <p:sp>
        <p:nvSpPr>
          <p:cNvPr id="2" name="직사각형 1"/>
          <p:cNvSpPr/>
          <p:nvPr/>
        </p:nvSpPr>
        <p:spPr>
          <a:xfrm>
            <a:off x="392723" y="322686"/>
            <a:ext cx="7362092" cy="738664"/>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dirty="0"/>
              <a:t>!pip install Pillow</a:t>
            </a:r>
          </a:p>
          <a:p>
            <a:pPr latinLnBrk="1"/>
            <a:r>
              <a:rPr lang="en-US" altLang="ko-KR" sz="1400" dirty="0"/>
              <a:t>from PIL import Image                                                      </a:t>
            </a:r>
            <a:endParaRPr lang="ko-KR" altLang="ko-KR" sz="1400" dirty="0"/>
          </a:p>
          <a:p>
            <a:pPr latinLnBrk="1"/>
            <a:r>
              <a:rPr lang="en-US" altLang="ko-KR" sz="1400" dirty="0"/>
              <a:t>import </a:t>
            </a:r>
            <a:r>
              <a:rPr lang="en-US" altLang="ko-KR" sz="1400" dirty="0" err="1"/>
              <a:t>numpy</a:t>
            </a:r>
            <a:r>
              <a:rPr lang="en-US" altLang="ko-KR" sz="1400" dirty="0"/>
              <a:t> as np</a:t>
            </a:r>
            <a:endParaRPr lang="ko-KR" altLang="en-US" sz="1400" dirty="0"/>
          </a:p>
        </p:txBody>
      </p:sp>
      <p:sp>
        <p:nvSpPr>
          <p:cNvPr id="6" name="텍스트 개체 틀 2"/>
          <p:cNvSpPr>
            <a:spLocks noGrp="1"/>
          </p:cNvSpPr>
          <p:nvPr>
            <p:ph type="body" sz="half" idx="2"/>
          </p:nvPr>
        </p:nvSpPr>
        <p:spPr>
          <a:xfrm>
            <a:off x="8451664" y="1574658"/>
            <a:ext cx="3505873" cy="746512"/>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r>
              <a:rPr lang="en-US" altLang="ko-KR" b="1" dirty="0"/>
              <a:t>$ pip3 install Pillow</a:t>
            </a:r>
          </a:p>
          <a:p>
            <a:pPr marL="285750" lvl="2" indent="-285750">
              <a:buFont typeface="Arial" panose="020B0604020202020204" pitchFamily="34" charset="0"/>
              <a:buChar char="•"/>
            </a:pPr>
            <a:r>
              <a:rPr lang="en-US" altLang="ko-KR" b="1" dirty="0"/>
              <a:t>Pillow</a:t>
            </a:r>
            <a:r>
              <a:rPr lang="ko-KR" altLang="en-US" b="1" dirty="0"/>
              <a:t>는 </a:t>
            </a:r>
            <a:r>
              <a:rPr lang="en-US" altLang="ko-KR" b="1" dirty="0"/>
              <a:t>Python Image Library</a:t>
            </a:r>
            <a:r>
              <a:rPr lang="ko-KR" altLang="en-US" b="1" dirty="0"/>
              <a:t>를</a:t>
            </a:r>
            <a:r>
              <a:rPr lang="en-US" altLang="ko-KR" b="1" dirty="0"/>
              <a:t> </a:t>
            </a:r>
            <a:r>
              <a:rPr lang="ko-KR" altLang="en-US" sz="1600" b="1" dirty="0">
                <a:solidFill>
                  <a:srgbClr val="FF0000"/>
                </a:solidFill>
              </a:rPr>
              <a:t>포크</a:t>
            </a:r>
            <a:r>
              <a:rPr lang="ko-KR" altLang="en-US" b="1" dirty="0"/>
              <a:t>해서 만든 모듈입니다</a:t>
            </a:r>
            <a:r>
              <a:rPr lang="en-US" altLang="ko-KR" b="1" dirty="0"/>
              <a:t>. </a:t>
            </a:r>
          </a:p>
        </p:txBody>
      </p:sp>
      <p:sp>
        <p:nvSpPr>
          <p:cNvPr id="7" name="텍스트 개체 틀 2"/>
          <p:cNvSpPr txBox="1">
            <a:spLocks/>
          </p:cNvSpPr>
          <p:nvPr/>
        </p:nvSpPr>
        <p:spPr>
          <a:xfrm>
            <a:off x="8451664" y="2412549"/>
            <a:ext cx="3505873" cy="1781382"/>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r>
              <a:rPr lang="en-US" altLang="ko-KR" sz="1200" dirty="0">
                <a:solidFill>
                  <a:schemeClr val="tx1"/>
                </a:solidFill>
              </a:rPr>
              <a:t>Average Hash</a:t>
            </a:r>
            <a:r>
              <a:rPr lang="ko-KR" altLang="en-US" sz="1200" dirty="0">
                <a:solidFill>
                  <a:schemeClr val="tx1"/>
                </a:solidFill>
              </a:rPr>
              <a:t>를 이용하면 이미지의 유사 값을 계산할 수 있다</a:t>
            </a:r>
            <a:r>
              <a:rPr lang="en-US" altLang="ko-KR" sz="1200" dirty="0">
                <a:solidFill>
                  <a:schemeClr val="tx1"/>
                </a:solidFill>
              </a:rPr>
              <a:t>. </a:t>
            </a:r>
            <a:r>
              <a:rPr lang="ko-KR" altLang="en-US" sz="1200" dirty="0">
                <a:solidFill>
                  <a:schemeClr val="tx1"/>
                </a:solidFill>
              </a:rPr>
              <a:t> </a:t>
            </a:r>
            <a:endParaRPr lang="en-US" altLang="ko-KR" sz="1200" dirty="0">
              <a:solidFill>
                <a:schemeClr val="tx1"/>
              </a:solidFill>
            </a:endParaRPr>
          </a:p>
          <a:p>
            <a:pPr marL="285750" indent="-285750">
              <a:buFont typeface="Arial" pitchFamily="34" charset="0"/>
              <a:buChar char="•"/>
            </a:pPr>
            <a:r>
              <a:rPr lang="en-US" altLang="ko-KR" sz="1200" dirty="0">
                <a:solidFill>
                  <a:schemeClr val="tx1"/>
                </a:solidFill>
              </a:rPr>
              <a:t>Average Hash</a:t>
            </a:r>
            <a:r>
              <a:rPr lang="ko-KR" altLang="en-US" sz="1200" dirty="0">
                <a:solidFill>
                  <a:schemeClr val="tx1"/>
                </a:solidFill>
              </a:rPr>
              <a:t>는 이미지를 비교 가능한  </a:t>
            </a:r>
            <a:r>
              <a:rPr lang="en-US" altLang="ko-KR" sz="1200" dirty="0">
                <a:solidFill>
                  <a:schemeClr val="tx1"/>
                </a:solidFill>
              </a:rPr>
              <a:t>Hash</a:t>
            </a:r>
            <a:r>
              <a:rPr lang="ko-KR" altLang="en-US" sz="1200" dirty="0">
                <a:solidFill>
                  <a:schemeClr val="tx1"/>
                </a:solidFill>
              </a:rPr>
              <a:t>값으로 표시한다</a:t>
            </a:r>
            <a:r>
              <a:rPr lang="en-US" altLang="ko-KR" sz="1200" dirty="0">
                <a:solidFill>
                  <a:schemeClr val="tx1"/>
                </a:solidFill>
              </a:rPr>
              <a:t>. </a:t>
            </a:r>
          </a:p>
          <a:p>
            <a:pPr marL="285750" indent="-285750">
              <a:buFont typeface="Arial" pitchFamily="34" charset="0"/>
              <a:buChar char="•"/>
            </a:pPr>
            <a:r>
              <a:rPr lang="en-US" altLang="ko-KR" sz="1200" dirty="0">
                <a:solidFill>
                  <a:schemeClr val="tx1"/>
                </a:solidFill>
              </a:rPr>
              <a:t>Hash</a:t>
            </a:r>
            <a:r>
              <a:rPr lang="ko-KR" altLang="en-US" sz="1200" dirty="0">
                <a:solidFill>
                  <a:schemeClr val="tx1"/>
                </a:solidFill>
              </a:rPr>
              <a:t>함수 </a:t>
            </a:r>
            <a:r>
              <a:rPr lang="en-US" altLang="ko-KR" sz="1200" dirty="0">
                <a:solidFill>
                  <a:schemeClr val="tx1"/>
                </a:solidFill>
              </a:rPr>
              <a:t>MD5 </a:t>
            </a:r>
            <a:r>
              <a:rPr lang="ko-KR" altLang="en-US" sz="1200" dirty="0">
                <a:solidFill>
                  <a:schemeClr val="tx1"/>
                </a:solidFill>
              </a:rPr>
              <a:t>또는 </a:t>
            </a:r>
            <a:r>
              <a:rPr lang="en-US" altLang="ko-KR" sz="1200" dirty="0">
                <a:solidFill>
                  <a:schemeClr val="tx1"/>
                </a:solidFill>
              </a:rPr>
              <a:t>SHA256</a:t>
            </a:r>
            <a:r>
              <a:rPr lang="ko-KR" altLang="en-US" sz="1200" dirty="0">
                <a:solidFill>
                  <a:schemeClr val="tx1"/>
                </a:solidFill>
              </a:rPr>
              <a:t>등을 사용한다</a:t>
            </a:r>
            <a:r>
              <a:rPr lang="en-US" altLang="ko-KR" sz="1200" dirty="0">
                <a:solidFill>
                  <a:schemeClr val="tx1"/>
                </a:solidFill>
              </a:rPr>
              <a:t>.</a:t>
            </a:r>
          </a:p>
          <a:p>
            <a:pPr marL="285750" indent="-285750">
              <a:buFont typeface="Arial" pitchFamily="34" charset="0"/>
              <a:buChar char="•"/>
            </a:pPr>
            <a:r>
              <a:rPr lang="ko-KR" altLang="en-US" sz="1200" dirty="0">
                <a:solidFill>
                  <a:schemeClr val="tx1"/>
                </a:solidFill>
              </a:rPr>
              <a:t>명암</a:t>
            </a:r>
            <a:r>
              <a:rPr lang="en-US" altLang="ko-KR" sz="1200" dirty="0">
                <a:solidFill>
                  <a:schemeClr val="tx1"/>
                </a:solidFill>
              </a:rPr>
              <a:t>, </a:t>
            </a:r>
            <a:r>
              <a:rPr lang="ko-KR" altLang="en-US" sz="1200" dirty="0">
                <a:solidFill>
                  <a:schemeClr val="tx1"/>
                </a:solidFill>
              </a:rPr>
              <a:t>리사이즈 등으로 약간 변경된 이미지도 동일 이미지로 간주할 수 있도록 도와주는 기능 </a:t>
            </a:r>
            <a:r>
              <a:rPr lang="en-US" altLang="ko-KR" sz="1200" dirty="0">
                <a:solidFill>
                  <a:schemeClr val="tx1"/>
                </a:solidFill>
              </a:rPr>
              <a:t>Average Hash</a:t>
            </a:r>
          </a:p>
        </p:txBody>
      </p:sp>
      <p:sp>
        <p:nvSpPr>
          <p:cNvPr id="8" name="텍스트 개체 틀 2"/>
          <p:cNvSpPr txBox="1">
            <a:spLocks/>
          </p:cNvSpPr>
          <p:nvPr/>
        </p:nvSpPr>
        <p:spPr>
          <a:xfrm>
            <a:off x="8451664" y="4285311"/>
            <a:ext cx="3505873" cy="1509198"/>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28600" indent="-228600">
              <a:buFont typeface="Arial" panose="020B0604020202020204" pitchFamily="34" charset="0"/>
              <a:buChar char="•"/>
            </a:pPr>
            <a:r>
              <a:rPr lang="ko-KR" altLang="en-US" sz="1200" dirty="0">
                <a:solidFill>
                  <a:schemeClr val="tx1"/>
                </a:solidFill>
              </a:rPr>
              <a:t>이미지 사이즈 </a:t>
            </a:r>
            <a:r>
              <a:rPr lang="en-US" altLang="ko-KR" sz="1200" dirty="0">
                <a:solidFill>
                  <a:schemeClr val="tx1"/>
                </a:solidFill>
              </a:rPr>
              <a:t>8x8</a:t>
            </a:r>
            <a:r>
              <a:rPr lang="ko-KR" altLang="en-US" sz="1200" dirty="0">
                <a:solidFill>
                  <a:schemeClr val="tx1"/>
                </a:solidFill>
              </a:rPr>
              <a:t>로 축소 </a:t>
            </a:r>
            <a:r>
              <a:rPr lang="en-US" altLang="ko-KR" sz="1200" dirty="0">
                <a:solidFill>
                  <a:schemeClr val="tx1"/>
                </a:solidFill>
              </a:rPr>
              <a:t>(</a:t>
            </a:r>
            <a:r>
              <a:rPr lang="ko-KR" altLang="en-US" sz="1200" dirty="0" err="1">
                <a:solidFill>
                  <a:schemeClr val="tx1"/>
                </a:solidFill>
              </a:rPr>
              <a:t>속도문제</a:t>
            </a:r>
            <a:r>
              <a:rPr lang="en-US" altLang="ko-KR" sz="1200" dirty="0">
                <a:solidFill>
                  <a:schemeClr val="tx1"/>
                </a:solidFill>
              </a:rPr>
              <a:t>)</a:t>
            </a:r>
          </a:p>
          <a:p>
            <a:pPr marL="228600" indent="-228600">
              <a:buFont typeface="Arial" panose="020B0604020202020204" pitchFamily="34" charset="0"/>
              <a:buChar char="•"/>
            </a:pPr>
            <a:r>
              <a:rPr lang="ko-KR" altLang="en-US" sz="1200" dirty="0">
                <a:solidFill>
                  <a:schemeClr val="tx1"/>
                </a:solidFill>
              </a:rPr>
              <a:t>색을 그레이 스케일로변환</a:t>
            </a:r>
            <a:endParaRPr lang="en-US" altLang="ko-KR" sz="1200" dirty="0">
              <a:solidFill>
                <a:schemeClr val="tx1"/>
              </a:solidFill>
            </a:endParaRPr>
          </a:p>
          <a:p>
            <a:pPr marL="228600" indent="-228600">
              <a:buFont typeface="Arial" panose="020B0604020202020204" pitchFamily="34" charset="0"/>
              <a:buChar char="•"/>
            </a:pPr>
            <a:r>
              <a:rPr lang="ko-KR" altLang="en-US" sz="1200" dirty="0">
                <a:solidFill>
                  <a:schemeClr val="tx1"/>
                </a:solidFill>
              </a:rPr>
              <a:t>이미지 각 픽셀의 평균값을 계산</a:t>
            </a:r>
            <a:endParaRPr lang="en-US" altLang="ko-KR" sz="1200" dirty="0">
              <a:solidFill>
                <a:schemeClr val="tx1"/>
              </a:solidFill>
            </a:endParaRPr>
          </a:p>
          <a:p>
            <a:pPr marL="228600" indent="-228600">
              <a:buFont typeface="Arial" panose="020B0604020202020204" pitchFamily="34" charset="0"/>
              <a:buChar char="•"/>
            </a:pPr>
            <a:r>
              <a:rPr lang="ko-KR" altLang="en-US" sz="1200" dirty="0">
                <a:solidFill>
                  <a:schemeClr val="tx1"/>
                </a:solidFill>
              </a:rPr>
              <a:t>각 픽셀의 농도가 평균값보다 높으면 </a:t>
            </a:r>
            <a:r>
              <a:rPr lang="en-US" altLang="ko-KR" sz="1200" dirty="0">
                <a:solidFill>
                  <a:schemeClr val="tx1"/>
                </a:solidFill>
              </a:rPr>
              <a:t>1, </a:t>
            </a:r>
            <a:r>
              <a:rPr lang="ko-KR" altLang="en-US" sz="1200" dirty="0" err="1">
                <a:solidFill>
                  <a:schemeClr val="tx1"/>
                </a:solidFill>
              </a:rPr>
              <a:t>평균이하면</a:t>
            </a:r>
            <a:r>
              <a:rPr lang="ko-KR" altLang="en-US" sz="1200" dirty="0">
                <a:solidFill>
                  <a:schemeClr val="tx1"/>
                </a:solidFill>
              </a:rPr>
              <a:t> </a:t>
            </a:r>
            <a:r>
              <a:rPr lang="en-US" altLang="ko-KR" sz="1200" dirty="0">
                <a:solidFill>
                  <a:schemeClr val="tx1"/>
                </a:solidFill>
              </a:rPr>
              <a:t>0</a:t>
            </a:r>
          </a:p>
          <a:p>
            <a:pPr marL="228600" indent="-228600">
              <a:buFont typeface="Arial" panose="020B0604020202020204" pitchFamily="34" charset="0"/>
              <a:buChar char="•"/>
            </a:pPr>
            <a:r>
              <a:rPr lang="en-US" altLang="ko-KR" sz="1200" dirty="0">
                <a:solidFill>
                  <a:schemeClr val="tx1"/>
                </a:solidFill>
              </a:rPr>
              <a:t>8x8 = 64 bit</a:t>
            </a:r>
            <a:r>
              <a:rPr lang="ko-KR" altLang="en-US" sz="1200" dirty="0">
                <a:solidFill>
                  <a:schemeClr val="tx1"/>
                </a:solidFill>
              </a:rPr>
              <a:t>의 </a:t>
            </a:r>
            <a:r>
              <a:rPr lang="en-US" altLang="ko-KR" sz="1200" dirty="0">
                <a:solidFill>
                  <a:schemeClr val="tx1"/>
                </a:solidFill>
              </a:rPr>
              <a:t>Hash</a:t>
            </a:r>
            <a:r>
              <a:rPr lang="ko-KR" altLang="en-US" sz="1200" dirty="0">
                <a:solidFill>
                  <a:schemeClr val="tx1"/>
                </a:solidFill>
              </a:rPr>
              <a:t>값 </a:t>
            </a:r>
            <a:r>
              <a:rPr lang="en-US" altLang="ko-KR" sz="1200" dirty="0">
                <a:solidFill>
                  <a:schemeClr val="tx1"/>
                </a:solidFill>
              </a:rPr>
              <a:t>-&gt; </a:t>
            </a:r>
            <a:r>
              <a:rPr lang="ko-KR" altLang="en-US" sz="1200" dirty="0">
                <a:solidFill>
                  <a:schemeClr val="tx1"/>
                </a:solidFill>
              </a:rPr>
              <a:t>비교</a:t>
            </a:r>
          </a:p>
        </p:txBody>
      </p:sp>
      <p:sp>
        <p:nvSpPr>
          <p:cNvPr id="3" name="실행 단추: 끝 2">
            <a:hlinkClick r:id="rId3" action="ppaction://hlinksldjump" highlightClick="1"/>
          </p:cNvPr>
          <p:cNvSpPr/>
          <p:nvPr/>
        </p:nvSpPr>
        <p:spPr>
          <a:xfrm>
            <a:off x="11271738" y="200529"/>
            <a:ext cx="606670" cy="465992"/>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92723" y="2259136"/>
            <a:ext cx="7362092" cy="2677656"/>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200" b="1" dirty="0"/>
              <a:t>## </a:t>
            </a:r>
            <a:r>
              <a:rPr lang="ko-KR" altLang="ko-KR" sz="1200" b="1" dirty="0"/>
              <a:t>이미지 데이터를</a:t>
            </a:r>
            <a:r>
              <a:rPr lang="en-US" altLang="ko-KR" sz="1200" b="1" dirty="0"/>
              <a:t> Average Hash</a:t>
            </a:r>
            <a:r>
              <a:rPr lang="ko-KR" altLang="ko-KR" sz="1200" b="1" dirty="0"/>
              <a:t>로 변환</a:t>
            </a:r>
            <a:r>
              <a:rPr lang="en-US" altLang="ko-KR" sz="1200" b="1" dirty="0"/>
              <a:t>(※1)</a:t>
            </a:r>
          </a:p>
          <a:p>
            <a:pPr latinLnBrk="1"/>
            <a:endParaRPr lang="en-US" altLang="ko-KR" sz="1400" dirty="0"/>
          </a:p>
          <a:p>
            <a:pPr latinLnBrk="1"/>
            <a:r>
              <a:rPr lang="en-US" altLang="ko-KR" sz="1400" dirty="0" err="1"/>
              <a:t>def</a:t>
            </a:r>
            <a:r>
              <a:rPr lang="en-US" altLang="ko-KR" sz="1400" dirty="0"/>
              <a:t> </a:t>
            </a:r>
            <a:r>
              <a:rPr lang="en-US" altLang="ko-KR" sz="1400" dirty="0" err="1"/>
              <a:t>AverageHash</a:t>
            </a:r>
            <a:r>
              <a:rPr lang="en-US" altLang="ko-KR" sz="1400" dirty="0"/>
              <a:t>(</a:t>
            </a:r>
            <a:r>
              <a:rPr lang="en-US" altLang="ko-KR" sz="1400" dirty="0" err="1"/>
              <a:t>inputimage</a:t>
            </a:r>
            <a:r>
              <a:rPr lang="en-US" altLang="ko-KR" sz="1400" dirty="0"/>
              <a:t>, size = 16):</a:t>
            </a:r>
            <a:endParaRPr lang="ko-KR" altLang="ko-KR" sz="1400" dirty="0"/>
          </a:p>
          <a:p>
            <a:pPr latinLnBrk="1"/>
            <a:r>
              <a:rPr lang="en-US" altLang="ko-KR" sz="1400" dirty="0"/>
              <a:t>    </a:t>
            </a:r>
            <a:r>
              <a:rPr lang="en-US" altLang="ko-KR" sz="1400" dirty="0" err="1"/>
              <a:t>img</a:t>
            </a:r>
            <a:r>
              <a:rPr lang="en-US" altLang="ko-KR" sz="1400" dirty="0"/>
              <a:t> = </a:t>
            </a:r>
            <a:r>
              <a:rPr lang="en-US" altLang="ko-KR" sz="1400" dirty="0" err="1"/>
              <a:t>Image.open</a:t>
            </a:r>
            <a:r>
              <a:rPr lang="en-US" altLang="ko-KR" sz="1400" dirty="0"/>
              <a:t>(</a:t>
            </a:r>
            <a:r>
              <a:rPr lang="en-US" altLang="ko-KR" sz="1400" dirty="0" err="1"/>
              <a:t>inputimage</a:t>
            </a:r>
            <a:r>
              <a:rPr lang="en-US" altLang="ko-KR" sz="1400" dirty="0"/>
              <a:t>)                                     # </a:t>
            </a:r>
            <a:r>
              <a:rPr lang="ko-KR" altLang="ko-KR" sz="1200" dirty="0"/>
              <a:t>이미지데이터를 연다</a:t>
            </a:r>
            <a:r>
              <a:rPr lang="en-US" altLang="ko-KR" sz="1200" dirty="0"/>
              <a:t>.   	        -- (@2)</a:t>
            </a:r>
            <a:endParaRPr lang="ko-KR" altLang="ko-KR" sz="1200" dirty="0"/>
          </a:p>
          <a:p>
            <a:pPr latinLnBrk="1"/>
            <a:r>
              <a:rPr lang="en-US" altLang="ko-KR" sz="1400" dirty="0"/>
              <a:t>    </a:t>
            </a:r>
            <a:r>
              <a:rPr lang="en-US" altLang="ko-KR" sz="1400" dirty="0" err="1"/>
              <a:t>img</a:t>
            </a:r>
            <a:r>
              <a:rPr lang="en-US" altLang="ko-KR" sz="1400" dirty="0"/>
              <a:t> = </a:t>
            </a:r>
            <a:r>
              <a:rPr lang="en-US" altLang="ko-KR" sz="1400" dirty="0" err="1"/>
              <a:t>img.convert</a:t>
            </a:r>
            <a:r>
              <a:rPr lang="en-US" altLang="ko-KR" sz="1400" dirty="0"/>
              <a:t>('L')                                                     # </a:t>
            </a:r>
            <a:r>
              <a:rPr lang="ko-KR" altLang="ko-KR" sz="1200" dirty="0"/>
              <a:t>그레이 스케일로 변환</a:t>
            </a:r>
            <a:r>
              <a:rPr lang="en-US" altLang="ko-KR" sz="1200" dirty="0"/>
              <a:t>   	        -- (@3)</a:t>
            </a:r>
            <a:endParaRPr lang="ko-KR" altLang="ko-KR" sz="1200" dirty="0"/>
          </a:p>
          <a:p>
            <a:pPr latinLnBrk="1"/>
            <a:r>
              <a:rPr lang="en-US" altLang="ko-KR" sz="1400" dirty="0"/>
              <a:t>    </a:t>
            </a:r>
            <a:r>
              <a:rPr lang="en-US" altLang="ko-KR" sz="1400" dirty="0" err="1"/>
              <a:t>img</a:t>
            </a:r>
            <a:r>
              <a:rPr lang="en-US" altLang="ko-KR" sz="1400" dirty="0"/>
              <a:t> = </a:t>
            </a:r>
            <a:r>
              <a:rPr lang="en-US" altLang="ko-KR" sz="1400" dirty="0" err="1"/>
              <a:t>img.resize</a:t>
            </a:r>
            <a:r>
              <a:rPr lang="en-US" altLang="ko-KR" sz="1400" dirty="0"/>
              <a:t>((size, size), </a:t>
            </a:r>
            <a:r>
              <a:rPr lang="en-US" altLang="ko-KR" sz="1400" dirty="0" err="1"/>
              <a:t>Image.ANTIALIAS</a:t>
            </a:r>
            <a:r>
              <a:rPr lang="en-US" altLang="ko-KR" sz="1400" dirty="0"/>
              <a:t>)        # </a:t>
            </a:r>
            <a:r>
              <a:rPr lang="ko-KR" altLang="ko-KR" sz="1200" dirty="0" err="1"/>
              <a:t>리사이즈</a:t>
            </a:r>
            <a:r>
              <a:rPr lang="en-US" altLang="ko-KR" sz="1200" dirty="0"/>
              <a:t>                           		        -- (@4)</a:t>
            </a:r>
            <a:endParaRPr lang="ko-KR" altLang="ko-KR" sz="1200" dirty="0"/>
          </a:p>
          <a:p>
            <a:pPr latinLnBrk="1"/>
            <a:r>
              <a:rPr lang="en-US" altLang="ko-KR" sz="1400" dirty="0"/>
              <a:t>    </a:t>
            </a:r>
            <a:r>
              <a:rPr lang="en-US" altLang="ko-KR" sz="1400" dirty="0" err="1"/>
              <a:t>pixel_data</a:t>
            </a:r>
            <a:r>
              <a:rPr lang="en-US" altLang="ko-KR" sz="1400" dirty="0"/>
              <a:t> = </a:t>
            </a:r>
            <a:r>
              <a:rPr lang="en-US" altLang="ko-KR" sz="1400" dirty="0" err="1"/>
              <a:t>img.getdata</a:t>
            </a:r>
            <a:r>
              <a:rPr lang="en-US" altLang="ko-KR" sz="1400" dirty="0"/>
              <a:t>()                                            # </a:t>
            </a:r>
            <a:r>
              <a:rPr lang="ko-KR" altLang="ko-KR" sz="1200" dirty="0"/>
              <a:t>픽셀데이터를 구한다</a:t>
            </a:r>
            <a:r>
              <a:rPr lang="en-US" altLang="ko-KR" sz="1200" dirty="0"/>
              <a:t>. 		        -- (@5)</a:t>
            </a:r>
            <a:endParaRPr lang="ko-KR" altLang="ko-KR" sz="1200" dirty="0"/>
          </a:p>
          <a:p>
            <a:pPr latinLnBrk="1"/>
            <a:r>
              <a:rPr lang="en-US" altLang="ko-KR" sz="1400" dirty="0"/>
              <a:t>    pixels = </a:t>
            </a:r>
            <a:r>
              <a:rPr lang="en-US" altLang="ko-KR" sz="1400" dirty="0" err="1"/>
              <a:t>np.array</a:t>
            </a:r>
            <a:r>
              <a:rPr lang="en-US" altLang="ko-KR" sz="1400" dirty="0"/>
              <a:t>(</a:t>
            </a:r>
            <a:r>
              <a:rPr lang="en-US" altLang="ko-KR" sz="1400" dirty="0" err="1"/>
              <a:t>pixel_data</a:t>
            </a:r>
            <a:r>
              <a:rPr lang="en-US" altLang="ko-KR" sz="1400" dirty="0"/>
              <a:t>)                                        </a:t>
            </a:r>
            <a:r>
              <a:rPr lang="en-US" altLang="ko-KR" sz="1400" dirty="0">
                <a:highlight>
                  <a:srgbClr val="FFFF00"/>
                </a:highlight>
              </a:rPr>
              <a:t># </a:t>
            </a:r>
            <a:r>
              <a:rPr lang="en-US" altLang="ko-KR" sz="1200" dirty="0" err="1">
                <a:highlight>
                  <a:srgbClr val="FFFF00"/>
                </a:highlight>
              </a:rPr>
              <a:t>Numpy</a:t>
            </a:r>
            <a:r>
              <a:rPr lang="ko-KR" altLang="ko-KR" sz="1200" dirty="0">
                <a:highlight>
                  <a:srgbClr val="FFFF00"/>
                </a:highlight>
              </a:rPr>
              <a:t>배열로 변환</a:t>
            </a:r>
            <a:r>
              <a:rPr lang="en-US" altLang="ko-KR" sz="1200" dirty="0">
                <a:highlight>
                  <a:srgbClr val="FFFF00"/>
                </a:highlight>
              </a:rPr>
              <a:t> </a:t>
            </a:r>
            <a:r>
              <a:rPr lang="en-US" altLang="ko-KR" sz="1200" dirty="0"/>
              <a:t>		        -- (@6)</a:t>
            </a:r>
            <a:endParaRPr lang="ko-KR" altLang="ko-KR" sz="1200" dirty="0"/>
          </a:p>
          <a:p>
            <a:pPr latinLnBrk="1"/>
            <a:r>
              <a:rPr lang="en-US" altLang="ko-KR" sz="1400" dirty="0"/>
              <a:t>    pixels = </a:t>
            </a:r>
            <a:r>
              <a:rPr lang="en-US" altLang="ko-KR" sz="1400" dirty="0" err="1"/>
              <a:t>pixels.reshape</a:t>
            </a:r>
            <a:r>
              <a:rPr lang="en-US" altLang="ko-KR" sz="1400" dirty="0"/>
              <a:t>((size, size))                              </a:t>
            </a:r>
            <a:r>
              <a:rPr lang="en-US" altLang="ko-KR" sz="1400" dirty="0">
                <a:highlight>
                  <a:srgbClr val="FFFF00"/>
                </a:highlight>
              </a:rPr>
              <a:t># </a:t>
            </a:r>
            <a:r>
              <a:rPr lang="en-US" altLang="ko-KR" sz="1200" dirty="0">
                <a:highlight>
                  <a:srgbClr val="FFFF00"/>
                </a:highlight>
              </a:rPr>
              <a:t>2</a:t>
            </a:r>
            <a:r>
              <a:rPr lang="ko-KR" altLang="ko-KR" sz="1200" dirty="0" err="1">
                <a:highlight>
                  <a:srgbClr val="FFFF00"/>
                </a:highlight>
              </a:rPr>
              <a:t>차원배열로</a:t>
            </a:r>
            <a:r>
              <a:rPr lang="ko-KR" altLang="ko-KR" sz="1200" dirty="0">
                <a:highlight>
                  <a:srgbClr val="FFFF00"/>
                </a:highlight>
              </a:rPr>
              <a:t> 변환</a:t>
            </a:r>
            <a:r>
              <a:rPr lang="en-US" altLang="ko-KR" sz="1200" dirty="0">
                <a:highlight>
                  <a:srgbClr val="FFFF00"/>
                </a:highlight>
              </a:rPr>
              <a:t> </a:t>
            </a:r>
            <a:r>
              <a:rPr lang="en-US" altLang="ko-KR" sz="1200" dirty="0"/>
              <a:t>		        -- (@7)</a:t>
            </a:r>
            <a:endParaRPr lang="ko-KR" altLang="ko-KR" sz="1200" dirty="0"/>
          </a:p>
          <a:p>
            <a:pPr latinLnBrk="1"/>
            <a:r>
              <a:rPr lang="en-US" altLang="ko-KR" sz="1400" dirty="0"/>
              <a:t>    </a:t>
            </a:r>
            <a:r>
              <a:rPr lang="en-US" altLang="ko-KR" sz="1400" dirty="0" err="1"/>
              <a:t>avg</a:t>
            </a:r>
            <a:r>
              <a:rPr lang="en-US" altLang="ko-KR" sz="1400" dirty="0"/>
              <a:t> = </a:t>
            </a:r>
            <a:r>
              <a:rPr lang="en-US" altLang="ko-KR" sz="1400" dirty="0" err="1"/>
              <a:t>pixels.mean</a:t>
            </a:r>
            <a:r>
              <a:rPr lang="en-US" altLang="ko-KR" sz="1400" dirty="0"/>
              <a:t>()                                                        # </a:t>
            </a:r>
            <a:r>
              <a:rPr lang="ko-KR" altLang="ko-KR" sz="1200" dirty="0"/>
              <a:t>산술평균계산</a:t>
            </a:r>
            <a:r>
              <a:rPr lang="en-US" altLang="ko-KR" sz="1200" dirty="0"/>
              <a:t> 		        -- (@8)</a:t>
            </a:r>
            <a:endParaRPr lang="ko-KR" altLang="ko-KR" sz="1200" dirty="0"/>
          </a:p>
          <a:p>
            <a:pPr latinLnBrk="1"/>
            <a:r>
              <a:rPr lang="en-US" altLang="ko-KR" sz="1400" dirty="0"/>
              <a:t>    diff = 1 * (pixels &gt; </a:t>
            </a:r>
            <a:r>
              <a:rPr lang="en-US" altLang="ko-KR" sz="1400" dirty="0" err="1"/>
              <a:t>avg</a:t>
            </a:r>
            <a:r>
              <a:rPr lang="en-US" altLang="ko-KR" sz="1400" dirty="0"/>
              <a:t>)                                                   # </a:t>
            </a:r>
            <a:r>
              <a:rPr lang="ko-KR" altLang="ko-KR" sz="1200" dirty="0" err="1"/>
              <a:t>평균이상과</a:t>
            </a:r>
            <a:r>
              <a:rPr lang="ko-KR" altLang="ko-KR" sz="1200" dirty="0"/>
              <a:t> 이하로 값을</a:t>
            </a:r>
            <a:r>
              <a:rPr lang="en-US" altLang="ko-KR" sz="1200" dirty="0"/>
              <a:t> 1</a:t>
            </a:r>
            <a:r>
              <a:rPr lang="ko-KR" altLang="ko-KR" sz="1200" dirty="0"/>
              <a:t>과</a:t>
            </a:r>
            <a:r>
              <a:rPr lang="en-US" altLang="ko-KR" sz="1200" dirty="0"/>
              <a:t> 0</a:t>
            </a:r>
            <a:r>
              <a:rPr lang="ko-KR" altLang="ko-KR" sz="1200" dirty="0"/>
              <a:t>으로 변환</a:t>
            </a:r>
            <a:r>
              <a:rPr lang="en-US" altLang="ko-KR" sz="1200" dirty="0"/>
              <a:t>     -- (@9)</a:t>
            </a:r>
            <a:endParaRPr lang="ko-KR" altLang="ko-KR" sz="1200" dirty="0"/>
          </a:p>
          <a:p>
            <a:pPr latinLnBrk="1"/>
            <a:r>
              <a:rPr lang="en-US" altLang="ko-KR" sz="1400" dirty="0"/>
              <a:t>    return diff </a:t>
            </a:r>
            <a:endParaRPr lang="ko-KR" altLang="en-US" sz="1400" dirty="0"/>
          </a:p>
        </p:txBody>
      </p:sp>
      <p:sp>
        <p:nvSpPr>
          <p:cNvPr id="20" name="직사각형 19"/>
          <p:cNvSpPr/>
          <p:nvPr/>
        </p:nvSpPr>
        <p:spPr>
          <a:xfrm>
            <a:off x="392723" y="1061350"/>
            <a:ext cx="7362092" cy="1031051"/>
          </a:xfrm>
          <a:prstGeom prst="rect">
            <a:avLst/>
          </a:prstGeom>
        </p:spPr>
        <p:txBody>
          <a:bodyPr wrap="square">
            <a:spAutoFit/>
          </a:bodyPr>
          <a:lstStyle/>
          <a:p>
            <a:r>
              <a:rPr lang="en-US" altLang="ko-KR" sz="1100" b="1" dirty="0"/>
              <a:t># </a:t>
            </a:r>
            <a:r>
              <a:rPr lang="en-US" altLang="ko-KR" sz="1400" b="1" dirty="0">
                <a:solidFill>
                  <a:schemeClr val="accent3"/>
                </a:solidFill>
              </a:rPr>
              <a:t>Python Imaging Library </a:t>
            </a:r>
            <a:r>
              <a:rPr lang="en-US" altLang="ko-KR" sz="1100" dirty="0"/>
              <a:t>(abbreviated as </a:t>
            </a:r>
            <a:r>
              <a:rPr lang="en-US" altLang="ko-KR" sz="1100" b="1" dirty="0"/>
              <a:t>PIL</a:t>
            </a:r>
            <a:r>
              <a:rPr lang="en-US" altLang="ko-KR" sz="1100" dirty="0"/>
              <a:t>) (in newer versions known as Pillow) is a </a:t>
            </a:r>
            <a:r>
              <a:rPr lang="en-US" altLang="ko-KR" sz="1100" dirty="0">
                <a:hlinkClick r:id="rId4" tooltip="Free and open source software"/>
              </a:rPr>
              <a:t>free</a:t>
            </a:r>
            <a:r>
              <a:rPr lang="en-US" altLang="ko-KR" sz="1100" dirty="0"/>
              <a:t> </a:t>
            </a:r>
            <a:r>
              <a:rPr lang="en-US" altLang="ko-KR" sz="1100" dirty="0">
                <a:hlinkClick r:id="rId5" tooltip="Library (computing)"/>
              </a:rPr>
              <a:t>library</a:t>
            </a:r>
            <a:r>
              <a:rPr lang="en-US" altLang="ko-KR" sz="1100" dirty="0"/>
              <a:t> for the </a:t>
            </a:r>
            <a:r>
              <a:rPr lang="en-US" altLang="ko-KR" sz="1100" dirty="0">
                <a:hlinkClick r:id="rId6" tooltip="Python (programming language)"/>
              </a:rPr>
              <a:t>Python programming language</a:t>
            </a:r>
            <a:r>
              <a:rPr lang="en-US" altLang="ko-KR" sz="1100" dirty="0"/>
              <a:t> that adds support for opening, manipulating, and saving many different image file formats.</a:t>
            </a:r>
          </a:p>
          <a:p>
            <a:r>
              <a:rPr lang="en-US" altLang="ko-KR" sz="1100" dirty="0"/>
              <a:t># </a:t>
            </a:r>
            <a:r>
              <a:rPr lang="en-US" altLang="ko-KR" sz="1400" b="1" dirty="0" err="1">
                <a:solidFill>
                  <a:schemeClr val="accent3"/>
                </a:solidFill>
              </a:rPr>
              <a:t>Numpy</a:t>
            </a:r>
            <a:r>
              <a:rPr lang="ko-KR" altLang="en-US" sz="1100" dirty="0"/>
              <a:t>는 다차원 배열을 효과적으로 처리할 수 있도록 해주는 다양한 기능을 제공하고 있습니다</a:t>
            </a:r>
            <a:r>
              <a:rPr lang="en-US" altLang="ko-KR" sz="1100" dirty="0"/>
              <a:t>. </a:t>
            </a:r>
            <a:r>
              <a:rPr lang="ko-KR" altLang="en-US" sz="1100" dirty="0"/>
              <a:t>일반적으로 현실 세계에서 다양한 데이터는 배열 형태의 데이터로 표현할 수 있습니다</a:t>
            </a:r>
            <a:r>
              <a:rPr lang="en-US" altLang="ko-KR" sz="1100" dirty="0"/>
              <a:t>. 720 X 480 </a:t>
            </a:r>
            <a:r>
              <a:rPr lang="ko-KR" altLang="en-US" sz="1100" dirty="0"/>
              <a:t>크기의 이미지가 있다고 하면</a:t>
            </a:r>
            <a:r>
              <a:rPr lang="en-US" altLang="ko-KR" sz="1100" dirty="0"/>
              <a:t>, </a:t>
            </a:r>
            <a:r>
              <a:rPr lang="ko-KR" altLang="en-US" sz="1100" dirty="0"/>
              <a:t>이를 </a:t>
            </a:r>
            <a:r>
              <a:rPr lang="en-US" altLang="ko-KR" sz="1100" dirty="0"/>
              <a:t>720 X 480 </a:t>
            </a:r>
            <a:r>
              <a:rPr lang="ko-KR" altLang="en-US" sz="1100" dirty="0"/>
              <a:t>배열로 나타낼 수도 있습니다</a:t>
            </a:r>
            <a:r>
              <a:rPr lang="en-US" altLang="ko-KR" sz="1100" dirty="0"/>
              <a:t>.</a:t>
            </a:r>
            <a:endParaRPr lang="ko-KR" altLang="en-US" sz="1100" dirty="0"/>
          </a:p>
        </p:txBody>
      </p:sp>
      <p:grpSp>
        <p:nvGrpSpPr>
          <p:cNvPr id="27" name="그룹 26"/>
          <p:cNvGrpSpPr/>
          <p:nvPr/>
        </p:nvGrpSpPr>
        <p:grpSpPr>
          <a:xfrm>
            <a:off x="8451664" y="5885889"/>
            <a:ext cx="3505873" cy="856986"/>
            <a:chOff x="515815" y="4621609"/>
            <a:chExt cx="4117330" cy="2057974"/>
          </a:xfrm>
        </p:grpSpPr>
        <p:grpSp>
          <p:nvGrpSpPr>
            <p:cNvPr id="22" name="그룹 21"/>
            <p:cNvGrpSpPr/>
            <p:nvPr/>
          </p:nvGrpSpPr>
          <p:grpSpPr>
            <a:xfrm>
              <a:off x="515815" y="4621609"/>
              <a:ext cx="4117330" cy="2057974"/>
              <a:chOff x="-1381430" y="-404447"/>
              <a:chExt cx="13151769" cy="5150184"/>
            </a:xfrm>
          </p:grpSpPr>
          <p:pic>
            <p:nvPicPr>
              <p:cNvPr id="24" name="그림 23"/>
              <p:cNvPicPr>
                <a:picLocks noChangeAspect="1"/>
              </p:cNvPicPr>
              <p:nvPr/>
            </p:nvPicPr>
            <p:blipFill>
              <a:blip r:embed="rId7"/>
              <a:stretch>
                <a:fillRect/>
              </a:stretch>
            </p:blipFill>
            <p:spPr>
              <a:xfrm>
                <a:off x="3649792" y="-404447"/>
                <a:ext cx="8120547" cy="5150182"/>
              </a:xfrm>
              <a:prstGeom prst="rect">
                <a:avLst/>
              </a:prstGeom>
            </p:spPr>
          </p:pic>
          <p:pic>
            <p:nvPicPr>
              <p:cNvPr id="25" name="그림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81430" y="-404445"/>
                <a:ext cx="4250469" cy="5150182"/>
              </a:xfrm>
              <a:prstGeom prst="rect">
                <a:avLst/>
              </a:prstGeom>
            </p:spPr>
          </p:pic>
        </p:grpSp>
        <p:sp>
          <p:nvSpPr>
            <p:cNvPr id="26" name="오른쪽 화살표 25"/>
            <p:cNvSpPr/>
            <p:nvPr/>
          </p:nvSpPr>
          <p:spPr>
            <a:xfrm>
              <a:off x="1797335" y="5450464"/>
              <a:ext cx="457106" cy="400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직사각형 28"/>
          <p:cNvSpPr/>
          <p:nvPr/>
        </p:nvSpPr>
        <p:spPr>
          <a:xfrm>
            <a:off x="392723" y="5058893"/>
            <a:ext cx="7362092" cy="1492716"/>
          </a:xfrm>
          <a:prstGeom prst="rect">
            <a:avLst/>
          </a:prstGeom>
        </p:spPr>
        <p:txBody>
          <a:bodyPr wrap="square">
            <a:spAutoFit/>
          </a:bodyPr>
          <a:lstStyle/>
          <a:p>
            <a:r>
              <a:rPr lang="en-US" altLang="ko-KR" sz="1100" dirty="0"/>
              <a:t>@2</a:t>
            </a:r>
            <a:r>
              <a:rPr lang="ko-KR" altLang="en-US" sz="1100" dirty="0"/>
              <a:t> </a:t>
            </a:r>
            <a:r>
              <a:rPr lang="en-US" altLang="ko-KR" sz="1400" b="1" dirty="0" err="1"/>
              <a:t>image.open</a:t>
            </a:r>
            <a:r>
              <a:rPr lang="en-US" altLang="ko-KR" sz="1400" b="1" dirty="0"/>
              <a:t>() </a:t>
            </a:r>
            <a:r>
              <a:rPr lang="ko-KR" altLang="en-US" sz="1400" dirty="0" err="1"/>
              <a:t>메쏘드</a:t>
            </a:r>
            <a:r>
              <a:rPr lang="en-US" altLang="ko-KR" sz="1100" dirty="0"/>
              <a:t> </a:t>
            </a:r>
            <a:r>
              <a:rPr lang="ko-KR" altLang="en-US" sz="1100" dirty="0"/>
              <a:t>를 이용해서 </a:t>
            </a:r>
            <a:r>
              <a:rPr lang="en-US" altLang="ko-KR" sz="1100" dirty="0"/>
              <a:t>JPEG/PNG/GIF/TIFF/BMP</a:t>
            </a:r>
          </a:p>
          <a:p>
            <a:r>
              <a:rPr lang="en-US" altLang="ko-KR" sz="1100" dirty="0"/>
              <a:t>@ 3 </a:t>
            </a:r>
            <a:r>
              <a:rPr lang="en-US" altLang="ko-KR" sz="1100" b="1" dirty="0"/>
              <a:t>convert() </a:t>
            </a:r>
            <a:r>
              <a:rPr lang="en-US" altLang="ko-KR" sz="1100" dirty="0"/>
              <a:t>: [L ]– </a:t>
            </a:r>
            <a:r>
              <a:rPr lang="ko-KR" altLang="en-US" sz="1100" dirty="0"/>
              <a:t>그레이 스케일 </a:t>
            </a:r>
            <a:r>
              <a:rPr lang="en-US" altLang="ko-KR" sz="1100" dirty="0"/>
              <a:t>/ [1 ]– 0,1</a:t>
            </a:r>
            <a:r>
              <a:rPr lang="ko-KR" altLang="en-US" sz="1100" dirty="0"/>
              <a:t>로 변환 </a:t>
            </a:r>
            <a:r>
              <a:rPr lang="en-US" altLang="ko-KR" sz="1100" dirty="0"/>
              <a:t>/ [RGB], [RGBA], [CMYK]</a:t>
            </a:r>
            <a:r>
              <a:rPr lang="ko-KR" altLang="en-US" sz="1100" dirty="0"/>
              <a:t>등으로 지정 가능</a:t>
            </a:r>
            <a:endParaRPr lang="en-US" altLang="ko-KR" sz="1100" dirty="0"/>
          </a:p>
          <a:p>
            <a:r>
              <a:rPr lang="en-US" altLang="ko-KR" sz="1100" dirty="0"/>
              <a:t>@ 4 </a:t>
            </a:r>
            <a:r>
              <a:rPr lang="en-US" altLang="ko-KR" sz="1100" b="1" dirty="0"/>
              <a:t>resize() </a:t>
            </a:r>
            <a:r>
              <a:rPr lang="ko-KR" altLang="en-US" sz="1100" dirty="0"/>
              <a:t>임의의 사이즈 또는 지정된 사이즈로 변환</a:t>
            </a:r>
            <a:r>
              <a:rPr lang="en-US" altLang="ko-KR" sz="1100" dirty="0"/>
              <a:t>. ANTIALIAS</a:t>
            </a:r>
            <a:r>
              <a:rPr lang="ko-KR" altLang="en-US" sz="1100" dirty="0"/>
              <a:t>를 지정하면 </a:t>
            </a:r>
            <a:r>
              <a:rPr lang="ko-KR" altLang="en-US" sz="1100" dirty="0" err="1"/>
              <a:t>픽셀픽셀간</a:t>
            </a:r>
            <a:r>
              <a:rPr lang="ko-KR" altLang="en-US" sz="1100" dirty="0"/>
              <a:t> 경계를 부드럽게 해준다</a:t>
            </a:r>
            <a:r>
              <a:rPr lang="en-US" altLang="ko-KR" sz="1100" dirty="0"/>
              <a:t>.</a:t>
            </a:r>
          </a:p>
          <a:p>
            <a:r>
              <a:rPr lang="en-US" altLang="ko-KR" sz="1100" dirty="0"/>
              <a:t>@ 5 </a:t>
            </a:r>
            <a:r>
              <a:rPr lang="en-US" altLang="ko-KR" sz="1100" b="1" dirty="0" err="1"/>
              <a:t>getdata</a:t>
            </a:r>
            <a:r>
              <a:rPr lang="en-US" altLang="ko-KR" sz="1100" b="1" dirty="0"/>
              <a:t>()</a:t>
            </a:r>
            <a:r>
              <a:rPr lang="ko-KR" altLang="en-US" sz="1100" dirty="0" err="1"/>
              <a:t>메쏘드를</a:t>
            </a:r>
            <a:r>
              <a:rPr lang="ko-KR" altLang="en-US" sz="1100" dirty="0"/>
              <a:t> 실행하면 이미지의 픽셀 값을 구할 수 있다</a:t>
            </a:r>
            <a:r>
              <a:rPr lang="en-US" altLang="ko-KR" sz="1100" dirty="0"/>
              <a:t>. </a:t>
            </a:r>
          </a:p>
          <a:p>
            <a:r>
              <a:rPr lang="en-US" altLang="ko-KR" sz="1100" dirty="0"/>
              <a:t>@ 6 </a:t>
            </a:r>
            <a:r>
              <a:rPr lang="en-US" altLang="ko-KR" sz="1100" b="1" dirty="0" err="1"/>
              <a:t>numpy</a:t>
            </a:r>
            <a:r>
              <a:rPr lang="en-US" altLang="ko-KR" sz="1100" b="1" dirty="0"/>
              <a:t> </a:t>
            </a:r>
            <a:r>
              <a:rPr lang="ko-KR" altLang="en-US" sz="1100" dirty="0"/>
              <a:t>배열로 변환 </a:t>
            </a:r>
            <a:endParaRPr lang="en-US" altLang="ko-KR" sz="1100" dirty="0"/>
          </a:p>
          <a:p>
            <a:r>
              <a:rPr lang="en-US" altLang="ko-KR" sz="1100" dirty="0"/>
              <a:t>@ 7 </a:t>
            </a:r>
            <a:r>
              <a:rPr lang="en-US" altLang="ko-KR" sz="1100" b="1" dirty="0"/>
              <a:t>reshape() </a:t>
            </a:r>
            <a:r>
              <a:rPr lang="ko-KR" altLang="en-US" sz="1100" dirty="0" err="1"/>
              <a:t>메쏘드를</a:t>
            </a:r>
            <a:r>
              <a:rPr lang="ko-KR" altLang="en-US" sz="1100" dirty="0"/>
              <a:t> 이용하여 </a:t>
            </a:r>
            <a:r>
              <a:rPr lang="en-US" altLang="ko-KR" sz="1100" dirty="0"/>
              <a:t>2</a:t>
            </a:r>
            <a:r>
              <a:rPr lang="ko-KR" altLang="en-US" sz="1100" dirty="0"/>
              <a:t>차원 배열로 변환</a:t>
            </a:r>
            <a:endParaRPr lang="en-US" altLang="ko-KR" sz="1100" dirty="0"/>
          </a:p>
          <a:p>
            <a:r>
              <a:rPr lang="en-US" altLang="ko-KR" sz="1100" dirty="0"/>
              <a:t>@ 8 </a:t>
            </a:r>
            <a:r>
              <a:rPr lang="en-US" altLang="ko-KR" sz="1100" b="1" dirty="0"/>
              <a:t>mean() </a:t>
            </a:r>
            <a:r>
              <a:rPr lang="ko-KR" altLang="en-US" sz="1100" dirty="0" err="1"/>
              <a:t>메쏘드를</a:t>
            </a:r>
            <a:r>
              <a:rPr lang="ko-KR" altLang="en-US" sz="1100" dirty="0"/>
              <a:t> 이용하여 픽셀의 평균값을 계산</a:t>
            </a:r>
            <a:endParaRPr lang="en-US" altLang="ko-KR" sz="1100" dirty="0"/>
          </a:p>
          <a:p>
            <a:r>
              <a:rPr lang="en-US" altLang="ko-KR" sz="1100" dirty="0"/>
              <a:t>@ 9 1 </a:t>
            </a:r>
            <a:r>
              <a:rPr lang="ko-KR" altLang="en-US" sz="1100" dirty="0"/>
              <a:t>또는 </a:t>
            </a:r>
            <a:r>
              <a:rPr lang="en-US" altLang="ko-KR" sz="1100" dirty="0"/>
              <a:t>0</a:t>
            </a:r>
            <a:r>
              <a:rPr lang="ko-KR" altLang="en-US" sz="1100" dirty="0"/>
              <a:t>으로 표시한다</a:t>
            </a:r>
            <a:r>
              <a:rPr lang="en-US" altLang="ko-KR" sz="1100" dirty="0"/>
              <a:t>. </a:t>
            </a:r>
          </a:p>
        </p:txBody>
      </p:sp>
    </p:spTree>
    <p:extLst>
      <p:ext uri="{BB962C8B-B14F-4D97-AF65-F5344CB8AC3E}">
        <p14:creationId xmlns:p14="http://schemas.microsoft.com/office/powerpoint/2010/main" val="149177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half" idx="1"/>
          </p:nvPr>
        </p:nvSpPr>
        <p:spPr>
          <a:xfrm>
            <a:off x="530469" y="558312"/>
            <a:ext cx="11131062" cy="5741376"/>
          </a:xfrm>
          <a:ln>
            <a:solidFill>
              <a:srgbClr val="92D050"/>
            </a:solidFill>
          </a:ln>
        </p:spPr>
        <p:txBody>
          <a:bodyPr rtlCol="0">
            <a:noAutofit/>
          </a:bodyPr>
          <a:lstStyle/>
          <a:p>
            <a:pPr rtl="0">
              <a:buFont typeface="Wingdings" panose="05000000000000000000" pitchFamily="2" charset="2"/>
              <a:buChar char="l"/>
            </a:pPr>
            <a:r>
              <a:rPr lang="en-US" altLang="ko-KR" sz="1400" b="1" dirty="0"/>
              <a:t>Program</a:t>
            </a:r>
            <a:r>
              <a:rPr lang="ko-KR" altLang="en-US" sz="1400" b="1" dirty="0"/>
              <a:t> 방법</a:t>
            </a:r>
            <a:r>
              <a:rPr lang="en-US" altLang="ko-KR" sz="1400" b="1" dirty="0"/>
              <a:t> </a:t>
            </a:r>
          </a:p>
          <a:p>
            <a:pPr marL="365760" lvl="1" indent="0">
              <a:buNone/>
            </a:pPr>
            <a:endParaRPr lang="en-US" altLang="ko-KR" sz="1200" dirty="0"/>
          </a:p>
        </p:txBody>
      </p:sp>
      <p:sp>
        <p:nvSpPr>
          <p:cNvPr id="5" name="직사각형 4">
            <a:extLst>
              <a:ext uri="{FF2B5EF4-FFF2-40B4-BE49-F238E27FC236}">
                <a16:creationId xmlns:a16="http://schemas.microsoft.com/office/drawing/2014/main" id="{13DCFF6A-62D4-4936-8426-55AF226E138C}"/>
              </a:ext>
            </a:extLst>
          </p:cNvPr>
          <p:cNvSpPr/>
          <p:nvPr/>
        </p:nvSpPr>
        <p:spPr>
          <a:xfrm>
            <a:off x="4299439" y="1087777"/>
            <a:ext cx="6748775" cy="738664"/>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dirty="0"/>
              <a:t>!pip install Pillow</a:t>
            </a:r>
          </a:p>
          <a:p>
            <a:pPr latinLnBrk="1"/>
            <a:r>
              <a:rPr lang="en-US" altLang="ko-KR" sz="1400" dirty="0"/>
              <a:t>from PIL import Image                                                      </a:t>
            </a:r>
            <a:endParaRPr lang="ko-KR" altLang="ko-KR" sz="1400" dirty="0"/>
          </a:p>
          <a:p>
            <a:pPr latinLnBrk="1"/>
            <a:r>
              <a:rPr lang="en-US" altLang="ko-KR" sz="1400" dirty="0"/>
              <a:t>import </a:t>
            </a:r>
            <a:r>
              <a:rPr lang="en-US" altLang="ko-KR" sz="1400" dirty="0" err="1"/>
              <a:t>numpy</a:t>
            </a:r>
            <a:r>
              <a:rPr lang="en-US" altLang="ko-KR" sz="1400" dirty="0"/>
              <a:t> as np </a:t>
            </a:r>
            <a:endParaRPr lang="ko-KR" altLang="en-US" sz="1400" dirty="0"/>
          </a:p>
        </p:txBody>
      </p:sp>
      <p:sp>
        <p:nvSpPr>
          <p:cNvPr id="6" name="직사각형 5">
            <a:extLst>
              <a:ext uri="{FF2B5EF4-FFF2-40B4-BE49-F238E27FC236}">
                <a16:creationId xmlns:a16="http://schemas.microsoft.com/office/drawing/2014/main" id="{6A865912-A56F-4B38-949E-7A1D442E1BBA}"/>
              </a:ext>
            </a:extLst>
          </p:cNvPr>
          <p:cNvSpPr/>
          <p:nvPr/>
        </p:nvSpPr>
        <p:spPr>
          <a:xfrm>
            <a:off x="4299439" y="2742330"/>
            <a:ext cx="6748775" cy="2677656"/>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200" b="1" dirty="0"/>
              <a:t>## </a:t>
            </a:r>
            <a:r>
              <a:rPr lang="ko-KR" altLang="ko-KR" sz="1200" b="1" dirty="0"/>
              <a:t>이미지 데이터를</a:t>
            </a:r>
            <a:r>
              <a:rPr lang="en-US" altLang="ko-KR" sz="1200" b="1" dirty="0"/>
              <a:t> Average Hash</a:t>
            </a:r>
            <a:r>
              <a:rPr lang="ko-KR" altLang="ko-KR" sz="1200" b="1" dirty="0"/>
              <a:t>로 변환</a:t>
            </a:r>
            <a:r>
              <a:rPr lang="en-US" altLang="ko-KR" sz="1200" b="1" dirty="0"/>
              <a:t>(※1)</a:t>
            </a:r>
          </a:p>
          <a:p>
            <a:pPr latinLnBrk="1"/>
            <a:endParaRPr lang="en-US" altLang="ko-KR" sz="1400" dirty="0"/>
          </a:p>
          <a:p>
            <a:pPr latinLnBrk="1"/>
            <a:r>
              <a:rPr lang="en-US" altLang="ko-KR" sz="1400" dirty="0" err="1"/>
              <a:t>def</a:t>
            </a:r>
            <a:r>
              <a:rPr lang="en-US" altLang="ko-KR" sz="1400" dirty="0"/>
              <a:t> </a:t>
            </a:r>
            <a:r>
              <a:rPr lang="en-US" altLang="ko-KR" sz="1400" dirty="0" err="1"/>
              <a:t>AverageHash</a:t>
            </a:r>
            <a:r>
              <a:rPr lang="en-US" altLang="ko-KR" sz="1400" dirty="0"/>
              <a:t>(</a:t>
            </a:r>
            <a:r>
              <a:rPr lang="en-US" altLang="ko-KR" sz="1400" dirty="0" err="1"/>
              <a:t>inputimage</a:t>
            </a:r>
            <a:r>
              <a:rPr lang="en-US" altLang="ko-KR" sz="1400" dirty="0"/>
              <a:t>, size = 16):</a:t>
            </a:r>
            <a:endParaRPr lang="ko-KR" altLang="ko-KR" sz="1400" dirty="0"/>
          </a:p>
          <a:p>
            <a:pPr latinLnBrk="1"/>
            <a:r>
              <a:rPr lang="en-US" altLang="ko-KR" sz="1400" dirty="0"/>
              <a:t>    </a:t>
            </a:r>
            <a:r>
              <a:rPr lang="en-US" altLang="ko-KR" sz="1400" dirty="0" err="1"/>
              <a:t>img</a:t>
            </a:r>
            <a:r>
              <a:rPr lang="en-US" altLang="ko-KR" sz="1400" dirty="0"/>
              <a:t> = </a:t>
            </a:r>
            <a:r>
              <a:rPr lang="en-US" altLang="ko-KR" sz="1400" dirty="0" err="1"/>
              <a:t>Image.open</a:t>
            </a:r>
            <a:r>
              <a:rPr lang="en-US" altLang="ko-KR" sz="1400" dirty="0"/>
              <a:t>(</a:t>
            </a:r>
            <a:r>
              <a:rPr lang="en-US" altLang="ko-KR" sz="1400" dirty="0" err="1"/>
              <a:t>inputimage</a:t>
            </a:r>
            <a:r>
              <a:rPr lang="en-US" altLang="ko-KR" sz="1400" dirty="0"/>
              <a:t>)                                     # </a:t>
            </a:r>
            <a:r>
              <a:rPr lang="ko-KR" altLang="ko-KR" sz="1200" dirty="0"/>
              <a:t>이미지데이터를 연다</a:t>
            </a:r>
            <a:r>
              <a:rPr lang="en-US" altLang="ko-KR" sz="1200" dirty="0"/>
              <a:t>.   	        </a:t>
            </a:r>
            <a:endParaRPr lang="ko-KR" altLang="ko-KR" sz="1200" dirty="0"/>
          </a:p>
          <a:p>
            <a:pPr latinLnBrk="1"/>
            <a:r>
              <a:rPr lang="en-US" altLang="ko-KR" sz="1400" dirty="0"/>
              <a:t>    </a:t>
            </a:r>
            <a:r>
              <a:rPr lang="en-US" altLang="ko-KR" sz="1400" dirty="0" err="1"/>
              <a:t>img</a:t>
            </a:r>
            <a:r>
              <a:rPr lang="en-US" altLang="ko-KR" sz="1400" dirty="0"/>
              <a:t> = </a:t>
            </a:r>
            <a:r>
              <a:rPr lang="en-US" altLang="ko-KR" sz="1400" dirty="0" err="1"/>
              <a:t>img.convert</a:t>
            </a:r>
            <a:r>
              <a:rPr lang="en-US" altLang="ko-KR" sz="1400" dirty="0"/>
              <a:t>('L')                                                     # </a:t>
            </a:r>
            <a:r>
              <a:rPr lang="ko-KR" altLang="ko-KR" sz="1200" dirty="0"/>
              <a:t>그레이 스케일로 변환</a:t>
            </a:r>
            <a:r>
              <a:rPr lang="en-US" altLang="ko-KR" sz="1200" dirty="0"/>
              <a:t>   	       </a:t>
            </a:r>
            <a:endParaRPr lang="ko-KR" altLang="ko-KR" sz="1200" dirty="0"/>
          </a:p>
          <a:p>
            <a:pPr latinLnBrk="1"/>
            <a:r>
              <a:rPr lang="en-US" altLang="ko-KR" sz="1400" dirty="0"/>
              <a:t>    </a:t>
            </a:r>
            <a:r>
              <a:rPr lang="en-US" altLang="ko-KR" sz="1400" dirty="0" err="1"/>
              <a:t>img</a:t>
            </a:r>
            <a:r>
              <a:rPr lang="en-US" altLang="ko-KR" sz="1400" dirty="0"/>
              <a:t> = </a:t>
            </a:r>
            <a:r>
              <a:rPr lang="en-US" altLang="ko-KR" sz="1400" dirty="0" err="1"/>
              <a:t>img.resize</a:t>
            </a:r>
            <a:r>
              <a:rPr lang="en-US" altLang="ko-KR" sz="1400" dirty="0"/>
              <a:t>((size, size), </a:t>
            </a:r>
            <a:r>
              <a:rPr lang="en-US" altLang="ko-KR" sz="1400" dirty="0" err="1"/>
              <a:t>Image.ANTIALIAS</a:t>
            </a:r>
            <a:r>
              <a:rPr lang="en-US" altLang="ko-KR" sz="1400" dirty="0"/>
              <a:t>)        # </a:t>
            </a:r>
            <a:r>
              <a:rPr lang="ko-KR" altLang="ko-KR" sz="1200" dirty="0" err="1"/>
              <a:t>리사이즈</a:t>
            </a:r>
            <a:r>
              <a:rPr lang="en-US" altLang="ko-KR" sz="1200" dirty="0"/>
              <a:t>                           		       </a:t>
            </a:r>
            <a:endParaRPr lang="ko-KR" altLang="ko-KR" sz="1200" dirty="0"/>
          </a:p>
          <a:p>
            <a:pPr latinLnBrk="1"/>
            <a:r>
              <a:rPr lang="en-US" altLang="ko-KR" sz="1400" dirty="0"/>
              <a:t>    </a:t>
            </a:r>
            <a:r>
              <a:rPr lang="en-US" altLang="ko-KR" sz="1400" dirty="0" err="1"/>
              <a:t>pixel_data</a:t>
            </a:r>
            <a:r>
              <a:rPr lang="en-US" altLang="ko-KR" sz="1400" dirty="0"/>
              <a:t> = </a:t>
            </a:r>
            <a:r>
              <a:rPr lang="en-US" altLang="ko-KR" sz="1400" dirty="0" err="1"/>
              <a:t>img.getdata</a:t>
            </a:r>
            <a:r>
              <a:rPr lang="en-US" altLang="ko-KR" sz="1400" dirty="0"/>
              <a:t>()                                            # </a:t>
            </a:r>
            <a:r>
              <a:rPr lang="ko-KR" altLang="ko-KR" sz="1200" dirty="0"/>
              <a:t>픽셀데이터를 구한다</a:t>
            </a:r>
            <a:r>
              <a:rPr lang="en-US" altLang="ko-KR" sz="1200" dirty="0"/>
              <a:t>. 		        </a:t>
            </a:r>
            <a:endParaRPr lang="ko-KR" altLang="ko-KR" sz="1200" dirty="0"/>
          </a:p>
          <a:p>
            <a:pPr latinLnBrk="1"/>
            <a:r>
              <a:rPr lang="en-US" altLang="ko-KR" sz="1400" dirty="0"/>
              <a:t>    pixels = </a:t>
            </a:r>
            <a:r>
              <a:rPr lang="en-US" altLang="ko-KR" sz="1400" dirty="0" err="1"/>
              <a:t>np.array</a:t>
            </a:r>
            <a:r>
              <a:rPr lang="en-US" altLang="ko-KR" sz="1400" dirty="0"/>
              <a:t>(</a:t>
            </a:r>
            <a:r>
              <a:rPr lang="en-US" altLang="ko-KR" sz="1400" dirty="0" err="1"/>
              <a:t>pixel_data</a:t>
            </a:r>
            <a:r>
              <a:rPr lang="en-US" altLang="ko-KR" sz="1400" dirty="0"/>
              <a:t>)                                        </a:t>
            </a:r>
            <a:r>
              <a:rPr lang="en-US" altLang="ko-KR" sz="1400" dirty="0">
                <a:highlight>
                  <a:srgbClr val="FFFF00"/>
                </a:highlight>
              </a:rPr>
              <a:t># </a:t>
            </a:r>
            <a:r>
              <a:rPr lang="en-US" altLang="ko-KR" sz="1200" dirty="0" err="1">
                <a:highlight>
                  <a:srgbClr val="FFFF00"/>
                </a:highlight>
              </a:rPr>
              <a:t>Numpy</a:t>
            </a:r>
            <a:r>
              <a:rPr lang="ko-KR" altLang="ko-KR" sz="1200" dirty="0">
                <a:highlight>
                  <a:srgbClr val="FFFF00"/>
                </a:highlight>
              </a:rPr>
              <a:t>배열로 변환</a:t>
            </a:r>
            <a:r>
              <a:rPr lang="en-US" altLang="ko-KR" sz="1200" dirty="0">
                <a:highlight>
                  <a:srgbClr val="FFFF00"/>
                </a:highlight>
              </a:rPr>
              <a:t> </a:t>
            </a:r>
            <a:r>
              <a:rPr lang="en-US" altLang="ko-KR" sz="1200" dirty="0"/>
              <a:t>		        </a:t>
            </a:r>
            <a:endParaRPr lang="ko-KR" altLang="ko-KR" sz="1200" dirty="0"/>
          </a:p>
          <a:p>
            <a:pPr latinLnBrk="1"/>
            <a:r>
              <a:rPr lang="en-US" altLang="ko-KR" sz="1400" dirty="0"/>
              <a:t>    pixels = </a:t>
            </a:r>
            <a:r>
              <a:rPr lang="en-US" altLang="ko-KR" sz="1400" dirty="0" err="1"/>
              <a:t>pixels.reshape</a:t>
            </a:r>
            <a:r>
              <a:rPr lang="en-US" altLang="ko-KR" sz="1400" dirty="0"/>
              <a:t>((size, size))                              </a:t>
            </a:r>
            <a:r>
              <a:rPr lang="en-US" altLang="ko-KR" sz="1400" dirty="0">
                <a:highlight>
                  <a:srgbClr val="FFFF00"/>
                </a:highlight>
              </a:rPr>
              <a:t># </a:t>
            </a:r>
            <a:r>
              <a:rPr lang="en-US" altLang="ko-KR" sz="1200" dirty="0">
                <a:highlight>
                  <a:srgbClr val="FFFF00"/>
                </a:highlight>
              </a:rPr>
              <a:t>2</a:t>
            </a:r>
            <a:r>
              <a:rPr lang="ko-KR" altLang="ko-KR" sz="1200" dirty="0" err="1">
                <a:highlight>
                  <a:srgbClr val="FFFF00"/>
                </a:highlight>
              </a:rPr>
              <a:t>차원배열로</a:t>
            </a:r>
            <a:r>
              <a:rPr lang="ko-KR" altLang="ko-KR" sz="1200" dirty="0">
                <a:highlight>
                  <a:srgbClr val="FFFF00"/>
                </a:highlight>
              </a:rPr>
              <a:t> 변환</a:t>
            </a:r>
            <a:r>
              <a:rPr lang="en-US" altLang="ko-KR" sz="1200" dirty="0">
                <a:highlight>
                  <a:srgbClr val="FFFF00"/>
                </a:highlight>
              </a:rPr>
              <a:t> </a:t>
            </a:r>
            <a:r>
              <a:rPr lang="en-US" altLang="ko-KR" sz="1200" dirty="0"/>
              <a:t>		       </a:t>
            </a:r>
            <a:endParaRPr lang="ko-KR" altLang="ko-KR" sz="1200" dirty="0"/>
          </a:p>
          <a:p>
            <a:pPr latinLnBrk="1"/>
            <a:r>
              <a:rPr lang="en-US" altLang="ko-KR" sz="1400" dirty="0"/>
              <a:t>    avg = </a:t>
            </a:r>
            <a:r>
              <a:rPr lang="en-US" altLang="ko-KR" sz="1400" dirty="0" err="1"/>
              <a:t>pixels.mean</a:t>
            </a:r>
            <a:r>
              <a:rPr lang="en-US" altLang="ko-KR" sz="1400" dirty="0"/>
              <a:t>()                                                        # </a:t>
            </a:r>
            <a:r>
              <a:rPr lang="ko-KR" altLang="ko-KR" sz="1200" dirty="0"/>
              <a:t>산술평균계산</a:t>
            </a:r>
            <a:r>
              <a:rPr lang="en-US" altLang="ko-KR" sz="1200" dirty="0"/>
              <a:t> 		       </a:t>
            </a:r>
            <a:endParaRPr lang="ko-KR" altLang="ko-KR" sz="1200" dirty="0"/>
          </a:p>
          <a:p>
            <a:pPr latinLnBrk="1"/>
            <a:r>
              <a:rPr lang="en-US" altLang="ko-KR" sz="1400" dirty="0"/>
              <a:t>    diff = 1 * (pixels &gt; </a:t>
            </a:r>
            <a:r>
              <a:rPr lang="en-US" altLang="ko-KR" sz="1400" dirty="0" err="1"/>
              <a:t>avg</a:t>
            </a:r>
            <a:r>
              <a:rPr lang="en-US" altLang="ko-KR" sz="1400" dirty="0"/>
              <a:t>)                                                   # </a:t>
            </a:r>
            <a:r>
              <a:rPr lang="ko-KR" altLang="ko-KR" sz="1200" dirty="0" err="1"/>
              <a:t>평균이상과</a:t>
            </a:r>
            <a:r>
              <a:rPr lang="ko-KR" altLang="ko-KR" sz="1200" dirty="0"/>
              <a:t> 이하로 값을</a:t>
            </a:r>
            <a:r>
              <a:rPr lang="en-US" altLang="ko-KR" sz="1200" dirty="0"/>
              <a:t> 1</a:t>
            </a:r>
            <a:r>
              <a:rPr lang="ko-KR" altLang="ko-KR" sz="1200" dirty="0"/>
              <a:t>과</a:t>
            </a:r>
            <a:r>
              <a:rPr lang="en-US" altLang="ko-KR" sz="1200" dirty="0"/>
              <a:t> 0</a:t>
            </a:r>
            <a:r>
              <a:rPr lang="ko-KR" altLang="ko-KR" sz="1200" dirty="0"/>
              <a:t>으로 변환</a:t>
            </a:r>
            <a:r>
              <a:rPr lang="en-US" altLang="ko-KR" sz="1200" dirty="0"/>
              <a:t>     </a:t>
            </a:r>
            <a:endParaRPr lang="ko-KR" altLang="ko-KR" sz="1200" dirty="0"/>
          </a:p>
          <a:p>
            <a:pPr latinLnBrk="1"/>
            <a:r>
              <a:rPr lang="en-US" altLang="ko-KR" sz="1400" dirty="0"/>
              <a:t>    return diff </a:t>
            </a:r>
            <a:endParaRPr lang="ko-KR" altLang="en-US" sz="1400" dirty="0"/>
          </a:p>
        </p:txBody>
      </p:sp>
      <p:sp>
        <p:nvSpPr>
          <p:cNvPr id="2" name="타원 1">
            <a:extLst>
              <a:ext uri="{FF2B5EF4-FFF2-40B4-BE49-F238E27FC236}">
                <a16:creationId xmlns:a16="http://schemas.microsoft.com/office/drawing/2014/main" id="{0D1227AA-48D1-4484-A734-CBE59D1CA67F}"/>
              </a:ext>
            </a:extLst>
          </p:cNvPr>
          <p:cNvSpPr/>
          <p:nvPr/>
        </p:nvSpPr>
        <p:spPr>
          <a:xfrm>
            <a:off x="6540450" y="3082565"/>
            <a:ext cx="1027522" cy="44070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C1B9BF33-8539-485D-8A69-0AC155CBFE8A}"/>
              </a:ext>
            </a:extLst>
          </p:cNvPr>
          <p:cNvSpPr/>
          <p:nvPr/>
        </p:nvSpPr>
        <p:spPr>
          <a:xfrm>
            <a:off x="5665328" y="3721949"/>
            <a:ext cx="1027522" cy="44070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0F5265AC-5CB1-48AA-879D-49CF47241D9B}"/>
              </a:ext>
            </a:extLst>
          </p:cNvPr>
          <p:cNvSpPr/>
          <p:nvPr/>
        </p:nvSpPr>
        <p:spPr>
          <a:xfrm>
            <a:off x="6179089" y="4402901"/>
            <a:ext cx="1027522" cy="44070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BF9573-0C88-4F93-8002-34F90575DE53}"/>
              </a:ext>
            </a:extLst>
          </p:cNvPr>
          <p:cNvSpPr txBox="1"/>
          <p:nvPr/>
        </p:nvSpPr>
        <p:spPr>
          <a:xfrm>
            <a:off x="666282" y="1029696"/>
            <a:ext cx="3497344" cy="1754326"/>
          </a:xfrm>
          <a:prstGeom prst="rect">
            <a:avLst/>
          </a:prstGeom>
          <a:noFill/>
          <a:ln>
            <a:solidFill>
              <a:srgbClr val="00B0F0"/>
            </a:solidFill>
          </a:ln>
        </p:spPr>
        <p:txBody>
          <a:bodyPr wrap="square" rtlCol="0">
            <a:spAutoFit/>
          </a:bodyPr>
          <a:lstStyle/>
          <a:p>
            <a:pPr marL="228600" indent="-228600">
              <a:buAutoNum type="arabicPeriod"/>
            </a:pPr>
            <a:r>
              <a:rPr lang="ko-KR" altLang="en-US" sz="1200" dirty="0"/>
              <a:t>필요한 함수를 설치한다</a:t>
            </a:r>
            <a:r>
              <a:rPr lang="en-US" altLang="ko-KR" sz="1200" dirty="0"/>
              <a:t>. </a:t>
            </a:r>
          </a:p>
          <a:p>
            <a:r>
              <a:rPr lang="en-US" altLang="ko-KR" sz="1200" dirty="0"/>
              <a:t>       -&gt; Pillow </a:t>
            </a:r>
          </a:p>
          <a:p>
            <a:r>
              <a:rPr lang="en-US" altLang="ko-KR" sz="1200" dirty="0"/>
              <a:t>2. </a:t>
            </a:r>
            <a:r>
              <a:rPr lang="ko-KR" altLang="en-US" sz="1200" dirty="0"/>
              <a:t>그 함수에서 사용하려고 하는 라이브러리를</a:t>
            </a:r>
            <a:endParaRPr lang="en-US" altLang="ko-KR" sz="1200" dirty="0"/>
          </a:p>
          <a:p>
            <a:r>
              <a:rPr lang="en-US" altLang="ko-KR" sz="1200" dirty="0"/>
              <a:t>   </a:t>
            </a:r>
            <a:r>
              <a:rPr lang="ko-KR" altLang="en-US" sz="1200" dirty="0"/>
              <a:t> 불러낸다</a:t>
            </a:r>
            <a:r>
              <a:rPr lang="en-US" altLang="ko-KR" sz="1200" dirty="0"/>
              <a:t>.</a:t>
            </a:r>
          </a:p>
          <a:p>
            <a:r>
              <a:rPr lang="en-US" altLang="ko-KR" sz="1200" dirty="0"/>
              <a:t>       -&gt; Image </a:t>
            </a:r>
          </a:p>
          <a:p>
            <a:endParaRPr lang="en-US" altLang="ko-KR" sz="1200" dirty="0"/>
          </a:p>
          <a:p>
            <a:pPr marL="228600" indent="-228600">
              <a:buAutoNum type="arabicPeriod" startAt="3"/>
            </a:pPr>
            <a:r>
              <a:rPr lang="en-US" altLang="ko-KR" sz="1200" dirty="0"/>
              <a:t>2</a:t>
            </a:r>
            <a:r>
              <a:rPr lang="ko-KR" altLang="en-US" sz="1200" dirty="0"/>
              <a:t>차원 배열 라이브러리를 불러낸다</a:t>
            </a:r>
            <a:r>
              <a:rPr lang="en-US" altLang="ko-KR" sz="1200" dirty="0"/>
              <a:t>. </a:t>
            </a:r>
            <a:r>
              <a:rPr lang="ko-KR" altLang="en-US" sz="1200" dirty="0"/>
              <a:t>그리고 약자로 정의한다</a:t>
            </a:r>
            <a:r>
              <a:rPr lang="en-US" altLang="ko-KR" sz="1200" dirty="0"/>
              <a:t>. </a:t>
            </a:r>
          </a:p>
          <a:p>
            <a:r>
              <a:rPr lang="en-US" altLang="ko-KR" sz="1200" dirty="0"/>
              <a:t>       -&gt; </a:t>
            </a:r>
            <a:r>
              <a:rPr lang="en-US" altLang="ko-KR" sz="1200" dirty="0" err="1"/>
              <a:t>numpy</a:t>
            </a:r>
            <a:r>
              <a:rPr lang="en-US" altLang="ko-KR" sz="1200" dirty="0"/>
              <a:t>   as np</a:t>
            </a:r>
          </a:p>
        </p:txBody>
      </p:sp>
      <p:sp>
        <p:nvSpPr>
          <p:cNvPr id="12" name="TextBox 11">
            <a:extLst>
              <a:ext uri="{FF2B5EF4-FFF2-40B4-BE49-F238E27FC236}">
                <a16:creationId xmlns:a16="http://schemas.microsoft.com/office/drawing/2014/main" id="{2B775DB0-5342-4CDD-8050-27A7B5E22F83}"/>
              </a:ext>
            </a:extLst>
          </p:cNvPr>
          <p:cNvSpPr txBox="1"/>
          <p:nvPr/>
        </p:nvSpPr>
        <p:spPr>
          <a:xfrm>
            <a:off x="696647" y="2931329"/>
            <a:ext cx="3497344" cy="1200329"/>
          </a:xfrm>
          <a:prstGeom prst="rect">
            <a:avLst/>
          </a:prstGeom>
          <a:noFill/>
          <a:ln>
            <a:solidFill>
              <a:srgbClr val="00B0F0"/>
            </a:solidFill>
          </a:ln>
        </p:spPr>
        <p:txBody>
          <a:bodyPr wrap="square" rtlCol="0">
            <a:spAutoFit/>
          </a:bodyPr>
          <a:lstStyle/>
          <a:p>
            <a:pPr marL="228600" indent="-228600">
              <a:buAutoNum type="arabicPeriod"/>
            </a:pPr>
            <a:r>
              <a:rPr lang="ko-KR" altLang="en-US" sz="1200" dirty="0"/>
              <a:t>자주 사용하는 기능을 함수로 정의한다</a:t>
            </a:r>
            <a:r>
              <a:rPr lang="en-US" altLang="ko-KR" sz="1200" dirty="0"/>
              <a:t>. </a:t>
            </a:r>
          </a:p>
          <a:p>
            <a:r>
              <a:rPr lang="ko-KR" altLang="en-US" sz="1200" dirty="0"/>
              <a:t>     </a:t>
            </a:r>
            <a:r>
              <a:rPr lang="en-US" altLang="ko-KR" sz="1200" dirty="0"/>
              <a:t>- </a:t>
            </a:r>
            <a:r>
              <a:rPr lang="ko-KR" altLang="en-US" sz="1200" dirty="0"/>
              <a:t>사진 이미지를 컴퓨터 </a:t>
            </a:r>
            <a:r>
              <a:rPr lang="en-US" altLang="ko-KR" sz="1200" dirty="0"/>
              <a:t>/ </a:t>
            </a:r>
            <a:r>
              <a:rPr lang="ko-KR" altLang="en-US" sz="1200" dirty="0"/>
              <a:t>데이터 처리가 쉬운</a:t>
            </a:r>
            <a:endParaRPr lang="en-US" altLang="ko-KR" sz="1200" dirty="0"/>
          </a:p>
          <a:p>
            <a:r>
              <a:rPr lang="en-US" altLang="ko-KR" sz="1200" dirty="0"/>
              <a:t>      </a:t>
            </a:r>
            <a:r>
              <a:rPr lang="ko-KR" altLang="en-US" sz="1200" dirty="0"/>
              <a:t> 형태로 변환을 한다</a:t>
            </a:r>
            <a:r>
              <a:rPr lang="en-US" altLang="ko-KR" sz="1200" dirty="0"/>
              <a:t>. </a:t>
            </a:r>
          </a:p>
          <a:p>
            <a:r>
              <a:rPr lang="en-US" altLang="ko-KR" sz="1200" dirty="0"/>
              <a:t>     -  </a:t>
            </a:r>
            <a:r>
              <a:rPr lang="ko-KR" altLang="en-US" sz="1200" dirty="0"/>
              <a:t>수 많은 사진을 일일이 수작업이 아니라</a:t>
            </a:r>
            <a:endParaRPr lang="en-US" altLang="ko-KR" sz="1200" dirty="0"/>
          </a:p>
          <a:p>
            <a:r>
              <a:rPr lang="en-US" altLang="ko-KR" sz="1200" dirty="0"/>
              <a:t>       </a:t>
            </a:r>
            <a:r>
              <a:rPr lang="ko-KR" altLang="en-US" sz="1200" dirty="0"/>
              <a:t> 컴퓨터 프로그램으로 변환</a:t>
            </a:r>
            <a:endParaRPr lang="en-US" altLang="ko-KR" sz="1200" dirty="0"/>
          </a:p>
          <a:p>
            <a:r>
              <a:rPr lang="en-US" altLang="ko-KR" sz="1200" dirty="0"/>
              <a:t>      -&gt; def </a:t>
            </a:r>
            <a:r>
              <a:rPr lang="ko-KR" altLang="en-US" sz="1200" dirty="0"/>
              <a:t>함수이름 </a:t>
            </a:r>
            <a:r>
              <a:rPr lang="en-US" altLang="ko-KR" sz="1200" dirty="0"/>
              <a:t>(</a:t>
            </a:r>
            <a:r>
              <a:rPr lang="ko-KR" altLang="en-US" sz="1200" dirty="0" err="1"/>
              <a:t>변수명</a:t>
            </a:r>
            <a:r>
              <a:rPr lang="en-US" altLang="ko-KR" sz="1200" dirty="0"/>
              <a:t>)</a:t>
            </a:r>
          </a:p>
        </p:txBody>
      </p:sp>
      <p:grpSp>
        <p:nvGrpSpPr>
          <p:cNvPr id="28" name="그룹 27">
            <a:extLst>
              <a:ext uri="{FF2B5EF4-FFF2-40B4-BE49-F238E27FC236}">
                <a16:creationId xmlns:a16="http://schemas.microsoft.com/office/drawing/2014/main" id="{FAF8A162-7648-457A-9F31-1AC9AF6654B0}"/>
              </a:ext>
            </a:extLst>
          </p:cNvPr>
          <p:cNvGrpSpPr/>
          <p:nvPr/>
        </p:nvGrpSpPr>
        <p:grpSpPr>
          <a:xfrm>
            <a:off x="696647" y="4278965"/>
            <a:ext cx="2895789" cy="2210452"/>
            <a:chOff x="742957" y="4162652"/>
            <a:chExt cx="2985354" cy="2326765"/>
          </a:xfrm>
        </p:grpSpPr>
        <p:sp>
          <p:nvSpPr>
            <p:cNvPr id="27" name="화살표: 아래쪽 26">
              <a:extLst>
                <a:ext uri="{FF2B5EF4-FFF2-40B4-BE49-F238E27FC236}">
                  <a16:creationId xmlns:a16="http://schemas.microsoft.com/office/drawing/2014/main" id="{B442A3C7-0BC6-4EC5-990C-22BA68C26CA8}"/>
                </a:ext>
              </a:extLst>
            </p:cNvPr>
            <p:cNvSpPr/>
            <p:nvPr/>
          </p:nvSpPr>
          <p:spPr>
            <a:xfrm>
              <a:off x="2667786" y="4623252"/>
              <a:ext cx="223677" cy="911919"/>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9316C603-248C-47AB-8CCB-48108B105497}"/>
                </a:ext>
              </a:extLst>
            </p:cNvPr>
            <p:cNvGrpSpPr/>
            <p:nvPr/>
          </p:nvGrpSpPr>
          <p:grpSpPr>
            <a:xfrm>
              <a:off x="742957" y="4162652"/>
              <a:ext cx="2985354" cy="2326765"/>
              <a:chOff x="742957" y="4162652"/>
              <a:chExt cx="2985354" cy="2326765"/>
            </a:xfrm>
          </p:grpSpPr>
          <p:sp>
            <p:nvSpPr>
              <p:cNvPr id="13" name="화살표: 아래쪽 12">
                <a:extLst>
                  <a:ext uri="{FF2B5EF4-FFF2-40B4-BE49-F238E27FC236}">
                    <a16:creationId xmlns:a16="http://schemas.microsoft.com/office/drawing/2014/main" id="{9CE6FC31-D89D-4A56-91B3-E1C44EA7E269}"/>
                  </a:ext>
                </a:extLst>
              </p:cNvPr>
              <p:cNvSpPr/>
              <p:nvPr/>
            </p:nvSpPr>
            <p:spPr>
              <a:xfrm>
                <a:off x="742957" y="4420951"/>
                <a:ext cx="1036948" cy="2068466"/>
              </a:xfrm>
              <a:prstGeom prst="downArrow">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Def</a:t>
                </a:r>
              </a:p>
              <a:p>
                <a:pPr algn="ctr"/>
                <a:r>
                  <a:rPr lang="en-US" altLang="ko-KR" sz="1100" dirty="0"/>
                  <a:t>…</a:t>
                </a:r>
              </a:p>
              <a:p>
                <a:pPr algn="ctr"/>
                <a:endParaRPr lang="en-US" altLang="ko-KR" sz="1100" dirty="0"/>
              </a:p>
              <a:p>
                <a:pPr algn="ctr"/>
                <a:r>
                  <a:rPr lang="en-US" altLang="ko-KR" sz="1100" dirty="0"/>
                  <a:t>Def</a:t>
                </a:r>
              </a:p>
              <a:p>
                <a:pPr algn="ctr"/>
                <a:r>
                  <a:rPr lang="en-US" altLang="ko-KR" sz="1100" dirty="0"/>
                  <a:t>…</a:t>
                </a:r>
                <a:endParaRPr lang="ko-KR" altLang="en-US" sz="1100" dirty="0"/>
              </a:p>
            </p:txBody>
          </p:sp>
          <p:sp>
            <p:nvSpPr>
              <p:cNvPr id="14" name="직사각형 13">
                <a:extLst>
                  <a:ext uri="{FF2B5EF4-FFF2-40B4-BE49-F238E27FC236}">
                    <a16:creationId xmlns:a16="http://schemas.microsoft.com/office/drawing/2014/main" id="{802033CC-349E-41AA-A1DE-28E5B94291EB}"/>
                  </a:ext>
                </a:extLst>
              </p:cNvPr>
              <p:cNvSpPr/>
              <p:nvPr/>
            </p:nvSpPr>
            <p:spPr>
              <a:xfrm>
                <a:off x="2064588" y="4712380"/>
                <a:ext cx="1458466" cy="707606"/>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chemeClr val="tx2"/>
                  </a:solidFill>
                </a:endParaRPr>
              </a:p>
              <a:p>
                <a:pPr algn="ctr"/>
                <a:r>
                  <a:rPr lang="en-US" altLang="ko-KR" sz="1200" dirty="0">
                    <a:solidFill>
                      <a:schemeClr val="tx2"/>
                    </a:solidFill>
                  </a:rPr>
                  <a:t>Def</a:t>
                </a:r>
                <a:r>
                  <a:rPr lang="ko-KR" altLang="en-US" sz="1200" dirty="0">
                    <a:solidFill>
                      <a:schemeClr val="tx2"/>
                    </a:solidFill>
                  </a:rPr>
                  <a:t> </a:t>
                </a:r>
                <a:r>
                  <a:rPr lang="en-US" altLang="ko-KR" sz="1200" dirty="0">
                    <a:solidFill>
                      <a:schemeClr val="tx2"/>
                    </a:solidFill>
                  </a:rPr>
                  <a:t>Junard()</a:t>
                </a:r>
              </a:p>
              <a:p>
                <a:pPr algn="ctr"/>
                <a:r>
                  <a:rPr lang="en-US" altLang="ko-KR" sz="1200" dirty="0">
                    <a:solidFill>
                      <a:schemeClr val="tx2"/>
                    </a:solidFill>
                  </a:rPr>
                  <a:t>.</a:t>
                </a:r>
              </a:p>
              <a:p>
                <a:pPr algn="ctr"/>
                <a:r>
                  <a:rPr lang="en-US" altLang="ko-KR" sz="1200" dirty="0">
                    <a:solidFill>
                      <a:schemeClr val="tx2"/>
                    </a:solidFill>
                  </a:rPr>
                  <a:t>.</a:t>
                </a:r>
              </a:p>
              <a:p>
                <a:pPr algn="ctr"/>
                <a:r>
                  <a:rPr lang="en-US" altLang="ko-KR" sz="1200" dirty="0">
                    <a:solidFill>
                      <a:schemeClr val="tx2"/>
                    </a:solidFill>
                  </a:rPr>
                  <a:t>.</a:t>
                </a:r>
              </a:p>
            </p:txBody>
          </p:sp>
          <p:cxnSp>
            <p:nvCxnSpPr>
              <p:cNvPr id="16" name="직선 화살표 연결선 15">
                <a:extLst>
                  <a:ext uri="{FF2B5EF4-FFF2-40B4-BE49-F238E27FC236}">
                    <a16:creationId xmlns:a16="http://schemas.microsoft.com/office/drawing/2014/main" id="{18F8E1F5-AE4C-4DCA-A90F-30D0417022E7}"/>
                  </a:ext>
                </a:extLst>
              </p:cNvPr>
              <p:cNvCxnSpPr/>
              <p:nvPr/>
            </p:nvCxnSpPr>
            <p:spPr>
              <a:xfrm flipV="1">
                <a:off x="1476153" y="4827565"/>
                <a:ext cx="669304" cy="9957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D8E53B8-ADDA-4411-933D-D64E2A491865}"/>
                  </a:ext>
                </a:extLst>
              </p:cNvPr>
              <p:cNvCxnSpPr/>
              <p:nvPr/>
            </p:nvCxnSpPr>
            <p:spPr>
              <a:xfrm flipV="1">
                <a:off x="1476153" y="5285360"/>
                <a:ext cx="744718" cy="1346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77DEADD-09FB-49D8-A1C3-C6EB9B47C1F8}"/>
                  </a:ext>
                </a:extLst>
              </p:cNvPr>
              <p:cNvCxnSpPr>
                <a:cxnSpLocks/>
              </p:cNvCxnSpPr>
              <p:nvPr/>
            </p:nvCxnSpPr>
            <p:spPr>
              <a:xfrm flipH="1">
                <a:off x="1476153" y="4958137"/>
                <a:ext cx="669304" cy="1080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69D4642-E9E3-499A-8B25-200A7EBE6D16}"/>
                  </a:ext>
                </a:extLst>
              </p:cNvPr>
              <p:cNvCxnSpPr>
                <a:cxnSpLocks/>
              </p:cNvCxnSpPr>
              <p:nvPr/>
            </p:nvCxnSpPr>
            <p:spPr>
              <a:xfrm flipH="1">
                <a:off x="1482558" y="5427125"/>
                <a:ext cx="669304" cy="1080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29B91D81-2E30-4D94-9598-25D8D48B50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148" y="4162652"/>
                <a:ext cx="650970" cy="492364"/>
              </a:xfrm>
              <a:prstGeom prst="rect">
                <a:avLst/>
              </a:prstGeom>
            </p:spPr>
          </p:pic>
          <p:pic>
            <p:nvPicPr>
              <p:cNvPr id="25" name="그림 24">
                <a:extLst>
                  <a:ext uri="{FF2B5EF4-FFF2-40B4-BE49-F238E27FC236}">
                    <a16:creationId xmlns:a16="http://schemas.microsoft.com/office/drawing/2014/main" id="{19716476-74B8-4A49-B359-0088379BCD40}"/>
                  </a:ext>
                </a:extLst>
              </p:cNvPr>
              <p:cNvPicPr>
                <a:picLocks noChangeAspect="1"/>
              </p:cNvPicPr>
              <p:nvPr/>
            </p:nvPicPr>
            <p:blipFill>
              <a:blip r:embed="rId4"/>
              <a:stretch>
                <a:fillRect/>
              </a:stretch>
            </p:blipFill>
            <p:spPr>
              <a:xfrm>
                <a:off x="2473148" y="5535171"/>
                <a:ext cx="1255163" cy="496908"/>
              </a:xfrm>
              <a:prstGeom prst="rect">
                <a:avLst/>
              </a:prstGeom>
            </p:spPr>
          </p:pic>
        </p:grpSp>
      </p:grpSp>
      <p:sp>
        <p:nvSpPr>
          <p:cNvPr id="29" name="TextBox 28">
            <a:extLst>
              <a:ext uri="{FF2B5EF4-FFF2-40B4-BE49-F238E27FC236}">
                <a16:creationId xmlns:a16="http://schemas.microsoft.com/office/drawing/2014/main" id="{232C578D-FA7F-4E41-9019-861474D3C4C3}"/>
              </a:ext>
            </a:extLst>
          </p:cNvPr>
          <p:cNvSpPr txBox="1"/>
          <p:nvPr/>
        </p:nvSpPr>
        <p:spPr>
          <a:xfrm>
            <a:off x="4299439" y="1820268"/>
            <a:ext cx="7362092" cy="382664"/>
          </a:xfrm>
          <a:prstGeom prst="rect">
            <a:avLst/>
          </a:prstGeom>
          <a:noFill/>
        </p:spPr>
        <p:txBody>
          <a:bodyPr wrap="square" rtlCol="0">
            <a:spAutoFit/>
          </a:bodyPr>
          <a:lstStyle/>
          <a:p>
            <a:r>
              <a:rPr lang="ko-KR" altLang="en-US" dirty="0"/>
              <a:t>왜 </a:t>
            </a:r>
            <a:r>
              <a:rPr lang="en-US" altLang="ko-KR" dirty="0" err="1"/>
              <a:t>numpy</a:t>
            </a:r>
            <a:r>
              <a:rPr lang="ko-KR" altLang="en-US" dirty="0"/>
              <a:t>를 써야하지</a:t>
            </a:r>
            <a:r>
              <a:rPr lang="en-US" altLang="ko-KR" dirty="0"/>
              <a:t>? </a:t>
            </a:r>
            <a:r>
              <a:rPr lang="ko-KR" altLang="en-US" dirty="0"/>
              <a:t>어떻게 사용하지</a:t>
            </a:r>
            <a:r>
              <a:rPr lang="en-US" altLang="ko-KR" dirty="0"/>
              <a:t>? </a:t>
            </a:r>
            <a:endParaRPr lang="ko-KR" altLang="en-US" dirty="0"/>
          </a:p>
        </p:txBody>
      </p:sp>
      <p:cxnSp>
        <p:nvCxnSpPr>
          <p:cNvPr id="31" name="직선 화살표 연결선 30">
            <a:extLst>
              <a:ext uri="{FF2B5EF4-FFF2-40B4-BE49-F238E27FC236}">
                <a16:creationId xmlns:a16="http://schemas.microsoft.com/office/drawing/2014/main" id="{631EFB35-CE4D-4AA4-960C-077BEDD2452C}"/>
              </a:ext>
            </a:extLst>
          </p:cNvPr>
          <p:cNvCxnSpPr>
            <a:stCxn id="2" idx="7"/>
          </p:cNvCxnSpPr>
          <p:nvPr/>
        </p:nvCxnSpPr>
        <p:spPr>
          <a:xfrm flipV="1">
            <a:off x="7417495" y="1640264"/>
            <a:ext cx="1811346" cy="1506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ED71CA7-E87F-46F6-99E1-1A533013A6F1}"/>
              </a:ext>
            </a:extLst>
          </p:cNvPr>
          <p:cNvSpPr txBox="1"/>
          <p:nvPr/>
        </p:nvSpPr>
        <p:spPr>
          <a:xfrm>
            <a:off x="9379670" y="1410767"/>
            <a:ext cx="1263192" cy="369332"/>
          </a:xfrm>
          <a:prstGeom prst="rect">
            <a:avLst/>
          </a:prstGeom>
          <a:noFill/>
          <a:ln>
            <a:solidFill>
              <a:srgbClr val="FF0000"/>
            </a:solidFill>
          </a:ln>
        </p:spPr>
        <p:txBody>
          <a:bodyPr wrap="square" rtlCol="0">
            <a:spAutoFit/>
          </a:bodyPr>
          <a:lstStyle/>
          <a:p>
            <a:r>
              <a:rPr lang="en-US" altLang="ko-KR" dirty="0"/>
              <a:t>Size = 16</a:t>
            </a:r>
            <a:endParaRPr lang="ko-KR" altLang="en-US" dirty="0"/>
          </a:p>
        </p:txBody>
      </p:sp>
      <p:cxnSp>
        <p:nvCxnSpPr>
          <p:cNvPr id="34" name="직선 연결선 33">
            <a:extLst>
              <a:ext uri="{FF2B5EF4-FFF2-40B4-BE49-F238E27FC236}">
                <a16:creationId xmlns:a16="http://schemas.microsoft.com/office/drawing/2014/main" id="{09A7EB59-A1F7-4130-A405-E180A371AF6B}"/>
              </a:ext>
            </a:extLst>
          </p:cNvPr>
          <p:cNvCxnSpPr/>
          <p:nvPr/>
        </p:nvCxnSpPr>
        <p:spPr>
          <a:xfrm>
            <a:off x="4920792" y="3610466"/>
            <a:ext cx="20644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F7C9F17A-8FEC-4EC7-A925-C1335ABDD599}"/>
              </a:ext>
            </a:extLst>
          </p:cNvPr>
          <p:cNvSpPr/>
          <p:nvPr/>
        </p:nvSpPr>
        <p:spPr>
          <a:xfrm>
            <a:off x="4360169" y="3302916"/>
            <a:ext cx="560623" cy="394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93030EBB-F283-42EB-AE54-63E55584550F}"/>
              </a:ext>
            </a:extLst>
          </p:cNvPr>
          <p:cNvSpPr/>
          <p:nvPr/>
        </p:nvSpPr>
        <p:spPr>
          <a:xfrm>
            <a:off x="5510249" y="1245519"/>
            <a:ext cx="560623" cy="39474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23AD8D5D-A925-47F5-8C5F-1B1965ADDD47}"/>
              </a:ext>
            </a:extLst>
          </p:cNvPr>
          <p:cNvSpPr/>
          <p:nvPr/>
        </p:nvSpPr>
        <p:spPr>
          <a:xfrm>
            <a:off x="4876621" y="3307732"/>
            <a:ext cx="560623" cy="39474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BAB8E43B-626B-41D0-B917-4A2F228CAB0D}"/>
              </a:ext>
            </a:extLst>
          </p:cNvPr>
          <p:cNvCxnSpPr>
            <a:stCxn id="36" idx="4"/>
            <a:endCxn id="37" idx="0"/>
          </p:cNvCxnSpPr>
          <p:nvPr/>
        </p:nvCxnSpPr>
        <p:spPr>
          <a:xfrm flipH="1">
            <a:off x="5156933" y="1640264"/>
            <a:ext cx="633628" cy="1667468"/>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F93BB4-F95C-427F-85A6-95C8BFB257C4}"/>
              </a:ext>
            </a:extLst>
          </p:cNvPr>
          <p:cNvSpPr txBox="1"/>
          <p:nvPr/>
        </p:nvSpPr>
        <p:spPr>
          <a:xfrm>
            <a:off x="4299439" y="5522142"/>
            <a:ext cx="6748775" cy="830997"/>
          </a:xfrm>
          <a:prstGeom prst="rect">
            <a:avLst/>
          </a:prstGeom>
          <a:noFill/>
        </p:spPr>
        <p:txBody>
          <a:bodyPr wrap="square" rtlCol="0">
            <a:spAutoFit/>
          </a:bodyPr>
          <a:lstStyle/>
          <a:p>
            <a:pPr marL="285750" indent="-285750">
              <a:buFont typeface="Arial" panose="020B0604020202020204" pitchFamily="34" charset="0"/>
              <a:buChar char="•"/>
            </a:pPr>
            <a:r>
              <a:rPr lang="en-US" altLang="ko-KR" sz="1200" dirty="0" err="1"/>
              <a:t>Img</a:t>
            </a:r>
            <a:r>
              <a:rPr lang="en-US" altLang="ko-KR" sz="1200" dirty="0"/>
              <a:t> : </a:t>
            </a:r>
            <a:r>
              <a:rPr lang="ko-KR" altLang="en-US" sz="1200" dirty="0"/>
              <a:t>임의로 설정 </a:t>
            </a:r>
            <a:r>
              <a:rPr lang="en-US" altLang="ko-KR" sz="1200" dirty="0"/>
              <a:t>: </a:t>
            </a:r>
            <a:r>
              <a:rPr lang="en-US" altLang="ko-KR" sz="1200" dirty="0" err="1"/>
              <a:t>numpy</a:t>
            </a:r>
            <a:r>
              <a:rPr lang="ko-KR" altLang="en-US" sz="1200" dirty="0"/>
              <a:t> </a:t>
            </a:r>
            <a:r>
              <a:rPr lang="en-US" altLang="ko-KR" sz="1200" dirty="0"/>
              <a:t>as np</a:t>
            </a:r>
            <a:r>
              <a:rPr lang="ko-KR" altLang="en-US" sz="1200" dirty="0"/>
              <a:t>에서 </a:t>
            </a:r>
            <a:r>
              <a:rPr lang="en-US" altLang="ko-KR" sz="1200" dirty="0"/>
              <a:t>np</a:t>
            </a:r>
            <a:r>
              <a:rPr lang="ko-KR" altLang="en-US" sz="1200" dirty="0"/>
              <a:t>처럼 약어로 표현 </a:t>
            </a:r>
            <a:r>
              <a:rPr lang="en-US" altLang="ko-KR" sz="1200" dirty="0"/>
              <a:t>/ </a:t>
            </a:r>
            <a:r>
              <a:rPr lang="ko-KR" altLang="en-US" sz="1200" dirty="0"/>
              <a:t>일반적으로 왼쪽은 임의의 변수 </a:t>
            </a:r>
            <a:r>
              <a:rPr lang="en-US" altLang="ko-KR" sz="1200" dirty="0"/>
              <a:t>/</a:t>
            </a:r>
          </a:p>
          <a:p>
            <a:r>
              <a:rPr lang="en-US" altLang="ko-KR" sz="1200" dirty="0"/>
              <a:t>                                            </a:t>
            </a:r>
            <a:r>
              <a:rPr lang="ko-KR" altLang="en-US" sz="1200" dirty="0"/>
              <a:t>입맛에 맞게 설정</a:t>
            </a:r>
            <a:endParaRPr lang="en-US" altLang="ko-KR" sz="1200" dirty="0"/>
          </a:p>
          <a:p>
            <a:pPr marL="285750" indent="-285750">
              <a:buFont typeface="Arial" panose="020B0604020202020204" pitchFamily="34" charset="0"/>
              <a:buChar char="•"/>
            </a:pPr>
            <a:r>
              <a:rPr lang="en-US" altLang="ko-KR" sz="1200" dirty="0"/>
              <a:t>Image : </a:t>
            </a:r>
            <a:r>
              <a:rPr lang="ko-KR" altLang="en-US" sz="1200" dirty="0" err="1"/>
              <a:t>메쏘드</a:t>
            </a:r>
            <a:r>
              <a:rPr lang="en-US" altLang="ko-KR" sz="1200" dirty="0"/>
              <a:t>(</a:t>
            </a:r>
            <a:r>
              <a:rPr lang="ko-KR" altLang="en-US" sz="1200" dirty="0"/>
              <a:t>라이브러리</a:t>
            </a:r>
            <a:r>
              <a:rPr lang="en-US" altLang="ko-KR" sz="1200" dirty="0"/>
              <a:t>)  : </a:t>
            </a:r>
            <a:r>
              <a:rPr lang="en-US" altLang="ko-KR" sz="1200" dirty="0" err="1"/>
              <a:t>Image.open</a:t>
            </a:r>
            <a:r>
              <a:rPr lang="en-US" altLang="ko-KR" sz="1200" dirty="0"/>
              <a:t>(xxx)</a:t>
            </a:r>
          </a:p>
          <a:p>
            <a:pPr marL="285750" indent="-285750">
              <a:buFont typeface="Arial" panose="020B0604020202020204" pitchFamily="34" charset="0"/>
              <a:buChar char="•"/>
            </a:pPr>
            <a:r>
              <a:rPr lang="en-US" altLang="ko-KR" sz="1200" dirty="0"/>
              <a:t>Open(</a:t>
            </a:r>
            <a:r>
              <a:rPr lang="en-US" altLang="ko-KR" sz="1200" dirty="0" err="1"/>
              <a:t>inputimage</a:t>
            </a:r>
            <a:r>
              <a:rPr lang="en-US" altLang="ko-KR" sz="1200" dirty="0"/>
              <a:t>)</a:t>
            </a:r>
            <a:r>
              <a:rPr lang="ko-KR" altLang="en-US" sz="1200" dirty="0"/>
              <a:t> </a:t>
            </a:r>
            <a:r>
              <a:rPr lang="en-US" altLang="ko-KR" sz="1200" dirty="0"/>
              <a:t> </a:t>
            </a:r>
            <a:endParaRPr lang="ko-KR" altLang="en-US" sz="1200" dirty="0"/>
          </a:p>
        </p:txBody>
      </p:sp>
      <p:sp>
        <p:nvSpPr>
          <p:cNvPr id="41" name="TextBox 40">
            <a:extLst>
              <a:ext uri="{FF2B5EF4-FFF2-40B4-BE49-F238E27FC236}">
                <a16:creationId xmlns:a16="http://schemas.microsoft.com/office/drawing/2014/main" id="{E7E30E39-FBCA-4AD8-AA61-97D86EEA7256}"/>
              </a:ext>
            </a:extLst>
          </p:cNvPr>
          <p:cNvSpPr txBox="1"/>
          <p:nvPr/>
        </p:nvSpPr>
        <p:spPr>
          <a:xfrm>
            <a:off x="3486974" y="4402901"/>
            <a:ext cx="798073" cy="1754326"/>
          </a:xfrm>
          <a:prstGeom prst="rect">
            <a:avLst/>
          </a:prstGeom>
          <a:solidFill>
            <a:schemeClr val="accent3">
              <a:lumMod val="20000"/>
              <a:lumOff val="80000"/>
            </a:schemeClr>
          </a:solidFill>
        </p:spPr>
        <p:txBody>
          <a:bodyPr wrap="square" rtlCol="0">
            <a:spAutoFit/>
          </a:bodyPr>
          <a:lstStyle/>
          <a:p>
            <a:pPr algn="ctr"/>
            <a:r>
              <a:rPr lang="en-US" altLang="ko-KR" sz="1200" b="1" u="sng" dirty="0"/>
              <a:t>Image</a:t>
            </a:r>
          </a:p>
          <a:p>
            <a:pPr algn="ctr"/>
            <a:endParaRPr lang="en-US" altLang="ko-KR" sz="1200" b="1" u="sng" dirty="0"/>
          </a:p>
          <a:p>
            <a:r>
              <a:rPr lang="en-US" altLang="ko-KR" sz="1200" dirty="0"/>
              <a:t>open</a:t>
            </a:r>
          </a:p>
          <a:p>
            <a:r>
              <a:rPr lang="en-US" altLang="ko-KR" sz="1200" dirty="0"/>
              <a:t>convert</a:t>
            </a:r>
          </a:p>
          <a:p>
            <a:r>
              <a:rPr lang="en-US" altLang="ko-KR" sz="1200" dirty="0"/>
              <a:t>resize </a:t>
            </a:r>
          </a:p>
          <a:p>
            <a:r>
              <a:rPr lang="en-US" altLang="ko-KR" sz="1200" dirty="0" err="1"/>
              <a:t>getdata</a:t>
            </a:r>
            <a:endParaRPr lang="en-US" altLang="ko-KR" sz="1200" dirty="0"/>
          </a:p>
          <a:p>
            <a:r>
              <a:rPr lang="en-US" altLang="ko-KR" sz="1200" dirty="0" err="1"/>
              <a:t>np.array</a:t>
            </a:r>
            <a:endParaRPr lang="en-US" altLang="ko-KR" sz="1200" dirty="0"/>
          </a:p>
          <a:p>
            <a:r>
              <a:rPr lang="en-US" altLang="ko-KR" sz="1200" dirty="0"/>
              <a:t>reshape</a:t>
            </a:r>
          </a:p>
          <a:p>
            <a:r>
              <a:rPr lang="en-US" altLang="ko-KR" sz="1200" dirty="0"/>
              <a:t>mean</a:t>
            </a:r>
            <a:endParaRPr lang="ko-KR" altLang="en-US" sz="1200" dirty="0"/>
          </a:p>
        </p:txBody>
      </p:sp>
    </p:spTree>
    <p:extLst>
      <p:ext uri="{BB962C8B-B14F-4D97-AF65-F5344CB8AC3E}">
        <p14:creationId xmlns:p14="http://schemas.microsoft.com/office/powerpoint/2010/main" val="314432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additive="base">
                                        <p:cTn id="79" dur="500" fill="hold"/>
                                        <p:tgtEl>
                                          <p:spTgt spid="40"/>
                                        </p:tgtEl>
                                        <p:attrNameLst>
                                          <p:attrName>ppt_x</p:attrName>
                                        </p:attrNameLst>
                                      </p:cBhvr>
                                      <p:tavLst>
                                        <p:tav tm="0">
                                          <p:val>
                                            <p:strVal val="#ppt_x"/>
                                          </p:val>
                                        </p:tav>
                                        <p:tav tm="100000">
                                          <p:val>
                                            <p:strVal val="#ppt_x"/>
                                          </p:val>
                                        </p:tav>
                                      </p:tavLst>
                                    </p:anim>
                                    <p:anim calcmode="lin" valueType="num">
                                      <p:cBhvr additive="base">
                                        <p:cTn id="8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anim calcmode="lin" valueType="num">
                                      <p:cBhvr additive="base">
                                        <p:cTn id="85" dur="500" fill="hold"/>
                                        <p:tgtEl>
                                          <p:spTgt spid="41"/>
                                        </p:tgtEl>
                                        <p:attrNameLst>
                                          <p:attrName>ppt_x</p:attrName>
                                        </p:attrNameLst>
                                      </p:cBhvr>
                                      <p:tavLst>
                                        <p:tav tm="0">
                                          <p:val>
                                            <p:strVal val="#ppt_x"/>
                                          </p:val>
                                        </p:tav>
                                        <p:tav tm="100000">
                                          <p:val>
                                            <p:strVal val="#ppt_x"/>
                                          </p:val>
                                        </p:tav>
                                      </p:tavLst>
                                    </p:anim>
                                    <p:anim calcmode="lin" valueType="num">
                                      <p:cBhvr additive="base">
                                        <p:cTn id="8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 grpId="0" animBg="1"/>
      <p:bldP spid="8" grpId="0" animBg="1"/>
      <p:bldP spid="9" grpId="0" animBg="1"/>
      <p:bldP spid="4" grpId="0" animBg="1"/>
      <p:bldP spid="12" grpId="0" animBg="1"/>
      <p:bldP spid="29" grpId="0"/>
      <p:bldP spid="32" grpId="0" animBg="1"/>
      <p:bldP spid="35" grpId="0" animBg="1"/>
      <p:bldP spid="36" grpId="0" animBg="1"/>
      <p:bldP spid="37" grpId="0" animBg="1"/>
      <p:bldP spid="40" grpId="0"/>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1AF494A8-47E1-42B8-9174-7F6DB4E31641}"/>
              </a:ext>
            </a:extLst>
          </p:cNvPr>
          <p:cNvSpPr>
            <a:spLocks noGrp="1"/>
          </p:cNvSpPr>
          <p:nvPr>
            <p:ph sz="half" idx="1"/>
          </p:nvPr>
        </p:nvSpPr>
        <p:spPr>
          <a:xfrm>
            <a:off x="1725106" y="1280867"/>
            <a:ext cx="9684470" cy="3969863"/>
          </a:xfrm>
        </p:spPr>
        <p:txBody>
          <a:bodyPr>
            <a:normAutofit lnSpcReduction="10000"/>
          </a:bodyPr>
          <a:lstStyle/>
          <a:p>
            <a:r>
              <a:rPr lang="ko-KR" altLang="en-US" sz="2800" dirty="0"/>
              <a:t>컴퓨터는 사람이 보는 이미지를 어떻게 인식하는가</a:t>
            </a:r>
            <a:r>
              <a:rPr lang="en-US" altLang="ko-KR" sz="2800" dirty="0"/>
              <a:t>? </a:t>
            </a:r>
          </a:p>
          <a:p>
            <a:endParaRPr lang="en-US" altLang="ko-KR" sz="2800" dirty="0"/>
          </a:p>
          <a:p>
            <a:endParaRPr lang="en-US" altLang="ko-KR" sz="2800" dirty="0"/>
          </a:p>
          <a:p>
            <a:r>
              <a:rPr lang="ko-KR" altLang="en-US" sz="2800" dirty="0"/>
              <a:t>유사한 이미지를 컴퓨터는 어떻게 구분할 것인가</a:t>
            </a:r>
            <a:r>
              <a:rPr lang="en-US" altLang="ko-KR" sz="2800" dirty="0"/>
              <a:t>? </a:t>
            </a:r>
          </a:p>
          <a:p>
            <a:endParaRPr lang="en-US" altLang="ko-KR" sz="2800" dirty="0"/>
          </a:p>
          <a:p>
            <a:endParaRPr lang="en-US" altLang="ko-KR" sz="2800" dirty="0"/>
          </a:p>
          <a:p>
            <a:r>
              <a:rPr lang="ko-KR" altLang="en-US" sz="2800" dirty="0"/>
              <a:t>애매모호한 경계를 어떻게 구분할 것인가</a:t>
            </a:r>
            <a:r>
              <a:rPr lang="en-US" altLang="ko-KR" sz="2800" dirty="0"/>
              <a:t>?</a:t>
            </a:r>
            <a:endParaRPr lang="ko-KR" altLang="en-US" sz="2800" dirty="0"/>
          </a:p>
        </p:txBody>
      </p:sp>
    </p:spTree>
    <p:extLst>
      <p:ext uri="{BB962C8B-B14F-4D97-AF65-F5344CB8AC3E}">
        <p14:creationId xmlns:p14="http://schemas.microsoft.com/office/powerpoint/2010/main" val="305349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내용 개체 틀 2"/>
          <p:cNvSpPr>
            <a:spLocks noGrp="1"/>
          </p:cNvSpPr>
          <p:nvPr>
            <p:ph sz="half" idx="1"/>
          </p:nvPr>
        </p:nvSpPr>
        <p:spPr>
          <a:xfrm>
            <a:off x="530469" y="558312"/>
            <a:ext cx="11131062" cy="5741376"/>
          </a:xfrm>
          <a:ln>
            <a:solidFill>
              <a:srgbClr val="92D050"/>
            </a:solidFill>
          </a:ln>
        </p:spPr>
        <p:txBody>
          <a:bodyPr rtlCol="0">
            <a:noAutofit/>
          </a:bodyPr>
          <a:lstStyle/>
          <a:p>
            <a:pPr rtl="0">
              <a:buFont typeface="Wingdings" panose="05000000000000000000" pitchFamily="2" charset="2"/>
              <a:buChar char="l"/>
            </a:pPr>
            <a:r>
              <a:rPr lang="en-US" altLang="ko-KR" sz="1400" b="1" dirty="0"/>
              <a:t>Program</a:t>
            </a:r>
            <a:r>
              <a:rPr lang="ko-KR" altLang="en-US" sz="1400" b="1" dirty="0"/>
              <a:t> 방법 </a:t>
            </a:r>
            <a:r>
              <a:rPr lang="en-US" altLang="ko-KR" sz="1400" b="1" dirty="0"/>
              <a:t>: </a:t>
            </a:r>
            <a:r>
              <a:rPr lang="en-US" altLang="ko-KR" sz="1400" b="1" dirty="0" err="1"/>
              <a:t>Numpy</a:t>
            </a:r>
            <a:r>
              <a:rPr lang="en-US" altLang="ko-KR" sz="1400" b="1" dirty="0"/>
              <a:t> </a:t>
            </a:r>
            <a:r>
              <a:rPr lang="ko-KR" altLang="en-US" sz="1400" b="1" dirty="0"/>
              <a:t>배열</a:t>
            </a:r>
            <a:r>
              <a:rPr lang="en-US" altLang="ko-KR" sz="1400" b="1" dirty="0"/>
              <a:t> </a:t>
            </a:r>
          </a:p>
          <a:p>
            <a:pPr marL="365760" lvl="1" indent="0">
              <a:buNone/>
            </a:pPr>
            <a:endParaRPr lang="en-US" altLang="ko-KR" sz="1200" dirty="0"/>
          </a:p>
        </p:txBody>
      </p:sp>
      <p:sp>
        <p:nvSpPr>
          <p:cNvPr id="2" name="직사각형 1">
            <a:extLst>
              <a:ext uri="{FF2B5EF4-FFF2-40B4-BE49-F238E27FC236}">
                <a16:creationId xmlns:a16="http://schemas.microsoft.com/office/drawing/2014/main" id="{119455E5-1AF4-4A00-BF57-5BFB6C634909}"/>
              </a:ext>
            </a:extLst>
          </p:cNvPr>
          <p:cNvSpPr/>
          <p:nvPr/>
        </p:nvSpPr>
        <p:spPr>
          <a:xfrm>
            <a:off x="682487" y="916419"/>
            <a:ext cx="3351018" cy="3785652"/>
          </a:xfrm>
          <a:prstGeom prst="rect">
            <a:avLst/>
          </a:prstGeom>
          <a:ln>
            <a:solidFill>
              <a:srgbClr val="00B0F0"/>
            </a:solidFill>
          </a:ln>
        </p:spPr>
        <p:txBody>
          <a:bodyPr wrap="square">
            <a:spAutoFit/>
          </a:bodyPr>
          <a:lstStyle/>
          <a:p>
            <a:r>
              <a:rPr lang="en-US" altLang="ko-KR" sz="1200" dirty="0" err="1">
                <a:solidFill>
                  <a:srgbClr val="333333"/>
                </a:solidFill>
                <a:latin typeface="Roboto"/>
              </a:rPr>
              <a:t>numpy</a:t>
            </a:r>
            <a:r>
              <a:rPr lang="ko-KR" altLang="en-US" sz="1200" dirty="0">
                <a:solidFill>
                  <a:srgbClr val="333333"/>
                </a:solidFill>
                <a:latin typeface="Roboto"/>
              </a:rPr>
              <a:t>에서 배열은 동일한 타입의 값들을 가지며</a:t>
            </a:r>
            <a:r>
              <a:rPr lang="en-US" altLang="ko-KR" sz="1200" dirty="0">
                <a:solidFill>
                  <a:srgbClr val="333333"/>
                </a:solidFill>
                <a:latin typeface="Roboto"/>
              </a:rPr>
              <a:t>, </a:t>
            </a:r>
            <a:r>
              <a:rPr lang="ko-KR" altLang="en-US" sz="1200" dirty="0">
                <a:solidFill>
                  <a:srgbClr val="333333"/>
                </a:solidFill>
                <a:latin typeface="Roboto"/>
              </a:rPr>
              <a:t>배열의 차원을 </a:t>
            </a:r>
            <a:r>
              <a:rPr lang="en-US" altLang="ko-KR" sz="1200" dirty="0">
                <a:solidFill>
                  <a:srgbClr val="333333"/>
                </a:solidFill>
                <a:latin typeface="Roboto"/>
              </a:rPr>
              <a:t>rank </a:t>
            </a:r>
            <a:r>
              <a:rPr lang="ko-KR" altLang="en-US" sz="1200" dirty="0">
                <a:solidFill>
                  <a:srgbClr val="333333"/>
                </a:solidFill>
                <a:latin typeface="Roboto"/>
              </a:rPr>
              <a:t>라 하고</a:t>
            </a:r>
            <a:r>
              <a:rPr lang="en-US" altLang="ko-KR" sz="1200" dirty="0">
                <a:solidFill>
                  <a:srgbClr val="333333"/>
                </a:solidFill>
                <a:latin typeface="Roboto"/>
              </a:rPr>
              <a:t>, </a:t>
            </a:r>
            <a:r>
              <a:rPr lang="ko-KR" altLang="en-US" sz="1200" dirty="0">
                <a:solidFill>
                  <a:srgbClr val="333333"/>
                </a:solidFill>
                <a:latin typeface="Roboto"/>
              </a:rPr>
              <a:t>각 차원의 크기를 </a:t>
            </a:r>
            <a:r>
              <a:rPr lang="ko-KR" altLang="en-US" sz="1200" dirty="0" err="1">
                <a:solidFill>
                  <a:srgbClr val="333333"/>
                </a:solidFill>
                <a:latin typeface="Roboto"/>
              </a:rPr>
              <a:t>튜플로</a:t>
            </a:r>
            <a:r>
              <a:rPr lang="ko-KR" altLang="en-US" sz="1200" dirty="0">
                <a:solidFill>
                  <a:srgbClr val="333333"/>
                </a:solidFill>
                <a:latin typeface="Roboto"/>
              </a:rPr>
              <a:t> 표시하는 것을 </a:t>
            </a:r>
            <a:r>
              <a:rPr lang="en-US" altLang="ko-KR" sz="1200" dirty="0">
                <a:solidFill>
                  <a:srgbClr val="333333"/>
                </a:solidFill>
                <a:latin typeface="Roboto"/>
              </a:rPr>
              <a:t>shape </a:t>
            </a:r>
            <a:r>
              <a:rPr lang="ko-KR" altLang="en-US" sz="1200" dirty="0">
                <a:solidFill>
                  <a:srgbClr val="333333"/>
                </a:solidFill>
                <a:latin typeface="Roboto"/>
              </a:rPr>
              <a:t>라 한다</a:t>
            </a:r>
            <a:r>
              <a:rPr lang="en-US" altLang="ko-KR" sz="1200" dirty="0">
                <a:solidFill>
                  <a:srgbClr val="333333"/>
                </a:solidFill>
                <a:latin typeface="Roboto"/>
              </a:rPr>
              <a:t>.</a:t>
            </a:r>
          </a:p>
          <a:p>
            <a:r>
              <a:rPr lang="en-US" altLang="ko-KR" sz="1200" dirty="0">
                <a:solidFill>
                  <a:srgbClr val="333333"/>
                </a:solidFill>
                <a:latin typeface="Roboto"/>
              </a:rPr>
              <a:t> </a:t>
            </a:r>
            <a:r>
              <a:rPr lang="ko-KR" altLang="en-US" sz="1200" dirty="0">
                <a:solidFill>
                  <a:srgbClr val="333333"/>
                </a:solidFill>
                <a:latin typeface="Roboto"/>
              </a:rPr>
              <a:t>예를 들어</a:t>
            </a:r>
            <a:r>
              <a:rPr lang="en-US" altLang="ko-KR" sz="1200" dirty="0">
                <a:solidFill>
                  <a:srgbClr val="333333"/>
                </a:solidFill>
                <a:latin typeface="Roboto"/>
              </a:rPr>
              <a:t>, </a:t>
            </a:r>
            <a:r>
              <a:rPr lang="ko-KR" altLang="en-US" sz="1200" dirty="0">
                <a:solidFill>
                  <a:srgbClr val="333333"/>
                </a:solidFill>
                <a:latin typeface="Roboto"/>
              </a:rPr>
              <a:t>행이 </a:t>
            </a:r>
            <a:r>
              <a:rPr lang="en-US" altLang="ko-KR" sz="1200" dirty="0">
                <a:solidFill>
                  <a:srgbClr val="333333"/>
                </a:solidFill>
                <a:latin typeface="Roboto"/>
              </a:rPr>
              <a:t>2</a:t>
            </a:r>
            <a:r>
              <a:rPr lang="ko-KR" altLang="en-US" sz="1200" dirty="0">
                <a:solidFill>
                  <a:srgbClr val="333333"/>
                </a:solidFill>
                <a:latin typeface="Roboto"/>
              </a:rPr>
              <a:t>이고 열이 </a:t>
            </a:r>
            <a:r>
              <a:rPr lang="en-US" altLang="ko-KR" sz="1200" dirty="0">
                <a:solidFill>
                  <a:srgbClr val="333333"/>
                </a:solidFill>
                <a:latin typeface="Roboto"/>
              </a:rPr>
              <a:t>3</a:t>
            </a:r>
            <a:r>
              <a:rPr lang="ko-KR" altLang="en-US" sz="1200" dirty="0">
                <a:solidFill>
                  <a:srgbClr val="333333"/>
                </a:solidFill>
                <a:latin typeface="Roboto"/>
              </a:rPr>
              <a:t>인 </a:t>
            </a:r>
            <a:r>
              <a:rPr lang="en-US" altLang="ko-KR" sz="1200" dirty="0">
                <a:solidFill>
                  <a:srgbClr val="333333"/>
                </a:solidFill>
                <a:latin typeface="Roboto"/>
              </a:rPr>
              <a:t>2</a:t>
            </a:r>
            <a:r>
              <a:rPr lang="ko-KR" altLang="en-US" sz="1200" dirty="0">
                <a:solidFill>
                  <a:srgbClr val="333333"/>
                </a:solidFill>
                <a:latin typeface="Roboto"/>
              </a:rPr>
              <a:t>차원 배열에서 </a:t>
            </a:r>
            <a:r>
              <a:rPr lang="en-US" altLang="ko-KR" sz="1200" dirty="0">
                <a:solidFill>
                  <a:srgbClr val="333333"/>
                </a:solidFill>
                <a:latin typeface="Roboto"/>
              </a:rPr>
              <a:t>rank</a:t>
            </a:r>
            <a:r>
              <a:rPr lang="ko-KR" altLang="en-US" sz="1200" dirty="0">
                <a:solidFill>
                  <a:srgbClr val="333333"/>
                </a:solidFill>
                <a:latin typeface="Roboto"/>
              </a:rPr>
              <a:t>는 </a:t>
            </a:r>
            <a:r>
              <a:rPr lang="en-US" altLang="ko-KR" sz="1200" dirty="0">
                <a:solidFill>
                  <a:srgbClr val="333333"/>
                </a:solidFill>
                <a:latin typeface="Roboto"/>
              </a:rPr>
              <a:t>2 </a:t>
            </a:r>
            <a:r>
              <a:rPr lang="ko-KR" altLang="en-US" sz="1200" dirty="0">
                <a:solidFill>
                  <a:srgbClr val="333333"/>
                </a:solidFill>
                <a:latin typeface="Roboto"/>
              </a:rPr>
              <a:t>이고</a:t>
            </a:r>
            <a:r>
              <a:rPr lang="en-US" altLang="ko-KR" sz="1200" dirty="0">
                <a:solidFill>
                  <a:srgbClr val="333333"/>
                </a:solidFill>
                <a:latin typeface="Roboto"/>
              </a:rPr>
              <a:t>, shape</a:t>
            </a:r>
            <a:r>
              <a:rPr lang="ko-KR" altLang="en-US" sz="1200" dirty="0">
                <a:solidFill>
                  <a:srgbClr val="333333"/>
                </a:solidFill>
                <a:latin typeface="Roboto"/>
              </a:rPr>
              <a:t>는 </a:t>
            </a:r>
            <a:r>
              <a:rPr lang="en-US" altLang="ko-KR" sz="1200" dirty="0">
                <a:solidFill>
                  <a:srgbClr val="333333"/>
                </a:solidFill>
                <a:latin typeface="Roboto"/>
              </a:rPr>
              <a:t>(2, 3) </a:t>
            </a:r>
            <a:r>
              <a:rPr lang="ko-KR" altLang="en-US" sz="1200" dirty="0">
                <a:solidFill>
                  <a:srgbClr val="333333"/>
                </a:solidFill>
                <a:latin typeface="Roboto"/>
              </a:rPr>
              <a:t>이 된다</a:t>
            </a:r>
            <a:r>
              <a:rPr lang="en-US" altLang="ko-KR" sz="1200" dirty="0">
                <a:solidFill>
                  <a:srgbClr val="333333"/>
                </a:solidFill>
                <a:latin typeface="Roboto"/>
              </a:rPr>
              <a:t>.</a:t>
            </a:r>
          </a:p>
          <a:p>
            <a:endParaRPr lang="en-US" altLang="ko-KR" sz="1200" dirty="0">
              <a:solidFill>
                <a:srgbClr val="333333"/>
              </a:solidFill>
              <a:latin typeface="Roboto"/>
            </a:endParaRPr>
          </a:p>
          <a:p>
            <a:r>
              <a:rPr lang="en-US" altLang="ko-KR" sz="1200" dirty="0" err="1">
                <a:solidFill>
                  <a:srgbClr val="333333"/>
                </a:solidFill>
                <a:latin typeface="Roboto"/>
              </a:rPr>
              <a:t>numpy</a:t>
            </a:r>
            <a:r>
              <a:rPr lang="en-US" altLang="ko-KR" sz="1200" dirty="0">
                <a:solidFill>
                  <a:srgbClr val="333333"/>
                </a:solidFill>
                <a:latin typeface="Roboto"/>
              </a:rPr>
              <a:t> </a:t>
            </a:r>
            <a:r>
              <a:rPr lang="ko-KR" altLang="en-US" sz="1200" dirty="0">
                <a:solidFill>
                  <a:srgbClr val="333333"/>
                </a:solidFill>
                <a:latin typeface="Roboto"/>
              </a:rPr>
              <a:t>배열을 생성하는 방법은 파이썬 리스트를 사용하는 방법과 </a:t>
            </a:r>
            <a:r>
              <a:rPr lang="en-US" altLang="ko-KR" sz="1200" dirty="0" err="1">
                <a:solidFill>
                  <a:srgbClr val="333333"/>
                </a:solidFill>
                <a:latin typeface="Roboto"/>
              </a:rPr>
              <a:t>numpy</a:t>
            </a:r>
            <a:r>
              <a:rPr lang="ko-KR" altLang="en-US" sz="1200" dirty="0">
                <a:solidFill>
                  <a:srgbClr val="333333"/>
                </a:solidFill>
                <a:latin typeface="Roboto"/>
              </a:rPr>
              <a:t>에서 제공하는 함수를 사용하는 방법이 있다</a:t>
            </a:r>
            <a:r>
              <a:rPr lang="en-US" altLang="ko-KR" sz="1200" dirty="0">
                <a:solidFill>
                  <a:srgbClr val="333333"/>
                </a:solidFill>
                <a:latin typeface="Roboto"/>
              </a:rPr>
              <a:t>. </a:t>
            </a:r>
          </a:p>
          <a:p>
            <a:endParaRPr lang="en-US" altLang="ko-KR" sz="1200" dirty="0">
              <a:solidFill>
                <a:srgbClr val="333333"/>
              </a:solidFill>
              <a:latin typeface="Roboto"/>
            </a:endParaRPr>
          </a:p>
          <a:p>
            <a:r>
              <a:rPr lang="ko-KR" altLang="en-US" sz="1200" dirty="0">
                <a:solidFill>
                  <a:srgbClr val="333333"/>
                </a:solidFill>
                <a:latin typeface="Roboto"/>
              </a:rPr>
              <a:t>아래 예제에서 </a:t>
            </a:r>
            <a:r>
              <a:rPr lang="en-US" altLang="ko-KR" sz="1200" dirty="0">
                <a:solidFill>
                  <a:srgbClr val="333333"/>
                </a:solidFill>
                <a:latin typeface="Roboto"/>
              </a:rPr>
              <a:t>list1</a:t>
            </a:r>
            <a:r>
              <a:rPr lang="ko-KR" altLang="en-US" sz="1200" dirty="0">
                <a:solidFill>
                  <a:srgbClr val="333333"/>
                </a:solidFill>
                <a:latin typeface="Roboto"/>
              </a:rPr>
              <a:t>은 </a:t>
            </a:r>
            <a:r>
              <a:rPr lang="en-US" altLang="ko-KR" sz="1200" dirty="0">
                <a:solidFill>
                  <a:srgbClr val="333333"/>
                </a:solidFill>
                <a:latin typeface="Roboto"/>
              </a:rPr>
              <a:t>4</a:t>
            </a:r>
            <a:r>
              <a:rPr lang="ko-KR" altLang="en-US" sz="1200" dirty="0">
                <a:solidFill>
                  <a:srgbClr val="333333"/>
                </a:solidFill>
                <a:latin typeface="Roboto"/>
              </a:rPr>
              <a:t>개의 요소를 갖는 리스트인데</a:t>
            </a:r>
            <a:r>
              <a:rPr lang="en-US" altLang="ko-KR" sz="1200" dirty="0">
                <a:solidFill>
                  <a:srgbClr val="333333"/>
                </a:solidFill>
                <a:latin typeface="Roboto"/>
              </a:rPr>
              <a:t>, </a:t>
            </a:r>
            <a:r>
              <a:rPr lang="ko-KR" altLang="en-US" sz="1200" dirty="0">
                <a:solidFill>
                  <a:srgbClr val="333333"/>
                </a:solidFill>
                <a:latin typeface="Roboto"/>
              </a:rPr>
              <a:t>이를 </a:t>
            </a:r>
            <a:r>
              <a:rPr lang="en-US" altLang="ko-KR" sz="1200" dirty="0">
                <a:solidFill>
                  <a:srgbClr val="333333"/>
                </a:solidFill>
                <a:latin typeface="Roboto"/>
              </a:rPr>
              <a:t>array() </a:t>
            </a:r>
            <a:r>
              <a:rPr lang="ko-KR" altLang="en-US" sz="1200" dirty="0">
                <a:solidFill>
                  <a:srgbClr val="333333"/>
                </a:solidFill>
                <a:latin typeface="Roboto"/>
              </a:rPr>
              <a:t>함수에 넣어 </a:t>
            </a:r>
            <a:r>
              <a:rPr lang="en-US" altLang="ko-KR" sz="1200" dirty="0" err="1">
                <a:solidFill>
                  <a:srgbClr val="333333"/>
                </a:solidFill>
                <a:latin typeface="Roboto"/>
              </a:rPr>
              <a:t>numpy</a:t>
            </a:r>
            <a:r>
              <a:rPr lang="en-US" altLang="ko-KR" sz="1200" dirty="0">
                <a:solidFill>
                  <a:srgbClr val="333333"/>
                </a:solidFill>
                <a:latin typeface="Roboto"/>
              </a:rPr>
              <a:t> </a:t>
            </a:r>
            <a:r>
              <a:rPr lang="ko-KR" altLang="en-US" sz="1200" dirty="0">
                <a:solidFill>
                  <a:srgbClr val="333333"/>
                </a:solidFill>
                <a:latin typeface="Roboto"/>
              </a:rPr>
              <a:t>배열을 생성하는데</a:t>
            </a:r>
            <a:r>
              <a:rPr lang="en-US" altLang="ko-KR" sz="1200" dirty="0">
                <a:solidFill>
                  <a:srgbClr val="333333"/>
                </a:solidFill>
                <a:latin typeface="Roboto"/>
              </a:rPr>
              <a:t>, </a:t>
            </a:r>
            <a:r>
              <a:rPr lang="ko-KR" altLang="en-US" sz="1200" dirty="0">
                <a:solidFill>
                  <a:srgbClr val="333333"/>
                </a:solidFill>
                <a:latin typeface="Roboto"/>
              </a:rPr>
              <a:t>이 배열의 </a:t>
            </a:r>
            <a:r>
              <a:rPr lang="en-US" altLang="ko-KR" sz="1200" dirty="0">
                <a:solidFill>
                  <a:srgbClr val="333333"/>
                </a:solidFill>
                <a:latin typeface="Roboto"/>
              </a:rPr>
              <a:t>rank</a:t>
            </a:r>
            <a:r>
              <a:rPr lang="ko-KR" altLang="en-US" sz="1200" dirty="0">
                <a:solidFill>
                  <a:srgbClr val="333333"/>
                </a:solidFill>
                <a:latin typeface="Roboto"/>
              </a:rPr>
              <a:t>는 </a:t>
            </a:r>
            <a:r>
              <a:rPr lang="en-US" altLang="ko-KR" sz="1200" dirty="0">
                <a:solidFill>
                  <a:srgbClr val="333333"/>
                </a:solidFill>
                <a:latin typeface="Roboto"/>
              </a:rPr>
              <a:t>1</a:t>
            </a:r>
            <a:r>
              <a:rPr lang="ko-KR" altLang="en-US" sz="1200" dirty="0">
                <a:solidFill>
                  <a:srgbClr val="333333"/>
                </a:solidFill>
                <a:latin typeface="Roboto"/>
              </a:rPr>
              <a:t>이 되고</a:t>
            </a:r>
            <a:r>
              <a:rPr lang="en-US" altLang="ko-KR" sz="1200" dirty="0">
                <a:solidFill>
                  <a:srgbClr val="333333"/>
                </a:solidFill>
                <a:latin typeface="Roboto"/>
              </a:rPr>
              <a:t>, shape</a:t>
            </a:r>
            <a:r>
              <a:rPr lang="ko-KR" altLang="en-US" sz="1200" dirty="0">
                <a:solidFill>
                  <a:srgbClr val="333333"/>
                </a:solidFill>
                <a:latin typeface="Roboto"/>
              </a:rPr>
              <a:t>는 </a:t>
            </a:r>
            <a:r>
              <a:rPr lang="en-US" altLang="ko-KR" sz="1200" dirty="0">
                <a:solidFill>
                  <a:srgbClr val="333333"/>
                </a:solidFill>
                <a:latin typeface="Roboto"/>
              </a:rPr>
              <a:t>(4, ) </a:t>
            </a:r>
            <a:r>
              <a:rPr lang="ko-KR" altLang="en-US" sz="1200" dirty="0">
                <a:solidFill>
                  <a:srgbClr val="333333"/>
                </a:solidFill>
                <a:latin typeface="Roboto"/>
              </a:rPr>
              <a:t>가 된다</a:t>
            </a:r>
            <a:r>
              <a:rPr lang="en-US" altLang="ko-KR" sz="1200" dirty="0">
                <a:solidFill>
                  <a:srgbClr val="333333"/>
                </a:solidFill>
                <a:latin typeface="Roboto"/>
              </a:rPr>
              <a:t>. </a:t>
            </a:r>
          </a:p>
          <a:p>
            <a:endParaRPr lang="en-US" altLang="ko-KR" sz="1200" dirty="0">
              <a:solidFill>
                <a:srgbClr val="333333"/>
              </a:solidFill>
              <a:latin typeface="Roboto"/>
            </a:endParaRPr>
          </a:p>
          <a:p>
            <a:r>
              <a:rPr lang="ko-KR" altLang="en-US" sz="1200" dirty="0" err="1">
                <a:solidFill>
                  <a:srgbClr val="333333"/>
                </a:solidFill>
                <a:latin typeface="Roboto"/>
              </a:rPr>
              <a:t>튜플에</a:t>
            </a:r>
            <a:r>
              <a:rPr lang="ko-KR" altLang="en-US" sz="1200" dirty="0">
                <a:solidFill>
                  <a:srgbClr val="333333"/>
                </a:solidFill>
                <a:latin typeface="Roboto"/>
              </a:rPr>
              <a:t> 하나의 요소만 있으면 문법상 콤마를 뒤에 붙인다</a:t>
            </a:r>
            <a:r>
              <a:rPr lang="en-US" altLang="ko-KR" sz="1200" dirty="0">
                <a:solidFill>
                  <a:srgbClr val="333333"/>
                </a:solidFill>
                <a:latin typeface="Roboto"/>
              </a:rPr>
              <a:t>. </a:t>
            </a:r>
            <a:r>
              <a:rPr lang="ko-KR" altLang="en-US" sz="1200" dirty="0">
                <a:solidFill>
                  <a:srgbClr val="333333"/>
                </a:solidFill>
                <a:latin typeface="Roboto"/>
              </a:rPr>
              <a:t>두번째 배열 </a:t>
            </a:r>
            <a:r>
              <a:rPr lang="en-US" altLang="ko-KR" sz="1200" dirty="0">
                <a:solidFill>
                  <a:srgbClr val="333333"/>
                </a:solidFill>
                <a:latin typeface="Roboto"/>
              </a:rPr>
              <a:t>b</a:t>
            </a:r>
            <a:r>
              <a:rPr lang="ko-KR" altLang="en-US" sz="1200" dirty="0">
                <a:solidFill>
                  <a:srgbClr val="333333"/>
                </a:solidFill>
                <a:latin typeface="Roboto"/>
              </a:rPr>
              <a:t>는 </a:t>
            </a:r>
            <a:r>
              <a:rPr lang="en-US" altLang="ko-KR" sz="1200" dirty="0">
                <a:solidFill>
                  <a:srgbClr val="333333"/>
                </a:solidFill>
                <a:latin typeface="Roboto"/>
              </a:rPr>
              <a:t>2x3 </a:t>
            </a:r>
            <a:r>
              <a:rPr lang="ko-KR" altLang="en-US" sz="1200" dirty="0">
                <a:solidFill>
                  <a:srgbClr val="333333"/>
                </a:solidFill>
                <a:latin typeface="Roboto"/>
              </a:rPr>
              <a:t>배열로서 </a:t>
            </a:r>
            <a:r>
              <a:rPr lang="en-US" altLang="ko-KR" sz="1200" dirty="0">
                <a:solidFill>
                  <a:srgbClr val="333333"/>
                </a:solidFill>
                <a:latin typeface="Roboto"/>
              </a:rPr>
              <a:t>shape</a:t>
            </a:r>
            <a:r>
              <a:rPr lang="ko-KR" altLang="en-US" sz="1200" dirty="0">
                <a:solidFill>
                  <a:srgbClr val="333333"/>
                </a:solidFill>
                <a:latin typeface="Roboto"/>
              </a:rPr>
              <a:t>는 </a:t>
            </a:r>
            <a:r>
              <a:rPr lang="en-US" altLang="ko-KR" sz="1200" dirty="0">
                <a:solidFill>
                  <a:srgbClr val="333333"/>
                </a:solidFill>
                <a:latin typeface="Roboto"/>
              </a:rPr>
              <a:t>(2, 3)</a:t>
            </a:r>
            <a:r>
              <a:rPr lang="ko-KR" altLang="en-US" sz="1200" dirty="0">
                <a:solidFill>
                  <a:srgbClr val="333333"/>
                </a:solidFill>
                <a:latin typeface="Roboto"/>
              </a:rPr>
              <a:t>이 되는데</a:t>
            </a:r>
            <a:r>
              <a:rPr lang="en-US" altLang="ko-KR" sz="1200" dirty="0">
                <a:solidFill>
                  <a:srgbClr val="333333"/>
                </a:solidFill>
                <a:latin typeface="Roboto"/>
              </a:rPr>
              <a:t>, </a:t>
            </a:r>
            <a:r>
              <a:rPr lang="ko-KR" altLang="en-US" sz="1200" dirty="0">
                <a:solidFill>
                  <a:srgbClr val="333333"/>
                </a:solidFill>
                <a:latin typeface="Roboto"/>
              </a:rPr>
              <a:t>한가지 주의할 점은 </a:t>
            </a:r>
            <a:r>
              <a:rPr lang="en-US" altLang="ko-KR" sz="1200" dirty="0">
                <a:solidFill>
                  <a:srgbClr val="333333"/>
                </a:solidFill>
                <a:latin typeface="Roboto"/>
              </a:rPr>
              <a:t>array() </a:t>
            </a:r>
            <a:r>
              <a:rPr lang="ko-KR" altLang="en-US" sz="1200" dirty="0">
                <a:solidFill>
                  <a:srgbClr val="333333"/>
                </a:solidFill>
                <a:latin typeface="Roboto"/>
              </a:rPr>
              <a:t>안에 하나의 리스트만 들어가므로 리스트의 리스트를 넣어야 한다</a:t>
            </a:r>
            <a:r>
              <a:rPr lang="en-US" altLang="ko-KR" sz="1200" dirty="0">
                <a:solidFill>
                  <a:srgbClr val="333333"/>
                </a:solidFill>
                <a:latin typeface="Roboto"/>
              </a:rPr>
              <a:t>.</a:t>
            </a:r>
            <a:endParaRPr lang="en-US" altLang="ko-KR" sz="1200" b="0" i="0" dirty="0">
              <a:solidFill>
                <a:srgbClr val="333333"/>
              </a:solidFill>
              <a:effectLst/>
              <a:latin typeface="Roboto"/>
            </a:endParaRPr>
          </a:p>
        </p:txBody>
      </p:sp>
      <p:graphicFrame>
        <p:nvGraphicFramePr>
          <p:cNvPr id="4" name="표 3">
            <a:extLst>
              <a:ext uri="{FF2B5EF4-FFF2-40B4-BE49-F238E27FC236}">
                <a16:creationId xmlns:a16="http://schemas.microsoft.com/office/drawing/2014/main" id="{89FE324D-4B64-455C-BD60-8296FDCB1293}"/>
              </a:ext>
            </a:extLst>
          </p:cNvPr>
          <p:cNvGraphicFramePr>
            <a:graphicFrameLocks noGrp="1"/>
          </p:cNvGraphicFramePr>
          <p:nvPr>
            <p:extLst>
              <p:ext uri="{D42A27DB-BD31-4B8C-83A1-F6EECF244321}">
                <p14:modId xmlns:p14="http://schemas.microsoft.com/office/powerpoint/2010/main" val="3723095120"/>
              </p:ext>
            </p:extLst>
          </p:nvPr>
        </p:nvGraphicFramePr>
        <p:xfrm>
          <a:off x="4405965" y="916419"/>
          <a:ext cx="3149241" cy="1645920"/>
        </p:xfrm>
        <a:graphic>
          <a:graphicData uri="http://schemas.openxmlformats.org/drawingml/2006/table">
            <a:tbl>
              <a:tblPr/>
              <a:tblGrid>
                <a:gridCol w="142714">
                  <a:extLst>
                    <a:ext uri="{9D8B030D-6E8A-4147-A177-3AD203B41FA5}">
                      <a16:colId xmlns:a16="http://schemas.microsoft.com/office/drawing/2014/main" val="1184555011"/>
                    </a:ext>
                  </a:extLst>
                </a:gridCol>
                <a:gridCol w="3006527">
                  <a:extLst>
                    <a:ext uri="{9D8B030D-6E8A-4147-A177-3AD203B41FA5}">
                      <a16:colId xmlns:a16="http://schemas.microsoft.com/office/drawing/2014/main" val="3743026004"/>
                    </a:ext>
                  </a:extLst>
                </a:gridCol>
              </a:tblGrid>
              <a:tr h="1590261">
                <a:tc>
                  <a:txBody>
                    <a:bodyPr/>
                    <a:lstStyle/>
                    <a:p>
                      <a:pPr algn="r" fontAlgn="base"/>
                      <a:r>
                        <a:rPr lang="en-US" altLang="ko-KR" sz="1200" b="0" i="0">
                          <a:solidFill>
                            <a:srgbClr val="AFAFAF"/>
                          </a:solidFill>
                          <a:effectLst/>
                          <a:latin typeface="Consolas" panose="020B0609020204030204" pitchFamily="49" charset="0"/>
                        </a:rPr>
                        <a:t>1</a:t>
                      </a:r>
                    </a:p>
                    <a:p>
                      <a:pPr algn="r" fontAlgn="base"/>
                      <a:r>
                        <a:rPr lang="en-US" altLang="ko-KR" sz="1200" b="0" i="0">
                          <a:solidFill>
                            <a:srgbClr val="AFAFAF"/>
                          </a:solidFill>
                          <a:effectLst/>
                          <a:latin typeface="Consolas" panose="020B0609020204030204" pitchFamily="49" charset="0"/>
                        </a:rPr>
                        <a:t>2</a:t>
                      </a:r>
                    </a:p>
                    <a:p>
                      <a:pPr algn="r" fontAlgn="base"/>
                      <a:r>
                        <a:rPr lang="en-US" altLang="ko-KR" sz="1200" b="0" i="0">
                          <a:solidFill>
                            <a:srgbClr val="AFAFAF"/>
                          </a:solidFill>
                          <a:effectLst/>
                          <a:latin typeface="Consolas" panose="020B0609020204030204" pitchFamily="49" charset="0"/>
                        </a:rPr>
                        <a:t>3</a:t>
                      </a:r>
                    </a:p>
                    <a:p>
                      <a:pPr algn="r" fontAlgn="base"/>
                      <a:r>
                        <a:rPr lang="en-US" altLang="ko-KR" sz="1200" b="0" i="0">
                          <a:solidFill>
                            <a:srgbClr val="AFAFAF"/>
                          </a:solidFill>
                          <a:effectLst/>
                          <a:latin typeface="Consolas" panose="020B0609020204030204" pitchFamily="49" charset="0"/>
                        </a:rPr>
                        <a:t>4</a:t>
                      </a:r>
                    </a:p>
                    <a:p>
                      <a:pPr algn="r" fontAlgn="base"/>
                      <a:r>
                        <a:rPr lang="en-US" altLang="ko-KR" sz="1200" b="0" i="0">
                          <a:solidFill>
                            <a:srgbClr val="AFAFAF"/>
                          </a:solidFill>
                          <a:effectLst/>
                          <a:latin typeface="Consolas" panose="020B0609020204030204" pitchFamily="49" charset="0"/>
                        </a:rPr>
                        <a:t>5</a:t>
                      </a:r>
                    </a:p>
                    <a:p>
                      <a:pPr algn="r" fontAlgn="base"/>
                      <a:r>
                        <a:rPr lang="en-US" altLang="ko-KR" sz="1200" b="0" i="0">
                          <a:solidFill>
                            <a:srgbClr val="AFAFAF"/>
                          </a:solidFill>
                          <a:effectLst/>
                          <a:latin typeface="Consolas" panose="020B0609020204030204" pitchFamily="49" charset="0"/>
                        </a:rPr>
                        <a:t>6</a:t>
                      </a:r>
                    </a:p>
                    <a:p>
                      <a:pPr algn="r" fontAlgn="base"/>
                      <a:r>
                        <a:rPr lang="en-US" altLang="ko-KR" sz="1200" b="0" i="0">
                          <a:solidFill>
                            <a:srgbClr val="AFAFAF"/>
                          </a:solidFill>
                          <a:effectLst/>
                          <a:latin typeface="Consolas" panose="020B0609020204030204" pitchFamily="49" charset="0"/>
                        </a:rPr>
                        <a:t>7</a:t>
                      </a:r>
                    </a:p>
                    <a:p>
                      <a:pPr algn="r" fontAlgn="base"/>
                      <a:r>
                        <a:rPr lang="en-US" altLang="ko-KR" sz="1200" b="0" i="0">
                          <a:solidFill>
                            <a:srgbClr val="AFAFAF"/>
                          </a:solidFill>
                          <a:effectLst/>
                          <a:latin typeface="Consolas" panose="020B0609020204030204" pitchFamily="49" charset="0"/>
                        </a:rPr>
                        <a:t>8</a:t>
                      </a:r>
                    </a:p>
                    <a:p>
                      <a:pPr algn="r" fontAlgn="base"/>
                      <a:r>
                        <a:rPr lang="en-US" altLang="ko-KR" sz="1200" b="0" i="0">
                          <a:solidFill>
                            <a:srgbClr val="AFAFAF"/>
                          </a:solidFill>
                          <a:effectLst/>
                          <a:latin typeface="Consolas" panose="020B0609020204030204" pitchFamily="49" charset="0"/>
                        </a:rPr>
                        <a:t>9</a:t>
                      </a:r>
                    </a:p>
                  </a:txBody>
                  <a:tcPr marL="0" marR="0" marT="0" marB="0" anchor="ctr">
                    <a:lnL>
                      <a:noFill/>
                    </a:lnL>
                    <a:lnR>
                      <a:noFill/>
                    </a:lnR>
                    <a:lnT>
                      <a:noFill/>
                    </a:lnT>
                    <a:lnB>
                      <a:noFill/>
                    </a:lnB>
                    <a:noFill/>
                  </a:tcPr>
                </a:tc>
                <a:tc>
                  <a:txBody>
                    <a:bodyPr/>
                    <a:lstStyle/>
                    <a:p>
                      <a:pPr algn="l" fontAlgn="base"/>
                      <a:r>
                        <a:rPr lang="en-US" sz="1200" b="0" i="0" dirty="0">
                          <a:effectLst/>
                          <a:latin typeface="Consolas" panose="020B0609020204030204" pitchFamily="49" charset="0"/>
                        </a:rPr>
                        <a:t>import </a:t>
                      </a:r>
                      <a:r>
                        <a:rPr lang="en-US" sz="1200" b="0" i="0" dirty="0" err="1">
                          <a:effectLst/>
                          <a:latin typeface="Consolas" panose="020B0609020204030204" pitchFamily="49" charset="0"/>
                        </a:rPr>
                        <a:t>numpy</a:t>
                      </a:r>
                      <a:r>
                        <a:rPr lang="en-US" sz="1200" b="0" i="0" dirty="0">
                          <a:effectLst/>
                          <a:latin typeface="Consolas" panose="020B0609020204030204" pitchFamily="49" charset="0"/>
                        </a:rPr>
                        <a:t> as np</a:t>
                      </a:r>
                    </a:p>
                    <a:p>
                      <a:pPr algn="l" fontAlgn="base"/>
                      <a:r>
                        <a:rPr lang="en-US" sz="1200" b="0" i="0" dirty="0">
                          <a:effectLst/>
                          <a:latin typeface="Consolas" panose="020B0609020204030204" pitchFamily="49" charset="0"/>
                        </a:rPr>
                        <a:t> </a:t>
                      </a:r>
                    </a:p>
                    <a:p>
                      <a:pPr algn="l" fontAlgn="base"/>
                      <a:r>
                        <a:rPr lang="en-US" sz="1200" b="0" i="0" dirty="0">
                          <a:effectLst/>
                          <a:latin typeface="Consolas" panose="020B0609020204030204" pitchFamily="49" charset="0"/>
                        </a:rPr>
                        <a:t>list1 = [1, 2, 3, 4]</a:t>
                      </a:r>
                    </a:p>
                    <a:p>
                      <a:pPr algn="l" fontAlgn="base"/>
                      <a:r>
                        <a:rPr lang="en-US" sz="1200" b="0" i="0" dirty="0">
                          <a:effectLst/>
                          <a:latin typeface="Consolas" panose="020B0609020204030204" pitchFamily="49" charset="0"/>
                        </a:rPr>
                        <a:t>a = </a:t>
                      </a:r>
                      <a:r>
                        <a:rPr lang="en-US" sz="1200" b="0" i="0" dirty="0" err="1">
                          <a:effectLst/>
                          <a:latin typeface="Consolas" panose="020B0609020204030204" pitchFamily="49" charset="0"/>
                        </a:rPr>
                        <a:t>np.array</a:t>
                      </a:r>
                      <a:r>
                        <a:rPr lang="en-US" sz="1200" b="0" i="0" dirty="0">
                          <a:effectLst/>
                          <a:latin typeface="Consolas" panose="020B0609020204030204" pitchFamily="49" charset="0"/>
                        </a:rPr>
                        <a:t>(list1)</a:t>
                      </a:r>
                    </a:p>
                    <a:p>
                      <a:pPr algn="l" fontAlgn="base"/>
                      <a:r>
                        <a:rPr lang="en-US" sz="1200" b="0" i="0" dirty="0">
                          <a:effectLst/>
                          <a:latin typeface="Consolas" panose="020B0609020204030204" pitchFamily="49" charset="0"/>
                        </a:rPr>
                        <a:t>print(</a:t>
                      </a:r>
                      <a:r>
                        <a:rPr lang="en-US" sz="1200" b="0" i="0" dirty="0" err="1">
                          <a:effectLst/>
                          <a:latin typeface="Consolas" panose="020B0609020204030204" pitchFamily="49" charset="0"/>
                        </a:rPr>
                        <a:t>a.shape</a:t>
                      </a:r>
                      <a:r>
                        <a:rPr lang="en-US" sz="1200" b="0" i="0" dirty="0">
                          <a:effectLst/>
                          <a:latin typeface="Consolas" panose="020B0609020204030204" pitchFamily="49" charset="0"/>
                        </a:rPr>
                        <a:t>) # (4, )</a:t>
                      </a:r>
                    </a:p>
                    <a:p>
                      <a:pPr algn="l" fontAlgn="base"/>
                      <a:r>
                        <a:rPr lang="en-US" sz="1200" b="0" i="0" dirty="0">
                          <a:effectLst/>
                          <a:latin typeface="Consolas" panose="020B0609020204030204" pitchFamily="49" charset="0"/>
                        </a:rPr>
                        <a:t> </a:t>
                      </a:r>
                    </a:p>
                    <a:p>
                      <a:pPr algn="l" fontAlgn="base"/>
                      <a:r>
                        <a:rPr lang="en-US" sz="1200" b="0" i="0" dirty="0">
                          <a:effectLst/>
                          <a:latin typeface="Consolas" panose="020B0609020204030204" pitchFamily="49" charset="0"/>
                        </a:rPr>
                        <a:t>b = </a:t>
                      </a:r>
                      <a:r>
                        <a:rPr lang="en-US" sz="1200" b="0" i="0" dirty="0" err="1">
                          <a:effectLst/>
                          <a:latin typeface="Consolas" panose="020B0609020204030204" pitchFamily="49" charset="0"/>
                        </a:rPr>
                        <a:t>np.array</a:t>
                      </a:r>
                      <a:r>
                        <a:rPr lang="en-US" sz="1200" b="0" i="0" dirty="0">
                          <a:effectLst/>
                          <a:latin typeface="Consolas" panose="020B0609020204030204" pitchFamily="49" charset="0"/>
                        </a:rPr>
                        <a:t>([[1,2,3],[4,5,6]])</a:t>
                      </a:r>
                    </a:p>
                    <a:p>
                      <a:pPr algn="l" fontAlgn="base"/>
                      <a:r>
                        <a:rPr lang="en-US" sz="1200" b="0" i="0" dirty="0">
                          <a:effectLst/>
                          <a:latin typeface="Consolas" panose="020B0609020204030204" pitchFamily="49" charset="0"/>
                        </a:rPr>
                        <a:t>print(</a:t>
                      </a:r>
                      <a:r>
                        <a:rPr lang="en-US" sz="1200" b="0" i="0" dirty="0" err="1">
                          <a:effectLst/>
                          <a:latin typeface="Consolas" panose="020B0609020204030204" pitchFamily="49" charset="0"/>
                        </a:rPr>
                        <a:t>b.shape</a:t>
                      </a:r>
                      <a:r>
                        <a:rPr lang="en-US" sz="1200" b="0" i="0" dirty="0">
                          <a:effectLst/>
                          <a:latin typeface="Consolas" panose="020B0609020204030204" pitchFamily="49" charset="0"/>
                        </a:rPr>
                        <a:t>) # (2, 3)</a:t>
                      </a:r>
                    </a:p>
                    <a:p>
                      <a:pPr algn="l" fontAlgn="base"/>
                      <a:r>
                        <a:rPr lang="en-US" sz="1200" b="0" i="0" dirty="0">
                          <a:effectLst/>
                          <a:latin typeface="Consolas" panose="020B0609020204030204" pitchFamily="49" charset="0"/>
                        </a:rPr>
                        <a:t>print(b[0,0])  # 1    </a:t>
                      </a:r>
                    </a:p>
                  </a:txBody>
                  <a:tcPr marL="0" marR="0" marT="0" marB="0" anchor="ctr">
                    <a:lnL>
                      <a:noFill/>
                    </a:lnL>
                    <a:lnR>
                      <a:noFill/>
                    </a:lnR>
                    <a:lnT>
                      <a:noFill/>
                    </a:lnT>
                    <a:lnB>
                      <a:noFill/>
                    </a:lnB>
                    <a:noFill/>
                  </a:tcPr>
                </a:tc>
                <a:extLst>
                  <a:ext uri="{0D108BD9-81ED-4DB2-BD59-A6C34878D82A}">
                    <a16:rowId xmlns:a16="http://schemas.microsoft.com/office/drawing/2014/main" val="1236144810"/>
                  </a:ext>
                </a:extLst>
              </a:tr>
            </a:tbl>
          </a:graphicData>
        </a:graphic>
      </p:graphicFrame>
      <p:sp>
        <p:nvSpPr>
          <p:cNvPr id="5" name="직사각형 4">
            <a:extLst>
              <a:ext uri="{FF2B5EF4-FFF2-40B4-BE49-F238E27FC236}">
                <a16:creationId xmlns:a16="http://schemas.microsoft.com/office/drawing/2014/main" id="{4711FD9E-0C92-4B08-93AC-044723F95A0D}"/>
              </a:ext>
            </a:extLst>
          </p:cNvPr>
          <p:cNvSpPr/>
          <p:nvPr/>
        </p:nvSpPr>
        <p:spPr>
          <a:xfrm>
            <a:off x="645132" y="5046848"/>
            <a:ext cx="7338008" cy="1200329"/>
          </a:xfrm>
          <a:prstGeom prst="rect">
            <a:avLst/>
          </a:prstGeom>
          <a:ln>
            <a:solidFill>
              <a:srgbClr val="00B0F0"/>
            </a:solidFill>
          </a:ln>
        </p:spPr>
        <p:txBody>
          <a:bodyPr wrap="square">
            <a:spAutoFit/>
          </a:bodyPr>
          <a:lstStyle/>
          <a:p>
            <a:r>
              <a:rPr lang="en-US" altLang="ko-KR" sz="1200" dirty="0" err="1">
                <a:solidFill>
                  <a:srgbClr val="333333"/>
                </a:solidFill>
                <a:latin typeface="Roboto"/>
              </a:rPr>
              <a:t>numpy</a:t>
            </a:r>
            <a:r>
              <a:rPr lang="ko-KR" altLang="en-US" sz="1200" dirty="0">
                <a:solidFill>
                  <a:srgbClr val="333333"/>
                </a:solidFill>
                <a:latin typeface="Roboto"/>
              </a:rPr>
              <a:t>에서 제공하는 함수를 사용하여 </a:t>
            </a:r>
            <a:r>
              <a:rPr lang="en-US" altLang="ko-KR" sz="1200" dirty="0" err="1">
                <a:solidFill>
                  <a:srgbClr val="333333"/>
                </a:solidFill>
                <a:latin typeface="Roboto"/>
              </a:rPr>
              <a:t>numpy</a:t>
            </a:r>
            <a:r>
              <a:rPr lang="en-US" altLang="ko-KR" sz="1200" dirty="0">
                <a:solidFill>
                  <a:srgbClr val="333333"/>
                </a:solidFill>
                <a:latin typeface="Roboto"/>
              </a:rPr>
              <a:t> </a:t>
            </a:r>
            <a:r>
              <a:rPr lang="ko-KR" altLang="en-US" sz="1200" dirty="0">
                <a:solidFill>
                  <a:srgbClr val="333333"/>
                </a:solidFill>
                <a:latin typeface="Roboto"/>
              </a:rPr>
              <a:t>배열을 만드는 방법을 살펴보자</a:t>
            </a:r>
            <a:r>
              <a:rPr lang="en-US" altLang="ko-KR" sz="1200" dirty="0">
                <a:solidFill>
                  <a:srgbClr val="333333"/>
                </a:solidFill>
                <a:latin typeface="Roboto"/>
              </a:rPr>
              <a:t>. </a:t>
            </a:r>
            <a:r>
              <a:rPr lang="ko-KR" altLang="en-US" sz="1200" dirty="0">
                <a:solidFill>
                  <a:srgbClr val="333333"/>
                </a:solidFill>
                <a:latin typeface="Roboto"/>
              </a:rPr>
              <a:t>이러한 기능을 제공하는 함수로는 </a:t>
            </a:r>
            <a:r>
              <a:rPr lang="en-US" altLang="ko-KR" sz="1200" dirty="0">
                <a:solidFill>
                  <a:srgbClr val="333333"/>
                </a:solidFill>
                <a:latin typeface="Roboto"/>
              </a:rPr>
              <a:t>zeros(), ones(), full(), eye() </a:t>
            </a:r>
            <a:r>
              <a:rPr lang="ko-KR" altLang="en-US" sz="1200" dirty="0">
                <a:solidFill>
                  <a:srgbClr val="333333"/>
                </a:solidFill>
                <a:latin typeface="Roboto"/>
              </a:rPr>
              <a:t>등이 있는데</a:t>
            </a:r>
            <a:r>
              <a:rPr lang="en-US" altLang="ko-KR" sz="1200" dirty="0">
                <a:solidFill>
                  <a:srgbClr val="333333"/>
                </a:solidFill>
                <a:latin typeface="Roboto"/>
              </a:rPr>
              <a:t>, zeros()</a:t>
            </a:r>
            <a:r>
              <a:rPr lang="ko-KR" altLang="en-US" sz="1200" dirty="0">
                <a:solidFill>
                  <a:srgbClr val="333333"/>
                </a:solidFill>
                <a:latin typeface="Roboto"/>
              </a:rPr>
              <a:t>는 해당 배열에 모두 </a:t>
            </a:r>
            <a:r>
              <a:rPr lang="en-US" altLang="ko-KR" sz="1200" dirty="0">
                <a:solidFill>
                  <a:srgbClr val="333333"/>
                </a:solidFill>
                <a:latin typeface="Roboto"/>
              </a:rPr>
              <a:t>0</a:t>
            </a:r>
            <a:r>
              <a:rPr lang="ko-KR" altLang="en-US" sz="1200" dirty="0">
                <a:solidFill>
                  <a:srgbClr val="333333"/>
                </a:solidFill>
                <a:latin typeface="Roboto"/>
              </a:rPr>
              <a:t>을 집어 넣고</a:t>
            </a:r>
            <a:r>
              <a:rPr lang="en-US" altLang="ko-KR" sz="1200" dirty="0">
                <a:solidFill>
                  <a:srgbClr val="333333"/>
                </a:solidFill>
                <a:latin typeface="Roboto"/>
              </a:rPr>
              <a:t>, ones()</a:t>
            </a:r>
            <a:r>
              <a:rPr lang="ko-KR" altLang="en-US" sz="1200" dirty="0">
                <a:solidFill>
                  <a:srgbClr val="333333"/>
                </a:solidFill>
                <a:latin typeface="Roboto"/>
              </a:rPr>
              <a:t>는 모두 </a:t>
            </a:r>
            <a:r>
              <a:rPr lang="en-US" altLang="ko-KR" sz="1200" dirty="0">
                <a:solidFill>
                  <a:srgbClr val="333333"/>
                </a:solidFill>
                <a:latin typeface="Roboto"/>
              </a:rPr>
              <a:t>1</a:t>
            </a:r>
            <a:r>
              <a:rPr lang="ko-KR" altLang="en-US" sz="1200" dirty="0">
                <a:solidFill>
                  <a:srgbClr val="333333"/>
                </a:solidFill>
                <a:latin typeface="Roboto"/>
              </a:rPr>
              <a:t>을 집어 넣는다</a:t>
            </a:r>
            <a:r>
              <a:rPr lang="en-US" altLang="ko-KR" sz="1200" dirty="0">
                <a:solidFill>
                  <a:srgbClr val="333333"/>
                </a:solidFill>
                <a:latin typeface="Roboto"/>
              </a:rPr>
              <a:t>. full()</a:t>
            </a:r>
            <a:r>
              <a:rPr lang="ko-KR" altLang="en-US" sz="1200" dirty="0">
                <a:solidFill>
                  <a:srgbClr val="333333"/>
                </a:solidFill>
                <a:latin typeface="Roboto"/>
              </a:rPr>
              <a:t>은 배열에 사용자가 지정한 값을 넣는데 사용하고</a:t>
            </a:r>
            <a:r>
              <a:rPr lang="en-US" altLang="ko-KR" sz="1200" dirty="0">
                <a:solidFill>
                  <a:srgbClr val="333333"/>
                </a:solidFill>
                <a:latin typeface="Roboto"/>
              </a:rPr>
              <a:t>, eye()</a:t>
            </a:r>
            <a:r>
              <a:rPr lang="ko-KR" altLang="en-US" sz="1200" dirty="0">
                <a:solidFill>
                  <a:srgbClr val="333333"/>
                </a:solidFill>
                <a:latin typeface="Roboto"/>
              </a:rPr>
              <a:t>는 대각선으로는 </a:t>
            </a:r>
            <a:r>
              <a:rPr lang="en-US" altLang="ko-KR" sz="1200" dirty="0">
                <a:solidFill>
                  <a:srgbClr val="333333"/>
                </a:solidFill>
                <a:latin typeface="Roboto"/>
              </a:rPr>
              <a:t>1</a:t>
            </a:r>
            <a:r>
              <a:rPr lang="ko-KR" altLang="en-US" sz="1200" dirty="0">
                <a:solidFill>
                  <a:srgbClr val="333333"/>
                </a:solidFill>
                <a:latin typeface="Roboto"/>
              </a:rPr>
              <a:t>이고 나머지는 </a:t>
            </a:r>
            <a:r>
              <a:rPr lang="en-US" altLang="ko-KR" sz="1200" dirty="0">
                <a:solidFill>
                  <a:srgbClr val="333333"/>
                </a:solidFill>
                <a:latin typeface="Roboto"/>
              </a:rPr>
              <a:t>0</a:t>
            </a:r>
            <a:r>
              <a:rPr lang="ko-KR" altLang="en-US" sz="1200" dirty="0">
                <a:solidFill>
                  <a:srgbClr val="333333"/>
                </a:solidFill>
                <a:latin typeface="Roboto"/>
              </a:rPr>
              <a:t>인 </a:t>
            </a:r>
            <a:r>
              <a:rPr lang="en-US" altLang="ko-KR" sz="1200" dirty="0">
                <a:solidFill>
                  <a:srgbClr val="333333"/>
                </a:solidFill>
                <a:latin typeface="Roboto"/>
              </a:rPr>
              <a:t>2</a:t>
            </a:r>
            <a:r>
              <a:rPr lang="ko-KR" altLang="en-US" sz="1200" dirty="0">
                <a:solidFill>
                  <a:srgbClr val="333333"/>
                </a:solidFill>
                <a:latin typeface="Roboto"/>
              </a:rPr>
              <a:t>차원 배열을 생성한다</a:t>
            </a:r>
            <a:r>
              <a:rPr lang="en-US" altLang="ko-KR" sz="1200" dirty="0">
                <a:solidFill>
                  <a:srgbClr val="333333"/>
                </a:solidFill>
                <a:latin typeface="Roboto"/>
              </a:rPr>
              <a:t>. </a:t>
            </a:r>
            <a:r>
              <a:rPr lang="ko-KR" altLang="en-US" sz="1200" dirty="0">
                <a:solidFill>
                  <a:srgbClr val="333333"/>
                </a:solidFill>
                <a:latin typeface="Roboto"/>
              </a:rPr>
              <a:t>아래 예제는 이들 함수들을 사용하여 </a:t>
            </a:r>
            <a:r>
              <a:rPr lang="en-US" altLang="ko-KR" sz="1200" dirty="0" err="1">
                <a:solidFill>
                  <a:srgbClr val="333333"/>
                </a:solidFill>
                <a:latin typeface="Roboto"/>
              </a:rPr>
              <a:t>numpy</a:t>
            </a:r>
            <a:r>
              <a:rPr lang="en-US" altLang="ko-KR" sz="1200" dirty="0">
                <a:solidFill>
                  <a:srgbClr val="333333"/>
                </a:solidFill>
                <a:latin typeface="Roboto"/>
              </a:rPr>
              <a:t> </a:t>
            </a:r>
            <a:r>
              <a:rPr lang="ko-KR" altLang="en-US" sz="1200" dirty="0">
                <a:solidFill>
                  <a:srgbClr val="333333"/>
                </a:solidFill>
                <a:latin typeface="Roboto"/>
              </a:rPr>
              <a:t>배열을 생성한 예이다</a:t>
            </a:r>
            <a:r>
              <a:rPr lang="en-US" altLang="ko-KR" sz="1200" dirty="0">
                <a:solidFill>
                  <a:srgbClr val="333333"/>
                </a:solidFill>
                <a:latin typeface="Roboto"/>
              </a:rPr>
              <a:t>. </a:t>
            </a:r>
            <a:r>
              <a:rPr lang="ko-KR" altLang="en-US" sz="1200" dirty="0">
                <a:solidFill>
                  <a:srgbClr val="333333"/>
                </a:solidFill>
                <a:latin typeface="Roboto"/>
              </a:rPr>
              <a:t>그리고 마지막 예는 </a:t>
            </a:r>
            <a:r>
              <a:rPr lang="en-US" altLang="ko-KR" sz="1200" dirty="0">
                <a:solidFill>
                  <a:srgbClr val="333333"/>
                </a:solidFill>
                <a:latin typeface="Roboto"/>
              </a:rPr>
              <a:t>0</a:t>
            </a:r>
            <a:r>
              <a:rPr lang="ko-KR" altLang="en-US" sz="1200" dirty="0">
                <a:solidFill>
                  <a:srgbClr val="333333"/>
                </a:solidFill>
                <a:latin typeface="Roboto"/>
              </a:rPr>
              <a:t>부터 </a:t>
            </a:r>
            <a:r>
              <a:rPr lang="en-US" altLang="ko-KR" sz="1200" dirty="0">
                <a:solidFill>
                  <a:srgbClr val="333333"/>
                </a:solidFill>
                <a:latin typeface="Roboto"/>
              </a:rPr>
              <a:t>n-1 </a:t>
            </a:r>
            <a:r>
              <a:rPr lang="ko-KR" altLang="en-US" sz="1200" dirty="0">
                <a:solidFill>
                  <a:srgbClr val="333333"/>
                </a:solidFill>
                <a:latin typeface="Roboto"/>
              </a:rPr>
              <a:t>까지의 숫자를 생성하는 </a:t>
            </a:r>
            <a:r>
              <a:rPr lang="en-US" altLang="ko-KR" sz="1200" dirty="0">
                <a:solidFill>
                  <a:srgbClr val="333333"/>
                </a:solidFill>
                <a:latin typeface="Roboto"/>
              </a:rPr>
              <a:t>range(n) </a:t>
            </a:r>
            <a:r>
              <a:rPr lang="ko-KR" altLang="en-US" sz="1200" dirty="0">
                <a:solidFill>
                  <a:srgbClr val="333333"/>
                </a:solidFill>
                <a:latin typeface="Roboto"/>
              </a:rPr>
              <a:t>함수와 배열을 다차원으로 변형하는 </a:t>
            </a:r>
            <a:r>
              <a:rPr lang="en-US" altLang="ko-KR" sz="1200" dirty="0">
                <a:solidFill>
                  <a:srgbClr val="333333"/>
                </a:solidFill>
                <a:latin typeface="Roboto"/>
              </a:rPr>
              <a:t>reshape()</a:t>
            </a:r>
            <a:r>
              <a:rPr lang="ko-KR" altLang="en-US" sz="1200" dirty="0">
                <a:solidFill>
                  <a:srgbClr val="333333"/>
                </a:solidFill>
                <a:latin typeface="Roboto"/>
              </a:rPr>
              <a:t>를 통해 간단하게 샘플 배열을 생성해 본 것이다</a:t>
            </a:r>
            <a:r>
              <a:rPr lang="en-US" altLang="ko-KR" sz="1200" dirty="0">
                <a:solidFill>
                  <a:srgbClr val="333333"/>
                </a:solidFill>
                <a:latin typeface="Roboto"/>
              </a:rPr>
              <a:t>.</a:t>
            </a:r>
            <a:endParaRPr lang="ko-KR" altLang="en-US" sz="1200" dirty="0"/>
          </a:p>
        </p:txBody>
      </p:sp>
      <p:sp>
        <p:nvSpPr>
          <p:cNvPr id="6" name="Rectangle 2">
            <a:extLst>
              <a:ext uri="{FF2B5EF4-FFF2-40B4-BE49-F238E27FC236}">
                <a16:creationId xmlns:a16="http://schemas.microsoft.com/office/drawing/2014/main" id="{3E28AF09-4876-42C5-A712-B5952D36163C}"/>
              </a:ext>
            </a:extLst>
          </p:cNvPr>
          <p:cNvSpPr>
            <a:spLocks noChangeArrowheads="1"/>
          </p:cNvSpPr>
          <p:nvPr/>
        </p:nvSpPr>
        <p:spPr bwMode="auto">
          <a:xfrm>
            <a:off x="8158497" y="558312"/>
            <a:ext cx="3641036" cy="57246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1" i="0" u="none" strike="noStrike" cap="none" normalizeH="0" baseline="0" dirty="0" err="1">
                <a:ln>
                  <a:noFill/>
                </a:ln>
                <a:solidFill>
                  <a:srgbClr val="006699"/>
                </a:solidFill>
                <a:effectLst/>
                <a:latin typeface="Consolas" panose="020B0609020204030204" pitchFamily="49" charset="0"/>
              </a:rPr>
              <a:t>import</a:t>
            </a:r>
            <a:r>
              <a:rPr kumimoji="0" lang="ko-KR" altLang="ko-KR" sz="1200" b="0" i="0" u="none" strike="noStrike" cap="none" normalizeH="0" baseline="0" dirty="0">
                <a:ln>
                  <a:noFill/>
                </a:ln>
                <a:solidFill>
                  <a:srgbClr val="333333"/>
                </a:solidFill>
                <a:effectLst/>
                <a:latin typeface="Consolas" panose="020B0609020204030204" pitchFamily="49" charset="0"/>
              </a:rPr>
              <a:t> </a:t>
            </a:r>
            <a:r>
              <a:rPr kumimoji="0" lang="ko-KR" altLang="ko-KR" sz="1000" b="0" i="0" u="none" strike="noStrike" cap="none" normalizeH="0" baseline="0" dirty="0" err="1">
                <a:ln>
                  <a:noFill/>
                </a:ln>
                <a:solidFill>
                  <a:srgbClr val="000000"/>
                </a:solidFill>
                <a:effectLst/>
                <a:latin typeface="Consolas" panose="020B0609020204030204" pitchFamily="49" charset="0"/>
              </a:rPr>
              <a:t>numpy</a:t>
            </a:r>
            <a:r>
              <a:rPr kumimoji="0" lang="ko-KR" altLang="ko-KR" sz="1000" b="0" i="0" u="none" strike="noStrike" cap="none" normalizeH="0" baseline="0" dirty="0">
                <a:ln>
                  <a:noFill/>
                </a:ln>
                <a:solidFill>
                  <a:srgbClr val="000000"/>
                </a:solidFill>
                <a:effectLst/>
                <a:latin typeface="Consolas" panose="020B0609020204030204" pitchFamily="49" charset="0"/>
              </a:rPr>
              <a:t> </a:t>
            </a:r>
            <a:r>
              <a:rPr kumimoji="0" lang="ko-KR" altLang="ko-KR" sz="1000" b="0" i="0" u="none" strike="noStrike" cap="none" normalizeH="0" baseline="0" dirty="0" err="1">
                <a:ln>
                  <a:noFill/>
                </a:ln>
                <a:solidFill>
                  <a:srgbClr val="000000"/>
                </a:solidFill>
                <a:effectLst/>
                <a:latin typeface="Consolas" panose="020B0609020204030204" pitchFamily="49" charset="0"/>
              </a:rPr>
              <a:t>as</a:t>
            </a:r>
            <a:r>
              <a:rPr kumimoji="0" lang="ko-KR" altLang="ko-KR" sz="1000" b="0" i="0" u="none" strike="noStrike" cap="none" normalizeH="0" baseline="0" dirty="0">
                <a:ln>
                  <a:noFill/>
                </a:ln>
                <a:solidFill>
                  <a:srgbClr val="000000"/>
                </a:solidFill>
                <a:effectLst/>
                <a:latin typeface="Consolas" panose="020B0609020204030204" pitchFamily="49" charset="0"/>
              </a:rPr>
              <a:t> </a:t>
            </a:r>
            <a:r>
              <a:rPr kumimoji="0" lang="ko-KR" altLang="ko-KR" sz="1000" b="0" i="0" u="none" strike="noStrike" cap="none" normalizeH="0" baseline="0" dirty="0" err="1">
                <a:ln>
                  <a:noFill/>
                </a:ln>
                <a:solidFill>
                  <a:srgbClr val="000000"/>
                </a:solidFill>
                <a:effectLst/>
                <a:latin typeface="Consolas" panose="020B0609020204030204" pitchFamily="49" charset="0"/>
              </a:rPr>
              <a:t>np</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333333"/>
                </a:solidFill>
                <a:effectLst/>
                <a:latin typeface="Consolas" panose="020B0609020204030204" pitchFamily="49" charset="0"/>
              </a:rPr>
              <a:t> </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000000"/>
                </a:solidFill>
                <a:effectLst/>
                <a:latin typeface="Consolas" panose="020B0609020204030204" pitchFamily="49" charset="0"/>
              </a:rPr>
              <a:t>a</a:t>
            </a:r>
            <a:r>
              <a:rPr kumimoji="0" lang="ko-KR" altLang="ko-KR" sz="1000" b="0" i="0" u="none" strike="noStrike" cap="none" normalizeH="0" baseline="0" dirty="0">
                <a:ln>
                  <a:noFill/>
                </a:ln>
                <a:solidFill>
                  <a:srgbClr val="000000"/>
                </a:solidFill>
                <a:effectLst/>
                <a:latin typeface="Consolas" panose="020B0609020204030204" pitchFamily="49" charset="0"/>
              </a:rPr>
              <a:t> </a:t>
            </a:r>
            <a:r>
              <a:rPr kumimoji="0" lang="ko-KR" altLang="ko-KR" sz="1000" b="1" i="0" u="none" strike="noStrike" cap="none" normalizeH="0" baseline="0" dirty="0">
                <a:ln>
                  <a:noFill/>
                </a:ln>
                <a:solidFill>
                  <a:srgbClr val="006699"/>
                </a:solidFill>
                <a:effectLst/>
                <a:latin typeface="Consolas" panose="020B0609020204030204" pitchFamily="49" charset="0"/>
              </a:rPr>
              <a:t>=</a:t>
            </a:r>
            <a:r>
              <a:rPr kumimoji="0" lang="ko-KR" altLang="ko-KR" sz="1200" b="0" i="0" u="none" strike="noStrike" cap="none" normalizeH="0" baseline="0" dirty="0">
                <a:ln>
                  <a:noFill/>
                </a:ln>
                <a:solidFill>
                  <a:srgbClr val="333333"/>
                </a:solidFill>
                <a:effectLst/>
                <a:latin typeface="Consolas" panose="020B0609020204030204" pitchFamily="49" charset="0"/>
              </a:rPr>
              <a:t> </a:t>
            </a:r>
            <a:r>
              <a:rPr kumimoji="0" lang="ko-KR" altLang="ko-KR" sz="1000" b="0" i="0" u="none" strike="noStrike" cap="none" normalizeH="0" baseline="0" dirty="0" err="1">
                <a:ln>
                  <a:noFill/>
                </a:ln>
                <a:solidFill>
                  <a:srgbClr val="000000"/>
                </a:solidFill>
                <a:effectLst/>
                <a:latin typeface="Consolas" panose="020B0609020204030204" pitchFamily="49" charset="0"/>
              </a:rPr>
              <a:t>np.zeros</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a:ln>
                  <a:noFill/>
                </a:ln>
                <a:solidFill>
                  <a:srgbClr val="009900"/>
                </a:solidFill>
                <a:effectLst/>
                <a:latin typeface="Consolas" panose="020B0609020204030204" pitchFamily="49" charset="0"/>
              </a:rPr>
              <a:t>2</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a:ln>
                  <a:noFill/>
                </a:ln>
                <a:solidFill>
                  <a:srgbClr val="009900"/>
                </a:solidFill>
                <a:effectLst/>
                <a:latin typeface="Consolas" panose="020B0609020204030204" pitchFamily="49" charset="0"/>
              </a:rPr>
              <a:t>2</a:t>
            </a:r>
            <a:r>
              <a:rPr kumimoji="0" lang="ko-KR" altLang="ko-KR" sz="1000" b="0" i="0" u="none" strike="noStrike" cap="none" normalizeH="0" baseline="0" dirty="0">
                <a:ln>
                  <a:noFill/>
                </a:ln>
                <a:solidFill>
                  <a:srgbClr val="000000"/>
                </a:solidFill>
                <a:effectLst/>
                <a:latin typeface="Consolas" panose="020B0609020204030204" pitchFamily="49" charset="0"/>
              </a:rPr>
              <a:t>))</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FF1493"/>
                </a:solidFill>
                <a:effectLst/>
                <a:latin typeface="Consolas" panose="020B0609020204030204" pitchFamily="49" charset="0"/>
              </a:rPr>
              <a:t>print</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err="1">
                <a:ln>
                  <a:noFill/>
                </a:ln>
                <a:solidFill>
                  <a:srgbClr val="000000"/>
                </a:solidFill>
                <a:effectLst/>
                <a:latin typeface="Consolas" panose="020B0609020204030204" pitchFamily="49" charset="0"/>
              </a:rPr>
              <a:t>a</a:t>
            </a:r>
            <a:r>
              <a:rPr kumimoji="0" lang="ko-KR" altLang="ko-KR" sz="1000" b="0" i="0" u="none" strike="noStrike" cap="none" normalizeH="0" baseline="0" dirty="0">
                <a:ln>
                  <a:noFill/>
                </a:ln>
                <a:solidFill>
                  <a:srgbClr val="000000"/>
                </a:solidFill>
                <a:effectLst/>
                <a:latin typeface="Consolas" panose="020B0609020204030204" pitchFamily="49" charset="0"/>
              </a:rPr>
              <a:t>)</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출력:</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[[ 0.  0.]</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[ 0.  0.]]</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333333"/>
                </a:solidFill>
                <a:effectLst/>
                <a:latin typeface="Consolas" panose="020B0609020204030204" pitchFamily="49" charset="0"/>
              </a:rPr>
              <a:t> </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000000"/>
                </a:solidFill>
                <a:effectLst/>
                <a:latin typeface="Consolas" panose="020B0609020204030204" pitchFamily="49" charset="0"/>
              </a:rPr>
              <a:t>a</a:t>
            </a:r>
            <a:r>
              <a:rPr kumimoji="0" lang="ko-KR" altLang="ko-KR" sz="1000" b="0" i="0" u="none" strike="noStrike" cap="none" normalizeH="0" baseline="0" dirty="0">
                <a:ln>
                  <a:noFill/>
                </a:ln>
                <a:solidFill>
                  <a:srgbClr val="000000"/>
                </a:solidFill>
                <a:effectLst/>
                <a:latin typeface="Consolas" panose="020B0609020204030204" pitchFamily="49" charset="0"/>
              </a:rPr>
              <a:t> </a:t>
            </a:r>
            <a:r>
              <a:rPr kumimoji="0" lang="ko-KR" altLang="ko-KR" sz="1000" b="1" i="0" u="none" strike="noStrike" cap="none" normalizeH="0" baseline="0" dirty="0">
                <a:ln>
                  <a:noFill/>
                </a:ln>
                <a:solidFill>
                  <a:srgbClr val="006699"/>
                </a:solidFill>
                <a:effectLst/>
                <a:latin typeface="Consolas" panose="020B0609020204030204" pitchFamily="49" charset="0"/>
              </a:rPr>
              <a:t>=</a:t>
            </a:r>
            <a:r>
              <a:rPr kumimoji="0" lang="ko-KR" altLang="ko-KR" sz="1200" b="0" i="0" u="none" strike="noStrike" cap="none" normalizeH="0" baseline="0" dirty="0">
                <a:ln>
                  <a:noFill/>
                </a:ln>
                <a:solidFill>
                  <a:srgbClr val="333333"/>
                </a:solidFill>
                <a:effectLst/>
                <a:latin typeface="Consolas" panose="020B0609020204030204" pitchFamily="49" charset="0"/>
              </a:rPr>
              <a:t> </a:t>
            </a:r>
            <a:r>
              <a:rPr kumimoji="0" lang="ko-KR" altLang="ko-KR" sz="1000" b="0" i="0" u="none" strike="noStrike" cap="none" normalizeH="0" baseline="0" dirty="0" err="1">
                <a:ln>
                  <a:noFill/>
                </a:ln>
                <a:solidFill>
                  <a:srgbClr val="000000"/>
                </a:solidFill>
                <a:effectLst/>
                <a:latin typeface="Consolas" panose="020B0609020204030204" pitchFamily="49" charset="0"/>
              </a:rPr>
              <a:t>np.ones</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a:ln>
                  <a:noFill/>
                </a:ln>
                <a:solidFill>
                  <a:srgbClr val="009900"/>
                </a:solidFill>
                <a:effectLst/>
                <a:latin typeface="Consolas" panose="020B0609020204030204" pitchFamily="49" charset="0"/>
              </a:rPr>
              <a:t>2</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a:ln>
                  <a:noFill/>
                </a:ln>
                <a:solidFill>
                  <a:srgbClr val="009900"/>
                </a:solidFill>
                <a:effectLst/>
                <a:latin typeface="Consolas" panose="020B0609020204030204" pitchFamily="49" charset="0"/>
              </a:rPr>
              <a:t>3</a:t>
            </a:r>
            <a:r>
              <a:rPr kumimoji="0" lang="ko-KR" altLang="ko-KR" sz="1000" b="0" i="0" u="none" strike="noStrike" cap="none" normalizeH="0" baseline="0" dirty="0">
                <a:ln>
                  <a:noFill/>
                </a:ln>
                <a:solidFill>
                  <a:srgbClr val="000000"/>
                </a:solidFill>
                <a:effectLst/>
                <a:latin typeface="Consolas" panose="020B0609020204030204" pitchFamily="49" charset="0"/>
              </a:rPr>
              <a:t>))</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FF1493"/>
                </a:solidFill>
                <a:effectLst/>
                <a:latin typeface="Consolas" panose="020B0609020204030204" pitchFamily="49" charset="0"/>
              </a:rPr>
              <a:t>print</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err="1">
                <a:ln>
                  <a:noFill/>
                </a:ln>
                <a:solidFill>
                  <a:srgbClr val="000000"/>
                </a:solidFill>
                <a:effectLst/>
                <a:latin typeface="Consolas" panose="020B0609020204030204" pitchFamily="49" charset="0"/>
              </a:rPr>
              <a:t>a</a:t>
            </a:r>
            <a:r>
              <a:rPr kumimoji="0" lang="ko-KR" altLang="ko-KR" sz="1000" b="0" i="0" u="none" strike="noStrike" cap="none" normalizeH="0" baseline="0" dirty="0">
                <a:ln>
                  <a:noFill/>
                </a:ln>
                <a:solidFill>
                  <a:srgbClr val="000000"/>
                </a:solidFill>
                <a:effectLst/>
                <a:latin typeface="Consolas" panose="020B0609020204030204" pitchFamily="49" charset="0"/>
              </a:rPr>
              <a:t>)</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출력:</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[[ 1.  1.  1.]</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[ 1.  1.  1.]]</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333333"/>
                </a:solidFill>
                <a:effectLst/>
                <a:latin typeface="Consolas" panose="020B0609020204030204" pitchFamily="49" charset="0"/>
              </a:rPr>
              <a:t> </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000000"/>
                </a:solidFill>
                <a:effectLst/>
                <a:latin typeface="Consolas" panose="020B0609020204030204" pitchFamily="49" charset="0"/>
              </a:rPr>
              <a:t>a</a:t>
            </a:r>
            <a:r>
              <a:rPr kumimoji="0" lang="ko-KR" altLang="ko-KR" sz="1000" b="0" i="0" u="none" strike="noStrike" cap="none" normalizeH="0" baseline="0" dirty="0">
                <a:ln>
                  <a:noFill/>
                </a:ln>
                <a:solidFill>
                  <a:srgbClr val="000000"/>
                </a:solidFill>
                <a:effectLst/>
                <a:latin typeface="Consolas" panose="020B0609020204030204" pitchFamily="49" charset="0"/>
              </a:rPr>
              <a:t> </a:t>
            </a:r>
            <a:r>
              <a:rPr kumimoji="0" lang="ko-KR" altLang="ko-KR" sz="1000" b="1" i="0" u="none" strike="noStrike" cap="none" normalizeH="0" baseline="0" dirty="0">
                <a:ln>
                  <a:noFill/>
                </a:ln>
                <a:solidFill>
                  <a:srgbClr val="006699"/>
                </a:solidFill>
                <a:effectLst/>
                <a:latin typeface="Consolas" panose="020B0609020204030204" pitchFamily="49" charset="0"/>
              </a:rPr>
              <a:t>=</a:t>
            </a:r>
            <a:r>
              <a:rPr kumimoji="0" lang="ko-KR" altLang="ko-KR" sz="1200" b="0" i="0" u="none" strike="noStrike" cap="none" normalizeH="0" baseline="0" dirty="0">
                <a:ln>
                  <a:noFill/>
                </a:ln>
                <a:solidFill>
                  <a:srgbClr val="333333"/>
                </a:solidFill>
                <a:effectLst/>
                <a:latin typeface="Consolas" panose="020B0609020204030204" pitchFamily="49" charset="0"/>
              </a:rPr>
              <a:t> </a:t>
            </a:r>
            <a:r>
              <a:rPr kumimoji="0" lang="ko-KR" altLang="ko-KR" sz="1000" b="0" i="0" u="none" strike="noStrike" cap="none" normalizeH="0" baseline="0" dirty="0" err="1">
                <a:ln>
                  <a:noFill/>
                </a:ln>
                <a:solidFill>
                  <a:srgbClr val="000000"/>
                </a:solidFill>
                <a:effectLst/>
                <a:latin typeface="Consolas" panose="020B0609020204030204" pitchFamily="49" charset="0"/>
              </a:rPr>
              <a:t>np.full</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a:ln>
                  <a:noFill/>
                </a:ln>
                <a:solidFill>
                  <a:srgbClr val="009900"/>
                </a:solidFill>
                <a:effectLst/>
                <a:latin typeface="Consolas" panose="020B0609020204030204" pitchFamily="49" charset="0"/>
              </a:rPr>
              <a:t>2</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a:ln>
                  <a:noFill/>
                </a:ln>
                <a:solidFill>
                  <a:srgbClr val="009900"/>
                </a:solidFill>
                <a:effectLst/>
                <a:latin typeface="Consolas" panose="020B0609020204030204" pitchFamily="49" charset="0"/>
              </a:rPr>
              <a:t>3</a:t>
            </a:r>
            <a:r>
              <a:rPr kumimoji="0" lang="ko-KR" altLang="ko-KR" sz="1000" b="0" i="0" u="none" strike="noStrike" cap="none" normalizeH="0" baseline="0" dirty="0">
                <a:ln>
                  <a:noFill/>
                </a:ln>
                <a:solidFill>
                  <a:srgbClr val="000000"/>
                </a:solidFill>
                <a:effectLst/>
                <a:latin typeface="Consolas" panose="020B0609020204030204" pitchFamily="49" charset="0"/>
              </a:rPr>
              <a:t>), </a:t>
            </a:r>
            <a:r>
              <a:rPr kumimoji="0" lang="ko-KR" altLang="ko-KR" sz="1000" b="0" i="0" u="none" strike="noStrike" cap="none" normalizeH="0" baseline="0" dirty="0">
                <a:ln>
                  <a:noFill/>
                </a:ln>
                <a:solidFill>
                  <a:srgbClr val="009900"/>
                </a:solidFill>
                <a:effectLst/>
                <a:latin typeface="Consolas" panose="020B0609020204030204" pitchFamily="49" charset="0"/>
              </a:rPr>
              <a:t>5</a:t>
            </a:r>
            <a:r>
              <a:rPr kumimoji="0" lang="ko-KR" altLang="ko-KR" sz="1000" b="0" i="0" u="none" strike="noStrike" cap="none" normalizeH="0" baseline="0" dirty="0">
                <a:ln>
                  <a:noFill/>
                </a:ln>
                <a:solidFill>
                  <a:srgbClr val="000000"/>
                </a:solidFill>
                <a:effectLst/>
                <a:latin typeface="Consolas" panose="020B0609020204030204" pitchFamily="49" charset="0"/>
              </a:rPr>
              <a:t>)</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FF1493"/>
                </a:solidFill>
                <a:effectLst/>
                <a:latin typeface="Consolas" panose="020B0609020204030204" pitchFamily="49" charset="0"/>
              </a:rPr>
              <a:t>print</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err="1">
                <a:ln>
                  <a:noFill/>
                </a:ln>
                <a:solidFill>
                  <a:srgbClr val="000000"/>
                </a:solidFill>
                <a:effectLst/>
                <a:latin typeface="Consolas" panose="020B0609020204030204" pitchFamily="49" charset="0"/>
              </a:rPr>
              <a:t>a</a:t>
            </a:r>
            <a:r>
              <a:rPr kumimoji="0" lang="ko-KR" altLang="ko-KR" sz="1000" b="0" i="0" u="none" strike="noStrike" cap="none" normalizeH="0" baseline="0" dirty="0">
                <a:ln>
                  <a:noFill/>
                </a:ln>
                <a:solidFill>
                  <a:srgbClr val="000000"/>
                </a:solidFill>
                <a:effectLst/>
                <a:latin typeface="Consolas" panose="020B0609020204030204" pitchFamily="49" charset="0"/>
              </a:rPr>
              <a:t>)</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출력:</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[[5 5 5]</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[5 5 5]]</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333333"/>
                </a:solidFill>
                <a:effectLst/>
                <a:latin typeface="Consolas" panose="020B0609020204030204" pitchFamily="49" charset="0"/>
              </a:rPr>
              <a:t> </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000000"/>
                </a:solidFill>
                <a:effectLst/>
                <a:latin typeface="Consolas" panose="020B0609020204030204" pitchFamily="49" charset="0"/>
              </a:rPr>
              <a:t>a</a:t>
            </a:r>
            <a:r>
              <a:rPr kumimoji="0" lang="ko-KR" altLang="ko-KR" sz="1000" b="0" i="0" u="none" strike="noStrike" cap="none" normalizeH="0" baseline="0" dirty="0">
                <a:ln>
                  <a:noFill/>
                </a:ln>
                <a:solidFill>
                  <a:srgbClr val="000000"/>
                </a:solidFill>
                <a:effectLst/>
                <a:latin typeface="Consolas" panose="020B0609020204030204" pitchFamily="49" charset="0"/>
              </a:rPr>
              <a:t> </a:t>
            </a:r>
            <a:r>
              <a:rPr kumimoji="0" lang="ko-KR" altLang="ko-KR" sz="1000" b="1" i="0" u="none" strike="noStrike" cap="none" normalizeH="0" baseline="0" dirty="0">
                <a:ln>
                  <a:noFill/>
                </a:ln>
                <a:solidFill>
                  <a:srgbClr val="006699"/>
                </a:solidFill>
                <a:effectLst/>
                <a:latin typeface="Consolas" panose="020B0609020204030204" pitchFamily="49" charset="0"/>
              </a:rPr>
              <a:t>=</a:t>
            </a:r>
            <a:r>
              <a:rPr kumimoji="0" lang="ko-KR" altLang="ko-KR" sz="1200" b="0" i="0" u="none" strike="noStrike" cap="none" normalizeH="0" baseline="0" dirty="0">
                <a:ln>
                  <a:noFill/>
                </a:ln>
                <a:solidFill>
                  <a:srgbClr val="333333"/>
                </a:solidFill>
                <a:effectLst/>
                <a:latin typeface="Consolas" panose="020B0609020204030204" pitchFamily="49" charset="0"/>
              </a:rPr>
              <a:t> </a:t>
            </a:r>
            <a:r>
              <a:rPr kumimoji="0" lang="ko-KR" altLang="ko-KR" sz="1000" b="0" i="0" u="none" strike="noStrike" cap="none" normalizeH="0" baseline="0" dirty="0" err="1">
                <a:ln>
                  <a:noFill/>
                </a:ln>
                <a:solidFill>
                  <a:srgbClr val="000000"/>
                </a:solidFill>
                <a:effectLst/>
                <a:latin typeface="Consolas" panose="020B0609020204030204" pitchFamily="49" charset="0"/>
              </a:rPr>
              <a:t>np.eye</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a:ln>
                  <a:noFill/>
                </a:ln>
                <a:solidFill>
                  <a:srgbClr val="009900"/>
                </a:solidFill>
                <a:effectLst/>
                <a:latin typeface="Consolas" panose="020B0609020204030204" pitchFamily="49" charset="0"/>
              </a:rPr>
              <a:t>3</a:t>
            </a:r>
            <a:r>
              <a:rPr kumimoji="0" lang="ko-KR" altLang="ko-KR" sz="1000" b="0" i="0" u="none" strike="noStrike" cap="none" normalizeH="0" baseline="0" dirty="0">
                <a:ln>
                  <a:noFill/>
                </a:ln>
                <a:solidFill>
                  <a:srgbClr val="000000"/>
                </a:solidFill>
                <a:effectLst/>
                <a:latin typeface="Consolas" panose="020B0609020204030204" pitchFamily="49" charset="0"/>
              </a:rPr>
              <a:t>)</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FF1493"/>
                </a:solidFill>
                <a:effectLst/>
                <a:latin typeface="Consolas" panose="020B0609020204030204" pitchFamily="49" charset="0"/>
              </a:rPr>
              <a:t>print</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err="1">
                <a:ln>
                  <a:noFill/>
                </a:ln>
                <a:solidFill>
                  <a:srgbClr val="000000"/>
                </a:solidFill>
                <a:effectLst/>
                <a:latin typeface="Consolas" panose="020B0609020204030204" pitchFamily="49" charset="0"/>
              </a:rPr>
              <a:t>a</a:t>
            </a:r>
            <a:r>
              <a:rPr kumimoji="0" lang="ko-KR" altLang="ko-KR" sz="1000" b="0" i="0" u="none" strike="noStrike" cap="none" normalizeH="0" baseline="0" dirty="0">
                <a:ln>
                  <a:noFill/>
                </a:ln>
                <a:solidFill>
                  <a:srgbClr val="000000"/>
                </a:solidFill>
                <a:effectLst/>
                <a:latin typeface="Consolas" panose="020B0609020204030204" pitchFamily="49" charset="0"/>
              </a:rPr>
              <a:t>)</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출력:</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[[ 1.  0.  0.]</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[ 0.  1.  0.]</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[ 0.  0.  1.]]</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333333"/>
                </a:solidFill>
                <a:effectLst/>
                <a:latin typeface="Consolas" panose="020B0609020204030204" pitchFamily="49" charset="0"/>
              </a:rPr>
              <a:t> </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000000"/>
                </a:solidFill>
                <a:effectLst/>
                <a:latin typeface="Consolas" panose="020B0609020204030204" pitchFamily="49" charset="0"/>
              </a:rPr>
              <a:t>a</a:t>
            </a:r>
            <a:r>
              <a:rPr kumimoji="0" lang="ko-KR" altLang="ko-KR" sz="1000" b="0" i="0" u="none" strike="noStrike" cap="none" normalizeH="0" baseline="0" dirty="0">
                <a:ln>
                  <a:noFill/>
                </a:ln>
                <a:solidFill>
                  <a:srgbClr val="000000"/>
                </a:solidFill>
                <a:effectLst/>
                <a:latin typeface="Consolas" panose="020B0609020204030204" pitchFamily="49" charset="0"/>
              </a:rPr>
              <a:t> </a:t>
            </a:r>
            <a:r>
              <a:rPr kumimoji="0" lang="ko-KR" altLang="ko-KR" sz="1000" b="1" i="0" u="none" strike="noStrike" cap="none" normalizeH="0" baseline="0" dirty="0">
                <a:ln>
                  <a:noFill/>
                </a:ln>
                <a:solidFill>
                  <a:srgbClr val="006699"/>
                </a:solidFill>
                <a:effectLst/>
                <a:latin typeface="Consolas" panose="020B0609020204030204" pitchFamily="49" charset="0"/>
              </a:rPr>
              <a:t>=</a:t>
            </a:r>
            <a:r>
              <a:rPr kumimoji="0" lang="ko-KR" altLang="ko-KR" sz="1200" b="0" i="0" u="none" strike="noStrike" cap="none" normalizeH="0" baseline="0" dirty="0">
                <a:ln>
                  <a:noFill/>
                </a:ln>
                <a:solidFill>
                  <a:srgbClr val="333333"/>
                </a:solidFill>
                <a:effectLst/>
                <a:latin typeface="Consolas" panose="020B0609020204030204" pitchFamily="49" charset="0"/>
              </a:rPr>
              <a:t> </a:t>
            </a:r>
            <a:r>
              <a:rPr kumimoji="0" lang="ko-KR" altLang="ko-KR" sz="1000" b="0" i="0" u="none" strike="noStrike" cap="none" normalizeH="0" baseline="0" dirty="0" err="1">
                <a:ln>
                  <a:noFill/>
                </a:ln>
                <a:solidFill>
                  <a:srgbClr val="000000"/>
                </a:solidFill>
                <a:effectLst/>
                <a:latin typeface="Consolas" panose="020B0609020204030204" pitchFamily="49" charset="0"/>
              </a:rPr>
              <a:t>np.array</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err="1">
                <a:ln>
                  <a:noFill/>
                </a:ln>
                <a:solidFill>
                  <a:srgbClr val="FF1493"/>
                </a:solidFill>
                <a:effectLst/>
                <a:latin typeface="Consolas" panose="020B0609020204030204" pitchFamily="49" charset="0"/>
              </a:rPr>
              <a:t>range</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a:ln>
                  <a:noFill/>
                </a:ln>
                <a:solidFill>
                  <a:srgbClr val="009900"/>
                </a:solidFill>
                <a:effectLst/>
                <a:latin typeface="Consolas" panose="020B0609020204030204" pitchFamily="49" charset="0"/>
              </a:rPr>
              <a:t>20</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err="1">
                <a:ln>
                  <a:noFill/>
                </a:ln>
                <a:solidFill>
                  <a:srgbClr val="000000"/>
                </a:solidFill>
                <a:effectLst/>
                <a:latin typeface="Consolas" panose="020B0609020204030204" pitchFamily="49" charset="0"/>
              </a:rPr>
              <a:t>reshape</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a:ln>
                  <a:noFill/>
                </a:ln>
                <a:solidFill>
                  <a:srgbClr val="009900"/>
                </a:solidFill>
                <a:effectLst/>
                <a:latin typeface="Consolas" panose="020B0609020204030204" pitchFamily="49" charset="0"/>
              </a:rPr>
              <a:t>4</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a:ln>
                  <a:noFill/>
                </a:ln>
                <a:solidFill>
                  <a:srgbClr val="009900"/>
                </a:solidFill>
                <a:effectLst/>
                <a:latin typeface="Consolas" panose="020B0609020204030204" pitchFamily="49" charset="0"/>
              </a:rPr>
              <a:t>5</a:t>
            </a:r>
            <a:r>
              <a:rPr kumimoji="0" lang="ko-KR" altLang="ko-KR" sz="1000" b="0" i="0" u="none" strike="noStrike" cap="none" normalizeH="0" baseline="0" dirty="0">
                <a:ln>
                  <a:noFill/>
                </a:ln>
                <a:solidFill>
                  <a:srgbClr val="000000"/>
                </a:solidFill>
                <a:effectLst/>
                <a:latin typeface="Consolas" panose="020B0609020204030204" pitchFamily="49" charset="0"/>
              </a:rPr>
              <a:t>))</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FF1493"/>
                </a:solidFill>
                <a:effectLst/>
                <a:latin typeface="Consolas" panose="020B0609020204030204" pitchFamily="49" charset="0"/>
              </a:rPr>
              <a:t>print</a:t>
            </a:r>
            <a:r>
              <a:rPr kumimoji="0" lang="ko-KR" altLang="ko-KR" sz="1000" b="0" i="0" u="none" strike="noStrike" cap="none" normalizeH="0" baseline="0" dirty="0">
                <a:ln>
                  <a:noFill/>
                </a:ln>
                <a:solidFill>
                  <a:srgbClr val="000000"/>
                </a:solidFill>
                <a:effectLst/>
                <a:latin typeface="Consolas" panose="020B0609020204030204" pitchFamily="49" charset="0"/>
              </a:rPr>
              <a:t>(</a:t>
            </a:r>
            <a:r>
              <a:rPr kumimoji="0" lang="ko-KR" altLang="ko-KR" sz="1000" b="0" i="0" u="none" strike="noStrike" cap="none" normalizeH="0" baseline="0" dirty="0" err="1">
                <a:ln>
                  <a:noFill/>
                </a:ln>
                <a:solidFill>
                  <a:srgbClr val="000000"/>
                </a:solidFill>
                <a:effectLst/>
                <a:latin typeface="Consolas" panose="020B0609020204030204" pitchFamily="49" charset="0"/>
              </a:rPr>
              <a:t>a</a:t>
            </a:r>
            <a:r>
              <a:rPr kumimoji="0" lang="ko-KR" altLang="ko-KR" sz="1000" b="0" i="0" u="none" strike="noStrike" cap="none" normalizeH="0" baseline="0" dirty="0">
                <a:ln>
                  <a:noFill/>
                </a:ln>
                <a:solidFill>
                  <a:srgbClr val="000000"/>
                </a:solidFill>
                <a:effectLst/>
                <a:latin typeface="Consolas" panose="020B0609020204030204" pitchFamily="49" charset="0"/>
              </a:rPr>
              <a:t>)</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출력:</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[[ 0  1  2  3  4]</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[ 5  6  7  8  9]</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[10 11 12 13 14]</a:t>
            </a:r>
            <a:endParaRPr kumimoji="0" lang="ko-KR"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8200"/>
                </a:solidFill>
                <a:effectLst/>
                <a:latin typeface="Consolas" panose="020B0609020204030204" pitchFamily="49" charset="0"/>
              </a:rPr>
              <a:t>#  [15 16 17 18 19]]</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pic>
        <p:nvPicPr>
          <p:cNvPr id="19" name="그림 18">
            <a:extLst>
              <a:ext uri="{FF2B5EF4-FFF2-40B4-BE49-F238E27FC236}">
                <a16:creationId xmlns:a16="http://schemas.microsoft.com/office/drawing/2014/main" id="{A3FC8713-9294-4C88-96B7-5759D7ED2EB6}"/>
              </a:ext>
            </a:extLst>
          </p:cNvPr>
          <p:cNvPicPr>
            <a:picLocks noChangeAspect="1"/>
          </p:cNvPicPr>
          <p:nvPr/>
        </p:nvPicPr>
        <p:blipFill>
          <a:blip r:embed="rId3"/>
          <a:stretch>
            <a:fillRect/>
          </a:stretch>
        </p:blipFill>
        <p:spPr>
          <a:xfrm>
            <a:off x="4405965" y="2714203"/>
            <a:ext cx="3149241" cy="2116214"/>
          </a:xfrm>
          <a:prstGeom prst="rect">
            <a:avLst/>
          </a:prstGeom>
        </p:spPr>
      </p:pic>
      <p:sp>
        <p:nvSpPr>
          <p:cNvPr id="8" name="화살표: 오른쪽 7">
            <a:extLst>
              <a:ext uri="{FF2B5EF4-FFF2-40B4-BE49-F238E27FC236}">
                <a16:creationId xmlns:a16="http://schemas.microsoft.com/office/drawing/2014/main" id="{77CD094D-D963-4B9E-96EA-1845F5777469}"/>
              </a:ext>
            </a:extLst>
          </p:cNvPr>
          <p:cNvSpPr/>
          <p:nvPr/>
        </p:nvSpPr>
        <p:spPr>
          <a:xfrm>
            <a:off x="7901609" y="5506278"/>
            <a:ext cx="256888" cy="308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501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1</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ko-KR" altLang="en-US" b="1" dirty="0">
                <a:solidFill>
                  <a:schemeClr val="bg1"/>
                </a:solidFill>
              </a:rPr>
              <a:t>이미지 형상 인식 및 </a:t>
            </a:r>
            <a:r>
              <a:rPr lang="en-US" altLang="ko-KR" b="1" dirty="0">
                <a:solidFill>
                  <a:schemeClr val="bg1"/>
                </a:solidFill>
              </a:rPr>
              <a:t>PIL</a:t>
            </a:r>
            <a:r>
              <a:rPr lang="ko-KR" altLang="en-US" b="1" dirty="0">
                <a:solidFill>
                  <a:schemeClr val="bg1"/>
                </a:solidFill>
              </a:rPr>
              <a:t>을 사용한 </a:t>
            </a:r>
            <a:r>
              <a:rPr lang="en-US" altLang="ko-KR" b="1" dirty="0">
                <a:solidFill>
                  <a:schemeClr val="bg1"/>
                </a:solidFill>
              </a:rPr>
              <a:t>Average Hash</a:t>
            </a:r>
            <a:r>
              <a:rPr lang="ko-KR" altLang="en-US" b="1" dirty="0">
                <a:solidFill>
                  <a:schemeClr val="bg1"/>
                </a:solidFill>
              </a:rPr>
              <a:t>변환</a:t>
            </a:r>
            <a:endParaRPr lang="ko-KR" altLang="en-US" sz="2800" dirty="0">
              <a:solidFill>
                <a:schemeClr val="bg1"/>
              </a:solidFill>
            </a:endParaRPr>
          </a:p>
        </p:txBody>
      </p:sp>
      <p:sp>
        <p:nvSpPr>
          <p:cNvPr id="2" name="직사각형 1"/>
          <p:cNvSpPr/>
          <p:nvPr/>
        </p:nvSpPr>
        <p:spPr>
          <a:xfrm>
            <a:off x="480646" y="467616"/>
            <a:ext cx="7362092" cy="2246769"/>
          </a:xfrm>
          <a:prstGeom prst="rect">
            <a:avLst/>
          </a:prstGeom>
          <a:solidFill>
            <a:schemeClr val="accent1">
              <a:lumMod val="20000"/>
              <a:lumOff val="80000"/>
            </a:schemeClr>
          </a:solidFill>
          <a:ln>
            <a:solidFill>
              <a:schemeClr val="accent1"/>
            </a:solidFill>
          </a:ln>
        </p:spPr>
        <p:txBody>
          <a:bodyPr wrap="square">
            <a:spAutoFit/>
          </a:bodyPr>
          <a:lstStyle/>
          <a:p>
            <a:r>
              <a:rPr lang="en-US" altLang="ko-KR" sz="1400" b="1" dirty="0"/>
              <a:t>## 2</a:t>
            </a:r>
            <a:r>
              <a:rPr lang="ko-KR" altLang="en-US" sz="1400" b="1" dirty="0"/>
              <a:t>진수로 가정</a:t>
            </a:r>
            <a:r>
              <a:rPr lang="en-US" altLang="ko-KR" sz="1400" b="1" dirty="0"/>
              <a:t>,</a:t>
            </a:r>
            <a:r>
              <a:rPr lang="ko-KR" altLang="en-US" sz="1400" b="1" dirty="0"/>
              <a:t> </a:t>
            </a:r>
            <a:r>
              <a:rPr lang="ko-KR" altLang="en-US" sz="1400" b="1" dirty="0" err="1"/>
              <a:t>해쉬값으로</a:t>
            </a:r>
            <a:r>
              <a:rPr lang="ko-KR" altLang="en-US" sz="1400" b="1" dirty="0"/>
              <a:t> 변환 </a:t>
            </a:r>
            <a:r>
              <a:rPr lang="en-US" altLang="ko-KR" sz="1400" b="1" dirty="0"/>
              <a:t>				 ------</a:t>
            </a:r>
            <a:r>
              <a:rPr lang="en-US" altLang="ko-KR" sz="1400" dirty="0"/>
              <a:t> (@10)</a:t>
            </a:r>
          </a:p>
          <a:p>
            <a:endParaRPr lang="en-US" altLang="ko-KR" sz="1400" dirty="0"/>
          </a:p>
          <a:p>
            <a:r>
              <a:rPr lang="en-US" altLang="ko-KR" sz="1400" dirty="0" err="1"/>
              <a:t>def</a:t>
            </a:r>
            <a:r>
              <a:rPr lang="en-US" altLang="ko-KR" sz="1400" dirty="0"/>
              <a:t> np2hash(n):</a:t>
            </a:r>
          </a:p>
          <a:p>
            <a:r>
              <a:rPr lang="en-US" altLang="ko-KR" sz="1400" dirty="0"/>
              <a:t>    </a:t>
            </a:r>
            <a:r>
              <a:rPr lang="en-US" altLang="ko-KR" sz="1400" dirty="0" err="1"/>
              <a:t>bhash</a:t>
            </a:r>
            <a:r>
              <a:rPr lang="en-US" altLang="ko-KR" sz="1400" dirty="0"/>
              <a:t> = []</a:t>
            </a:r>
          </a:p>
          <a:p>
            <a:r>
              <a:rPr lang="en-US" altLang="ko-KR" sz="1400" dirty="0"/>
              <a:t>    for </a:t>
            </a:r>
            <a:r>
              <a:rPr lang="en-US" altLang="ko-KR" sz="1400" dirty="0" err="1"/>
              <a:t>nl</a:t>
            </a:r>
            <a:r>
              <a:rPr lang="en-US" altLang="ko-KR" sz="1400" dirty="0"/>
              <a:t> in </a:t>
            </a:r>
            <a:r>
              <a:rPr lang="en-US" altLang="ko-KR" sz="1400" dirty="0" err="1"/>
              <a:t>ahash.tolist</a:t>
            </a:r>
            <a:r>
              <a:rPr lang="en-US" altLang="ko-KR" sz="1400" dirty="0"/>
              <a:t>():</a:t>
            </a:r>
          </a:p>
          <a:p>
            <a:r>
              <a:rPr lang="en-US" altLang="ko-KR" sz="1400" dirty="0"/>
              <a:t>        </a:t>
            </a:r>
            <a:r>
              <a:rPr lang="en-US" altLang="ko-KR" sz="1400" dirty="0" err="1"/>
              <a:t>sl</a:t>
            </a:r>
            <a:r>
              <a:rPr lang="en-US" altLang="ko-KR" sz="1400" dirty="0"/>
              <a:t> = [</a:t>
            </a:r>
            <a:r>
              <a:rPr lang="en-US" altLang="ko-KR" sz="1400" dirty="0" err="1"/>
              <a:t>str</a:t>
            </a:r>
            <a:r>
              <a:rPr lang="en-US" altLang="ko-KR" sz="1400" dirty="0"/>
              <a:t>(</a:t>
            </a:r>
            <a:r>
              <a:rPr lang="en-US" altLang="ko-KR" sz="1400" dirty="0" err="1"/>
              <a:t>i</a:t>
            </a:r>
            <a:r>
              <a:rPr lang="en-US" altLang="ko-KR" sz="1400" dirty="0"/>
              <a:t>) for </a:t>
            </a:r>
            <a:r>
              <a:rPr lang="en-US" altLang="ko-KR" sz="1400" dirty="0" err="1"/>
              <a:t>i</a:t>
            </a:r>
            <a:r>
              <a:rPr lang="en-US" altLang="ko-KR" sz="1400" dirty="0"/>
              <a:t> in </a:t>
            </a:r>
            <a:r>
              <a:rPr lang="en-US" altLang="ko-KR" sz="1400" dirty="0" err="1"/>
              <a:t>nl</a:t>
            </a:r>
            <a:r>
              <a:rPr lang="en-US" altLang="ko-KR" sz="1400" dirty="0"/>
              <a:t>]</a:t>
            </a:r>
          </a:p>
          <a:p>
            <a:r>
              <a:rPr lang="en-US" altLang="ko-KR" sz="1400" dirty="0"/>
              <a:t>        s2 = "".join(</a:t>
            </a:r>
            <a:r>
              <a:rPr lang="en-US" altLang="ko-KR" sz="1400" dirty="0" err="1"/>
              <a:t>sl</a:t>
            </a:r>
            <a:r>
              <a:rPr lang="en-US" altLang="ko-KR" sz="1400" dirty="0"/>
              <a:t>)</a:t>
            </a:r>
          </a:p>
          <a:p>
            <a:r>
              <a:rPr lang="en-US" altLang="ko-KR" sz="1400" dirty="0"/>
              <a:t>        </a:t>
            </a:r>
            <a:r>
              <a:rPr lang="en-US" altLang="ko-KR" sz="1400" dirty="0" err="1"/>
              <a:t>i</a:t>
            </a:r>
            <a:r>
              <a:rPr lang="en-US" altLang="ko-KR" sz="1400" dirty="0"/>
              <a:t> = int(s2, 2)                                                                                               # 2</a:t>
            </a:r>
            <a:r>
              <a:rPr lang="ko-KR" altLang="en-US" sz="1400" dirty="0"/>
              <a:t>진수를 정수로</a:t>
            </a:r>
          </a:p>
          <a:p>
            <a:r>
              <a:rPr lang="ko-KR" altLang="en-US" sz="1400" dirty="0"/>
              <a:t>        </a:t>
            </a:r>
            <a:r>
              <a:rPr lang="en-US" altLang="ko-KR" sz="1400" dirty="0" err="1"/>
              <a:t>bhash.append</a:t>
            </a:r>
            <a:r>
              <a:rPr lang="en-US" altLang="ko-KR" sz="1400" dirty="0"/>
              <a:t>("%04x" % </a:t>
            </a:r>
            <a:r>
              <a:rPr lang="en-US" altLang="ko-KR" sz="1400" dirty="0" err="1"/>
              <a:t>i</a:t>
            </a:r>
            <a:r>
              <a:rPr lang="en-US" altLang="ko-KR" sz="1400" dirty="0"/>
              <a:t>)</a:t>
            </a:r>
          </a:p>
          <a:p>
            <a:r>
              <a:rPr lang="en-US" altLang="ko-KR" sz="1400" dirty="0"/>
              <a:t>    return "".join(</a:t>
            </a:r>
            <a:r>
              <a:rPr lang="en-US" altLang="ko-KR" sz="1400" dirty="0" err="1"/>
              <a:t>bhash</a:t>
            </a:r>
            <a:r>
              <a:rPr lang="en-US" altLang="ko-KR" sz="1400" dirty="0"/>
              <a:t>)</a:t>
            </a:r>
            <a:endParaRPr lang="ko-KR" altLang="en-US" sz="1400" dirty="0"/>
          </a:p>
        </p:txBody>
      </p:sp>
      <p:sp>
        <p:nvSpPr>
          <p:cNvPr id="16" name="직사각형 15"/>
          <p:cNvSpPr/>
          <p:nvPr/>
        </p:nvSpPr>
        <p:spPr>
          <a:xfrm>
            <a:off x="480646" y="3454314"/>
            <a:ext cx="4272329" cy="1169551"/>
          </a:xfrm>
          <a:prstGeom prst="rect">
            <a:avLst/>
          </a:prstGeom>
          <a:solidFill>
            <a:schemeClr val="accent1">
              <a:lumMod val="20000"/>
              <a:lumOff val="80000"/>
            </a:schemeClr>
          </a:solidFill>
          <a:ln>
            <a:solidFill>
              <a:schemeClr val="accent1"/>
            </a:solidFill>
          </a:ln>
        </p:spPr>
        <p:txBody>
          <a:bodyPr wrap="square">
            <a:spAutoFit/>
          </a:bodyPr>
          <a:lstStyle/>
          <a:p>
            <a:r>
              <a:rPr lang="en-US" altLang="ko-KR" sz="1400" b="1" dirty="0"/>
              <a:t>## Average Hash</a:t>
            </a:r>
            <a:r>
              <a:rPr lang="ko-KR" altLang="en-US" sz="1400" b="1" dirty="0"/>
              <a:t>를 표시</a:t>
            </a:r>
            <a:endParaRPr lang="en-US" altLang="ko-KR" sz="1400" b="1" dirty="0"/>
          </a:p>
          <a:p>
            <a:endParaRPr lang="ko-KR" altLang="en-US" sz="1400" dirty="0"/>
          </a:p>
          <a:p>
            <a:r>
              <a:rPr lang="en-US" altLang="ko-KR" sz="1400" dirty="0" err="1"/>
              <a:t>ahash</a:t>
            </a:r>
            <a:r>
              <a:rPr lang="en-US" altLang="ko-KR" sz="1400" dirty="0"/>
              <a:t> = </a:t>
            </a:r>
            <a:r>
              <a:rPr lang="en-US" altLang="ko-KR" sz="1400" dirty="0" err="1"/>
              <a:t>AverageHash</a:t>
            </a:r>
            <a:r>
              <a:rPr lang="en-US" altLang="ko-KR" sz="1400" dirty="0"/>
              <a:t>('cat2.jpg')</a:t>
            </a:r>
          </a:p>
          <a:p>
            <a:r>
              <a:rPr lang="en-US" altLang="ko-KR" sz="1400" dirty="0"/>
              <a:t>print(</a:t>
            </a:r>
            <a:r>
              <a:rPr lang="en-US" altLang="ko-KR" sz="1400" dirty="0" err="1"/>
              <a:t>ahash</a:t>
            </a:r>
            <a:r>
              <a:rPr lang="en-US" altLang="ko-KR" sz="1400" dirty="0"/>
              <a:t>)</a:t>
            </a:r>
          </a:p>
          <a:p>
            <a:r>
              <a:rPr lang="en-US" altLang="ko-KR" sz="1400" dirty="0"/>
              <a:t>print(np2hash(</a:t>
            </a:r>
            <a:r>
              <a:rPr lang="en-US" altLang="ko-KR" sz="1400" dirty="0" err="1"/>
              <a:t>ahash</a:t>
            </a:r>
            <a:r>
              <a:rPr lang="en-US" altLang="ko-KR" sz="1400" dirty="0"/>
              <a:t>))</a:t>
            </a:r>
            <a:endParaRPr lang="ko-KR" altLang="en-US" sz="1400" dirty="0"/>
          </a:p>
        </p:txBody>
      </p:sp>
      <p:sp>
        <p:nvSpPr>
          <p:cNvPr id="20" name="직사각형 19"/>
          <p:cNvSpPr/>
          <p:nvPr/>
        </p:nvSpPr>
        <p:spPr>
          <a:xfrm>
            <a:off x="480646" y="2742029"/>
            <a:ext cx="7362092" cy="276999"/>
          </a:xfrm>
          <a:prstGeom prst="rect">
            <a:avLst/>
          </a:prstGeom>
        </p:spPr>
        <p:txBody>
          <a:bodyPr wrap="square">
            <a:spAutoFit/>
          </a:bodyPr>
          <a:lstStyle/>
          <a:p>
            <a:r>
              <a:rPr lang="en-US" altLang="ko-KR" sz="1200" dirty="0"/>
              <a:t># 10          1,0 2</a:t>
            </a:r>
            <a:r>
              <a:rPr lang="ko-KR" altLang="en-US" sz="1200" dirty="0"/>
              <a:t>진수 값을 </a:t>
            </a:r>
            <a:r>
              <a:rPr lang="en-US" altLang="ko-KR" sz="1200" dirty="0"/>
              <a:t>16</a:t>
            </a:r>
            <a:r>
              <a:rPr lang="ko-KR" altLang="en-US" sz="1200" dirty="0"/>
              <a:t>진수 </a:t>
            </a:r>
            <a:r>
              <a:rPr lang="en-US" altLang="ko-KR" sz="1200" dirty="0"/>
              <a:t>Hash</a:t>
            </a:r>
            <a:r>
              <a:rPr lang="ko-KR" altLang="en-US" sz="1200" dirty="0"/>
              <a:t>값으로 변환한다</a:t>
            </a:r>
            <a:r>
              <a:rPr lang="en-US" altLang="ko-KR" sz="1200" dirty="0"/>
              <a:t>. </a:t>
            </a:r>
          </a:p>
        </p:txBody>
      </p:sp>
      <p:pic>
        <p:nvPicPr>
          <p:cNvPr id="9" name="그림 8"/>
          <p:cNvPicPr>
            <a:picLocks noChangeAspect="1"/>
          </p:cNvPicPr>
          <p:nvPr/>
        </p:nvPicPr>
        <p:blipFill>
          <a:blip r:embed="rId3"/>
          <a:stretch>
            <a:fillRect/>
          </a:stretch>
        </p:blipFill>
        <p:spPr>
          <a:xfrm>
            <a:off x="529140" y="4785432"/>
            <a:ext cx="2153430" cy="1562002"/>
          </a:xfrm>
          <a:prstGeom prst="rect">
            <a:avLst/>
          </a:prstGeom>
        </p:spPr>
      </p:pic>
      <p:pic>
        <p:nvPicPr>
          <p:cNvPr id="10" name="그림 9"/>
          <p:cNvPicPr>
            <a:picLocks noChangeAspect="1"/>
          </p:cNvPicPr>
          <p:nvPr/>
        </p:nvPicPr>
        <p:blipFill>
          <a:blip r:embed="rId4"/>
          <a:stretch>
            <a:fillRect/>
          </a:stretch>
        </p:blipFill>
        <p:spPr>
          <a:xfrm>
            <a:off x="3032580" y="4783067"/>
            <a:ext cx="2025161" cy="1564368"/>
          </a:xfrm>
          <a:prstGeom prst="rect">
            <a:avLst/>
          </a:prstGeom>
        </p:spPr>
      </p:pic>
      <p:pic>
        <p:nvPicPr>
          <p:cNvPr id="11" name="그림 10"/>
          <p:cNvPicPr>
            <a:picLocks noChangeAspect="1"/>
          </p:cNvPicPr>
          <p:nvPr/>
        </p:nvPicPr>
        <p:blipFill>
          <a:blip r:embed="rId5"/>
          <a:stretch>
            <a:fillRect/>
          </a:stretch>
        </p:blipFill>
        <p:spPr>
          <a:xfrm>
            <a:off x="5456246" y="4783016"/>
            <a:ext cx="2269432" cy="1564418"/>
          </a:xfrm>
          <a:prstGeom prst="rect">
            <a:avLst/>
          </a:prstGeom>
        </p:spPr>
      </p:pic>
      <p:sp>
        <p:nvSpPr>
          <p:cNvPr id="12" name="TextBox 11"/>
          <p:cNvSpPr txBox="1"/>
          <p:nvPr/>
        </p:nvSpPr>
        <p:spPr>
          <a:xfrm>
            <a:off x="529140" y="6418385"/>
            <a:ext cx="7196538" cy="307777"/>
          </a:xfrm>
          <a:prstGeom prst="rect">
            <a:avLst/>
          </a:prstGeom>
          <a:noFill/>
        </p:spPr>
        <p:txBody>
          <a:bodyPr wrap="square" rtlCol="0">
            <a:spAutoFit/>
          </a:bodyPr>
          <a:lstStyle/>
          <a:p>
            <a:r>
              <a:rPr lang="en-US" altLang="ko-KR" sz="1400" dirty="0"/>
              <a:t>                    size = 2                                            size = 8                                                   size = 16</a:t>
            </a:r>
            <a:endParaRPr lang="ko-KR" altLang="en-US" sz="1400" dirty="0"/>
          </a:p>
        </p:txBody>
      </p:sp>
      <p:sp>
        <p:nvSpPr>
          <p:cNvPr id="3" name="사각형: 둥근 모서리 2">
            <a:extLst>
              <a:ext uri="{FF2B5EF4-FFF2-40B4-BE49-F238E27FC236}">
                <a16:creationId xmlns:a16="http://schemas.microsoft.com/office/drawing/2014/main" id="{87B1BF98-FBFB-4A18-9192-ED242CB72406}"/>
              </a:ext>
            </a:extLst>
          </p:cNvPr>
          <p:cNvSpPr/>
          <p:nvPr/>
        </p:nvSpPr>
        <p:spPr>
          <a:xfrm>
            <a:off x="480646" y="6171495"/>
            <a:ext cx="7548929" cy="263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71A1B93A-3D4B-4F5E-8578-D0A08C7E98AF}"/>
              </a:ext>
            </a:extLst>
          </p:cNvPr>
          <p:cNvCxnSpPr>
            <a:cxnSpLocks/>
            <a:stCxn id="16" idx="1"/>
            <a:endCxn id="3" idx="1"/>
          </p:cNvCxnSpPr>
          <p:nvPr/>
        </p:nvCxnSpPr>
        <p:spPr>
          <a:xfrm rot="10800000" flipV="1">
            <a:off x="480646" y="4039090"/>
            <a:ext cx="12700" cy="226407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텍스트 개체 틀 2">
            <a:extLst>
              <a:ext uri="{FF2B5EF4-FFF2-40B4-BE49-F238E27FC236}">
                <a16:creationId xmlns:a16="http://schemas.microsoft.com/office/drawing/2014/main" id="{CD081693-9682-480B-A66F-E8BEC1913646}"/>
              </a:ext>
            </a:extLst>
          </p:cNvPr>
          <p:cNvSpPr>
            <a:spLocks noGrp="1"/>
          </p:cNvSpPr>
          <p:nvPr>
            <p:ph type="body" sz="half" idx="2"/>
          </p:nvPr>
        </p:nvSpPr>
        <p:spPr>
          <a:xfrm>
            <a:off x="8451664" y="1574658"/>
            <a:ext cx="3505873" cy="746512"/>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r>
              <a:rPr lang="en-US" altLang="ko-KR" b="1" dirty="0"/>
              <a:t>Def </a:t>
            </a:r>
            <a:r>
              <a:rPr lang="ko-KR" altLang="en-US" dirty="0"/>
              <a:t>함수를 통해 </a:t>
            </a:r>
            <a:r>
              <a:rPr lang="en-US" altLang="ko-KR" dirty="0"/>
              <a:t>np2hash(n)</a:t>
            </a:r>
            <a:r>
              <a:rPr lang="ko-KR" altLang="en-US" dirty="0"/>
              <a:t>을 정의</a:t>
            </a:r>
            <a:endParaRPr lang="en-US" altLang="ko-KR" b="1" dirty="0"/>
          </a:p>
          <a:p>
            <a:pPr marL="285750" lvl="2" indent="-285750">
              <a:buFont typeface="Arial" panose="020B0604020202020204" pitchFamily="34" charset="0"/>
              <a:buChar char="•"/>
            </a:pPr>
            <a:r>
              <a:rPr lang="en-US" altLang="ko-KR" b="1" dirty="0" err="1"/>
              <a:t>bhash</a:t>
            </a:r>
            <a:r>
              <a:rPr lang="ko-KR" altLang="en-US" dirty="0"/>
              <a:t>를 빈 리스트</a:t>
            </a:r>
            <a:r>
              <a:rPr lang="en-US" altLang="ko-KR" dirty="0"/>
              <a:t>[]</a:t>
            </a:r>
            <a:r>
              <a:rPr lang="ko-KR" altLang="en-US" dirty="0"/>
              <a:t>로 정의한 이유는 </a:t>
            </a:r>
            <a:r>
              <a:rPr lang="en-US" altLang="ko-KR" b="1" dirty="0" err="1"/>
              <a:t>ahash</a:t>
            </a:r>
            <a:r>
              <a:rPr lang="ko-KR" altLang="en-US" dirty="0"/>
              <a:t>와 편의상 </a:t>
            </a:r>
            <a:r>
              <a:rPr lang="ko-KR" altLang="en-US" dirty="0" err="1"/>
              <a:t>구분짓기</a:t>
            </a:r>
            <a:r>
              <a:rPr lang="ko-KR" altLang="en-US" dirty="0"/>
              <a:t> 위함</a:t>
            </a:r>
            <a:endParaRPr lang="en-US" altLang="ko-KR" b="1" dirty="0"/>
          </a:p>
        </p:txBody>
      </p:sp>
      <p:sp>
        <p:nvSpPr>
          <p:cNvPr id="27" name="텍스트 개체 틀 2">
            <a:extLst>
              <a:ext uri="{FF2B5EF4-FFF2-40B4-BE49-F238E27FC236}">
                <a16:creationId xmlns:a16="http://schemas.microsoft.com/office/drawing/2014/main" id="{C78C4489-7668-4D94-A9E4-8680CCD40D67}"/>
              </a:ext>
            </a:extLst>
          </p:cNvPr>
          <p:cNvSpPr txBox="1">
            <a:spLocks/>
          </p:cNvSpPr>
          <p:nvPr/>
        </p:nvSpPr>
        <p:spPr>
          <a:xfrm>
            <a:off x="8451664" y="2412549"/>
            <a:ext cx="3505873" cy="1781382"/>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r>
              <a:rPr lang="ko-KR" altLang="en-US" sz="1200" b="1" dirty="0">
                <a:solidFill>
                  <a:schemeClr val="tx1"/>
                </a:solidFill>
              </a:rPr>
              <a:t>이중</a:t>
            </a:r>
            <a:r>
              <a:rPr lang="en-US" altLang="ko-KR" sz="1200" b="1" dirty="0">
                <a:solidFill>
                  <a:schemeClr val="tx1"/>
                </a:solidFill>
              </a:rPr>
              <a:t>For</a:t>
            </a:r>
            <a:r>
              <a:rPr lang="ko-KR" altLang="en-US" sz="1200" b="1" dirty="0">
                <a:solidFill>
                  <a:schemeClr val="tx1"/>
                </a:solidFill>
              </a:rPr>
              <a:t>문</a:t>
            </a:r>
            <a:r>
              <a:rPr lang="ko-KR" altLang="en-US" sz="1200" dirty="0">
                <a:solidFill>
                  <a:schemeClr val="tx1"/>
                </a:solidFill>
              </a:rPr>
              <a:t>에서 첫 번째는 </a:t>
            </a:r>
            <a:r>
              <a:rPr lang="en-US" altLang="ko-KR" sz="1200" dirty="0" err="1">
                <a:solidFill>
                  <a:schemeClr val="tx1"/>
                </a:solidFill>
              </a:rPr>
              <a:t>ahash</a:t>
            </a:r>
            <a:r>
              <a:rPr lang="ko-KR" altLang="en-US" sz="1200" dirty="0">
                <a:solidFill>
                  <a:schemeClr val="tx1"/>
                </a:solidFill>
              </a:rPr>
              <a:t>의 값들을 리스트 객체로 받아오게 되며 그 값들을 </a:t>
            </a:r>
            <a:r>
              <a:rPr lang="en-US" altLang="ko-KR" sz="1200" b="1" dirty="0" err="1">
                <a:solidFill>
                  <a:schemeClr val="tx1"/>
                </a:solidFill>
              </a:rPr>
              <a:t>nl</a:t>
            </a:r>
            <a:r>
              <a:rPr lang="ko-KR" altLang="en-US" sz="1200" b="1" dirty="0">
                <a:solidFill>
                  <a:schemeClr val="tx1"/>
                </a:solidFill>
              </a:rPr>
              <a:t>에 </a:t>
            </a:r>
            <a:r>
              <a:rPr lang="ko-KR" altLang="en-US" sz="1200" dirty="0">
                <a:solidFill>
                  <a:schemeClr val="tx1"/>
                </a:solidFill>
              </a:rPr>
              <a:t>할당</a:t>
            </a:r>
            <a:endParaRPr lang="en-US" altLang="ko-KR" sz="1200" dirty="0">
              <a:solidFill>
                <a:schemeClr val="tx1"/>
              </a:solidFill>
            </a:endParaRPr>
          </a:p>
          <a:p>
            <a:pPr marL="285750" indent="-285750">
              <a:buFont typeface="Arial" pitchFamily="34" charset="0"/>
              <a:buChar char="•"/>
            </a:pPr>
            <a:r>
              <a:rPr lang="en-US" altLang="ko-KR" sz="1200" b="1" dirty="0" err="1">
                <a:solidFill>
                  <a:schemeClr val="tx1"/>
                </a:solidFill>
              </a:rPr>
              <a:t>nl</a:t>
            </a:r>
            <a:r>
              <a:rPr lang="ko-KR" altLang="en-US" sz="1200" dirty="0">
                <a:solidFill>
                  <a:schemeClr val="tx1"/>
                </a:solidFill>
              </a:rPr>
              <a:t>에 할당된 값을 다시금 </a:t>
            </a:r>
            <a:r>
              <a:rPr lang="en-US" altLang="ko-KR" sz="1200" dirty="0">
                <a:solidFill>
                  <a:schemeClr val="tx1"/>
                </a:solidFill>
              </a:rPr>
              <a:t>For</a:t>
            </a:r>
            <a:r>
              <a:rPr lang="ko-KR" altLang="en-US" sz="1200" dirty="0">
                <a:solidFill>
                  <a:schemeClr val="tx1"/>
                </a:solidFill>
              </a:rPr>
              <a:t>문을 통해 출력된 값을 </a:t>
            </a:r>
            <a:r>
              <a:rPr lang="en-US" altLang="ko-KR" sz="1200" b="1" dirty="0">
                <a:solidFill>
                  <a:schemeClr val="tx1"/>
                </a:solidFill>
              </a:rPr>
              <a:t>str</a:t>
            </a:r>
            <a:r>
              <a:rPr lang="ko-KR" altLang="en-US" sz="1200" dirty="0">
                <a:solidFill>
                  <a:schemeClr val="tx1"/>
                </a:solidFill>
              </a:rPr>
              <a:t>함수를 통해 문자로 변환 후</a:t>
            </a:r>
            <a:r>
              <a:rPr lang="en-US" altLang="ko-KR" sz="1200" dirty="0">
                <a:solidFill>
                  <a:schemeClr val="tx1"/>
                </a:solidFill>
              </a:rPr>
              <a:t> </a:t>
            </a:r>
            <a:r>
              <a:rPr lang="en-US" altLang="ko-KR" sz="1200" b="1" dirty="0" err="1">
                <a:solidFill>
                  <a:schemeClr val="tx1"/>
                </a:solidFill>
              </a:rPr>
              <a:t>sl</a:t>
            </a:r>
            <a:r>
              <a:rPr lang="ko-KR" altLang="en-US" sz="1200" dirty="0">
                <a:solidFill>
                  <a:schemeClr val="tx1"/>
                </a:solidFill>
              </a:rPr>
              <a:t>로 할당</a:t>
            </a:r>
            <a:endParaRPr lang="en-US" altLang="ko-KR" sz="1200" dirty="0">
              <a:solidFill>
                <a:schemeClr val="tx1"/>
              </a:solidFill>
            </a:endParaRPr>
          </a:p>
          <a:p>
            <a:pPr marL="285750" indent="-285750">
              <a:buFont typeface="Arial" pitchFamily="34" charset="0"/>
              <a:buChar char="•"/>
            </a:pPr>
            <a:r>
              <a:rPr lang="en-US" altLang="ko-KR" sz="1200" b="1" dirty="0">
                <a:solidFill>
                  <a:schemeClr val="tx1"/>
                </a:solidFill>
              </a:rPr>
              <a:t>s2</a:t>
            </a:r>
            <a:r>
              <a:rPr lang="ko-KR" altLang="en-US" sz="1200" dirty="0">
                <a:solidFill>
                  <a:schemeClr val="tx1"/>
                </a:solidFill>
              </a:rPr>
              <a:t>는 </a:t>
            </a:r>
            <a:r>
              <a:rPr lang="en-US" altLang="ko-KR" sz="1200" b="1" dirty="0" err="1">
                <a:solidFill>
                  <a:schemeClr val="tx1"/>
                </a:solidFill>
              </a:rPr>
              <a:t>sl</a:t>
            </a:r>
            <a:r>
              <a:rPr lang="ko-KR" altLang="en-US" sz="1200" dirty="0">
                <a:solidFill>
                  <a:schemeClr val="tx1"/>
                </a:solidFill>
              </a:rPr>
              <a:t>의 띄어쓰기를 없앤 값</a:t>
            </a:r>
            <a:r>
              <a:rPr lang="en-US" altLang="ko-KR" sz="1200" dirty="0">
                <a:solidFill>
                  <a:schemeClr val="tx1"/>
                </a:solidFill>
              </a:rPr>
              <a:t>. </a:t>
            </a:r>
            <a:r>
              <a:rPr lang="ko-KR" altLang="en-US" sz="1200" dirty="0">
                <a:solidFill>
                  <a:schemeClr val="tx1"/>
                </a:solidFill>
              </a:rPr>
              <a:t>그 이후 </a:t>
            </a:r>
            <a:r>
              <a:rPr lang="en-US" altLang="ko-KR" sz="1200" dirty="0" err="1">
                <a:solidFill>
                  <a:schemeClr val="tx1"/>
                </a:solidFill>
              </a:rPr>
              <a:t>i</a:t>
            </a:r>
            <a:r>
              <a:rPr lang="ko-KR" altLang="en-US" sz="1200" dirty="0">
                <a:solidFill>
                  <a:schemeClr val="tx1"/>
                </a:solidFill>
              </a:rPr>
              <a:t>는 </a:t>
            </a:r>
            <a:r>
              <a:rPr lang="en-US" altLang="ko-KR" sz="1200" dirty="0">
                <a:solidFill>
                  <a:schemeClr val="tx1"/>
                </a:solidFill>
              </a:rPr>
              <a:t>2</a:t>
            </a:r>
            <a:r>
              <a:rPr lang="ko-KR" altLang="en-US" sz="1200" dirty="0">
                <a:solidFill>
                  <a:schemeClr val="tx1"/>
                </a:solidFill>
              </a:rPr>
              <a:t>진수로 변화된 값이며 이를 다시 </a:t>
            </a:r>
            <a:r>
              <a:rPr lang="en-US" altLang="ko-KR" sz="1200" dirty="0">
                <a:solidFill>
                  <a:schemeClr val="tx1"/>
                </a:solidFill>
              </a:rPr>
              <a:t>16</a:t>
            </a:r>
            <a:r>
              <a:rPr lang="ko-KR" altLang="en-US" sz="1200" dirty="0">
                <a:solidFill>
                  <a:schemeClr val="tx1"/>
                </a:solidFill>
              </a:rPr>
              <a:t>진수로 </a:t>
            </a:r>
            <a:r>
              <a:rPr lang="en-US" altLang="ko-KR" sz="1200" dirty="0">
                <a:solidFill>
                  <a:schemeClr val="tx1"/>
                </a:solidFill>
              </a:rPr>
              <a:t>append </a:t>
            </a:r>
            <a:r>
              <a:rPr lang="ko-KR" altLang="en-US" sz="1200" dirty="0">
                <a:solidFill>
                  <a:schemeClr val="tx1"/>
                </a:solidFill>
              </a:rPr>
              <a:t>하여</a:t>
            </a:r>
            <a:r>
              <a:rPr lang="en-US" altLang="ko-KR" sz="1200" dirty="0">
                <a:solidFill>
                  <a:schemeClr val="tx1"/>
                </a:solidFill>
              </a:rPr>
              <a:t> return</a:t>
            </a:r>
            <a:r>
              <a:rPr lang="ko-KR" altLang="en-US" sz="1200" dirty="0">
                <a:solidFill>
                  <a:schemeClr val="tx1"/>
                </a:solidFill>
              </a:rPr>
              <a:t>함</a:t>
            </a:r>
            <a:endParaRPr lang="en-US" altLang="ko-KR" sz="1200" dirty="0">
              <a:solidFill>
                <a:schemeClr val="tx1"/>
              </a:solidFill>
            </a:endParaRPr>
          </a:p>
        </p:txBody>
      </p:sp>
      <p:sp>
        <p:nvSpPr>
          <p:cNvPr id="28" name="텍스트 개체 틀 2">
            <a:extLst>
              <a:ext uri="{FF2B5EF4-FFF2-40B4-BE49-F238E27FC236}">
                <a16:creationId xmlns:a16="http://schemas.microsoft.com/office/drawing/2014/main" id="{8365B499-0B44-4EB2-B11B-4AB065D201C9}"/>
              </a:ext>
            </a:extLst>
          </p:cNvPr>
          <p:cNvSpPr txBox="1">
            <a:spLocks/>
          </p:cNvSpPr>
          <p:nvPr/>
        </p:nvSpPr>
        <p:spPr>
          <a:xfrm>
            <a:off x="8451664" y="4285311"/>
            <a:ext cx="3505873" cy="1509198"/>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28600" indent="-228600">
              <a:buFont typeface="Arial" panose="020B0604020202020204" pitchFamily="34" charset="0"/>
              <a:buChar char="•"/>
            </a:pPr>
            <a:r>
              <a:rPr lang="ko-KR" altLang="en-US" sz="1200" dirty="0">
                <a:solidFill>
                  <a:schemeClr val="tx1"/>
                </a:solidFill>
              </a:rPr>
              <a:t>기존 정의했던 </a:t>
            </a:r>
            <a:r>
              <a:rPr lang="en-US" altLang="ko-KR" sz="1200" b="1" dirty="0" err="1">
                <a:solidFill>
                  <a:schemeClr val="tx1"/>
                </a:solidFill>
              </a:rPr>
              <a:t>AverageHash</a:t>
            </a:r>
            <a:r>
              <a:rPr lang="ko-KR" altLang="en-US" sz="1200" dirty="0">
                <a:solidFill>
                  <a:schemeClr val="tx1"/>
                </a:solidFill>
              </a:rPr>
              <a:t>에 해당하는 이름의 이미지 파일을 넣고 </a:t>
            </a:r>
            <a:r>
              <a:rPr lang="en-US" altLang="ko-KR" sz="1200" b="1" dirty="0" err="1">
                <a:solidFill>
                  <a:schemeClr val="tx1"/>
                </a:solidFill>
              </a:rPr>
              <a:t>ahash</a:t>
            </a:r>
            <a:r>
              <a:rPr lang="ko-KR" altLang="en-US" sz="1200" dirty="0">
                <a:solidFill>
                  <a:schemeClr val="tx1"/>
                </a:solidFill>
              </a:rPr>
              <a:t>로 정의</a:t>
            </a:r>
            <a:endParaRPr lang="en-US" altLang="ko-KR" sz="1200" dirty="0">
              <a:solidFill>
                <a:schemeClr val="tx1"/>
              </a:solidFill>
            </a:endParaRPr>
          </a:p>
          <a:p>
            <a:pPr marL="228600" indent="-228600">
              <a:buFont typeface="Arial" panose="020B0604020202020204" pitchFamily="34" charset="0"/>
              <a:buChar char="•"/>
            </a:pPr>
            <a:r>
              <a:rPr lang="en-US" altLang="ko-KR" sz="1200" dirty="0" err="1">
                <a:solidFill>
                  <a:schemeClr val="tx1"/>
                </a:solidFill>
              </a:rPr>
              <a:t>Ahash</a:t>
            </a:r>
            <a:r>
              <a:rPr lang="ko-KR" altLang="en-US" sz="1200" dirty="0">
                <a:solidFill>
                  <a:schemeClr val="tx1"/>
                </a:solidFill>
              </a:rPr>
              <a:t>의 값을 프린트함</a:t>
            </a:r>
            <a:endParaRPr lang="en-US" altLang="ko-KR" sz="1200" dirty="0">
              <a:solidFill>
                <a:schemeClr val="tx1"/>
              </a:solidFill>
            </a:endParaRPr>
          </a:p>
          <a:p>
            <a:pPr marL="228600" indent="-228600">
              <a:buFont typeface="Arial" panose="020B0604020202020204" pitchFamily="34" charset="0"/>
              <a:buChar char="•"/>
            </a:pPr>
            <a:r>
              <a:rPr lang="en-US" altLang="ko-KR" sz="1200" dirty="0">
                <a:solidFill>
                  <a:schemeClr val="tx1"/>
                </a:solidFill>
              </a:rPr>
              <a:t>Np2hash</a:t>
            </a:r>
            <a:r>
              <a:rPr lang="ko-KR" altLang="en-US" sz="1200" dirty="0">
                <a:solidFill>
                  <a:schemeClr val="tx1"/>
                </a:solidFill>
              </a:rPr>
              <a:t>에 </a:t>
            </a:r>
            <a:r>
              <a:rPr lang="en-US" altLang="ko-KR" sz="1200" dirty="0">
                <a:solidFill>
                  <a:schemeClr val="tx1"/>
                </a:solidFill>
              </a:rPr>
              <a:t>n</a:t>
            </a:r>
            <a:r>
              <a:rPr lang="ko-KR" altLang="en-US" sz="1200" dirty="0">
                <a:solidFill>
                  <a:schemeClr val="tx1"/>
                </a:solidFill>
              </a:rPr>
              <a:t>자리에 </a:t>
            </a:r>
            <a:r>
              <a:rPr lang="en-US" altLang="ko-KR" sz="1200" dirty="0" err="1">
                <a:solidFill>
                  <a:schemeClr val="tx1"/>
                </a:solidFill>
              </a:rPr>
              <a:t>ahash</a:t>
            </a:r>
            <a:r>
              <a:rPr lang="ko-KR" altLang="en-US" sz="1200" dirty="0">
                <a:solidFill>
                  <a:schemeClr val="tx1"/>
                </a:solidFill>
              </a:rPr>
              <a:t>를 넣고 출력함</a:t>
            </a:r>
            <a:r>
              <a:rPr lang="en-US" altLang="ko-KR" sz="1200" dirty="0">
                <a:solidFill>
                  <a:schemeClr val="tx1"/>
                </a:solidFill>
              </a:rPr>
              <a:t>.</a:t>
            </a:r>
          </a:p>
          <a:p>
            <a:pPr marL="228600" indent="-228600">
              <a:buFont typeface="Arial" panose="020B0604020202020204" pitchFamily="34" charset="0"/>
              <a:buChar char="•"/>
            </a:pPr>
            <a:endParaRPr lang="en-US" altLang="ko-KR" sz="1200" dirty="0">
              <a:solidFill>
                <a:schemeClr val="tx1"/>
              </a:solidFill>
            </a:endParaRPr>
          </a:p>
        </p:txBody>
      </p:sp>
    </p:spTree>
    <p:extLst>
      <p:ext uri="{BB962C8B-B14F-4D97-AF65-F5344CB8AC3E}">
        <p14:creationId xmlns:p14="http://schemas.microsoft.com/office/powerpoint/2010/main" val="96028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2"/>
          <p:cNvSpPr txBox="1">
            <a:spLocks/>
          </p:cNvSpPr>
          <p:nvPr/>
        </p:nvSpPr>
        <p:spPr>
          <a:xfrm>
            <a:off x="8451664" y="1574658"/>
            <a:ext cx="3505873" cy="4162353"/>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72000" indent="-144000">
              <a:buFont typeface="Arial" pitchFamily="34" charset="0"/>
              <a:buChar char="•"/>
            </a:pPr>
            <a:r>
              <a:rPr lang="en-US" altLang="ko-KR" sz="1200" dirty="0" err="1">
                <a:solidFill>
                  <a:schemeClr val="tx1"/>
                </a:solidFill>
              </a:rPr>
              <a:t>os</a:t>
            </a:r>
            <a:r>
              <a:rPr lang="en-US" altLang="ko-KR" sz="1200" dirty="0">
                <a:solidFill>
                  <a:schemeClr val="tx1"/>
                </a:solidFill>
              </a:rPr>
              <a:t> </a:t>
            </a:r>
            <a:r>
              <a:rPr lang="ko-KR" altLang="en-US" sz="1200" dirty="0">
                <a:solidFill>
                  <a:schemeClr val="tx1"/>
                </a:solidFill>
              </a:rPr>
              <a:t>모듈은 운영 체제와 상호 작용하기 위한 수십 가지 함수들을 제공합니다</a:t>
            </a:r>
            <a:r>
              <a:rPr lang="en-US" altLang="ko-KR" sz="1200" dirty="0">
                <a:solidFill>
                  <a:schemeClr val="tx1"/>
                </a:solidFill>
              </a:rPr>
              <a:t>.</a:t>
            </a:r>
          </a:p>
          <a:p>
            <a:pPr marL="72000" indent="-144000">
              <a:buFont typeface="Arial" pitchFamily="34" charset="0"/>
              <a:buChar char="•"/>
            </a:pPr>
            <a:r>
              <a:rPr lang="ko-KR" altLang="en-US" sz="1200" dirty="0">
                <a:solidFill>
                  <a:schemeClr val="tx1"/>
                </a:solidFill>
              </a:rPr>
              <a:t>디렉토리 및 파일 경로에 대한 함수들은 </a:t>
            </a:r>
            <a:r>
              <a:rPr lang="en-US" altLang="ko-KR" sz="1200" dirty="0" err="1">
                <a:solidFill>
                  <a:schemeClr val="tx1"/>
                </a:solidFill>
              </a:rPr>
              <a:t>os</a:t>
            </a:r>
            <a:r>
              <a:rPr lang="en-US" altLang="ko-KR" sz="1200" dirty="0">
                <a:solidFill>
                  <a:schemeClr val="tx1"/>
                </a:solidFill>
              </a:rPr>
              <a:t> </a:t>
            </a:r>
            <a:r>
              <a:rPr lang="ko-KR" altLang="en-US" sz="1200" dirty="0">
                <a:solidFill>
                  <a:schemeClr val="tx1"/>
                </a:solidFill>
              </a:rPr>
              <a:t>모듈에 있다</a:t>
            </a:r>
            <a:r>
              <a:rPr lang="en-US" altLang="ko-KR" sz="1200" dirty="0">
                <a:solidFill>
                  <a:schemeClr val="tx1"/>
                </a:solidFill>
              </a:rPr>
              <a:t>.</a:t>
            </a:r>
          </a:p>
          <a:p>
            <a:pPr marL="72000" indent="-144000">
              <a:buFont typeface="Arial" pitchFamily="34" charset="0"/>
              <a:buChar char="•"/>
            </a:pPr>
            <a:r>
              <a:rPr lang="en-US" altLang="ko-KR" sz="1200" dirty="0" err="1">
                <a:solidFill>
                  <a:schemeClr val="tx1"/>
                </a:solidFill>
              </a:rPr>
              <a:t>os.path.exists</a:t>
            </a:r>
            <a:r>
              <a:rPr lang="en-US" altLang="ko-KR" sz="1200" dirty="0">
                <a:solidFill>
                  <a:schemeClr val="tx1"/>
                </a:solidFill>
              </a:rPr>
              <a:t>() </a:t>
            </a:r>
            <a:r>
              <a:rPr lang="ko-KR" altLang="en-US" sz="1200" dirty="0">
                <a:solidFill>
                  <a:schemeClr val="tx1"/>
                </a:solidFill>
              </a:rPr>
              <a:t>메소드는 </a:t>
            </a:r>
            <a:r>
              <a:rPr lang="ko-KR" altLang="en-US" sz="1200" dirty="0">
                <a:solidFill>
                  <a:schemeClr val="tx1"/>
                </a:solidFill>
                <a:sym typeface="Wingdings" panose="05000000000000000000" pitchFamily="2" charset="2"/>
              </a:rPr>
              <a:t>파일 혹은 디렉토리 경로가 존재하는지 체크</a:t>
            </a:r>
            <a:endParaRPr lang="en-US" altLang="ko-KR" sz="1200" dirty="0">
              <a:solidFill>
                <a:schemeClr val="tx1"/>
              </a:solidFill>
              <a:sym typeface="Wingdings" panose="05000000000000000000" pitchFamily="2" charset="2"/>
            </a:endParaRPr>
          </a:p>
          <a:p>
            <a:pPr marL="72000" indent="-144000">
              <a:buFont typeface="Arial" pitchFamily="34" charset="0"/>
              <a:buChar char="•"/>
            </a:pPr>
            <a:r>
              <a:rPr lang="en-US" altLang="ko-KR" sz="1200" dirty="0" err="1">
                <a:solidFill>
                  <a:schemeClr val="tx1"/>
                </a:solidFill>
              </a:rPr>
              <a:t>os.mkdir</a:t>
            </a:r>
            <a:r>
              <a:rPr lang="en-US" altLang="ko-KR" sz="1200" dirty="0">
                <a:solidFill>
                  <a:schemeClr val="tx1"/>
                </a:solidFill>
              </a:rPr>
              <a:t>() </a:t>
            </a:r>
            <a:r>
              <a:rPr lang="ko-KR" altLang="en-US" sz="1200" dirty="0">
                <a:solidFill>
                  <a:schemeClr val="tx1"/>
                </a:solidFill>
              </a:rPr>
              <a:t>메소드는 디렉토리를 생성하기 위해 디지털 저작권을 모델링하는 데 사용</a:t>
            </a:r>
            <a:r>
              <a:rPr lang="en-US" altLang="ko-KR" sz="1200" dirty="0">
                <a:solidFill>
                  <a:schemeClr val="tx1"/>
                </a:solidFill>
              </a:rPr>
              <a:t>. </a:t>
            </a:r>
            <a:r>
              <a:rPr lang="ko-KR" altLang="en-US" sz="1200" dirty="0">
                <a:solidFill>
                  <a:schemeClr val="tx1"/>
                </a:solidFill>
              </a:rPr>
              <a:t>기본 모드는 </a:t>
            </a:r>
            <a:r>
              <a:rPr lang="en-US" altLang="ko-KR" sz="1200" dirty="0">
                <a:solidFill>
                  <a:schemeClr val="tx1"/>
                </a:solidFill>
              </a:rPr>
              <a:t>0777 (</a:t>
            </a:r>
            <a:r>
              <a:rPr lang="ko-KR" altLang="en-US" sz="1200" dirty="0">
                <a:solidFill>
                  <a:schemeClr val="tx1"/>
                </a:solidFill>
              </a:rPr>
              <a:t>진수</a:t>
            </a:r>
            <a:r>
              <a:rPr lang="en-US" altLang="ko-KR" sz="1200" dirty="0">
                <a:solidFill>
                  <a:schemeClr val="tx1"/>
                </a:solidFill>
              </a:rPr>
              <a:t>)</a:t>
            </a:r>
          </a:p>
          <a:p>
            <a:pPr marL="72000" indent="-144000">
              <a:buFont typeface="Arial" pitchFamily="34" charset="0"/>
              <a:buChar char="•"/>
            </a:pPr>
            <a:endParaRPr lang="en-US" altLang="ko-KR" sz="1200" dirty="0">
              <a:solidFill>
                <a:schemeClr val="tx1"/>
              </a:solidFill>
            </a:endParaRPr>
          </a:p>
          <a:p>
            <a:pPr marL="72000" indent="-144000">
              <a:buFont typeface="Arial" pitchFamily="34" charset="0"/>
              <a:buChar char="•"/>
            </a:pPr>
            <a:r>
              <a:rPr lang="en-US" altLang="ko-KR" sz="1200" dirty="0">
                <a:solidFill>
                  <a:schemeClr val="tx1"/>
                </a:solidFill>
              </a:rPr>
              <a:t>re </a:t>
            </a:r>
            <a:r>
              <a:rPr lang="ko-KR" altLang="en-US" sz="1200" dirty="0">
                <a:solidFill>
                  <a:schemeClr val="tx1"/>
                </a:solidFill>
              </a:rPr>
              <a:t>모듈은 고급 문자열 처리를 위한 </a:t>
            </a:r>
            <a:r>
              <a:rPr lang="ko-KR" altLang="en-US" sz="1200" dirty="0" err="1">
                <a:solidFill>
                  <a:schemeClr val="tx1"/>
                </a:solidFill>
              </a:rPr>
              <a:t>정규식</a:t>
            </a:r>
            <a:r>
              <a:rPr lang="ko-KR" altLang="en-US" sz="1200" dirty="0">
                <a:solidFill>
                  <a:schemeClr val="tx1"/>
                </a:solidFill>
              </a:rPr>
              <a:t> 도구들을 제공합니다</a:t>
            </a:r>
            <a:r>
              <a:rPr lang="en-US" altLang="ko-KR" sz="1200" dirty="0">
                <a:solidFill>
                  <a:schemeClr val="tx1"/>
                </a:solidFill>
              </a:rPr>
              <a:t>. </a:t>
            </a:r>
            <a:r>
              <a:rPr lang="ko-KR" altLang="en-US" sz="1200" dirty="0">
                <a:solidFill>
                  <a:schemeClr val="tx1"/>
                </a:solidFill>
              </a:rPr>
              <a:t>복잡한 </a:t>
            </a:r>
            <a:r>
              <a:rPr lang="ko-KR" altLang="en-US" sz="1200" dirty="0" err="1">
                <a:solidFill>
                  <a:schemeClr val="tx1"/>
                </a:solidFill>
              </a:rPr>
              <a:t>매칭과</a:t>
            </a:r>
            <a:r>
              <a:rPr lang="ko-KR" altLang="en-US" sz="1200" dirty="0">
                <a:solidFill>
                  <a:schemeClr val="tx1"/>
                </a:solidFill>
              </a:rPr>
              <a:t> 조작을 위해</a:t>
            </a:r>
            <a:r>
              <a:rPr lang="en-US" altLang="ko-KR" sz="1200" dirty="0">
                <a:solidFill>
                  <a:schemeClr val="tx1"/>
                </a:solidFill>
              </a:rPr>
              <a:t>, </a:t>
            </a:r>
            <a:r>
              <a:rPr lang="ko-KR" altLang="en-US" sz="1200" dirty="0">
                <a:solidFill>
                  <a:schemeClr val="tx1"/>
                </a:solidFill>
              </a:rPr>
              <a:t>정규식은 간결하고 최적화된 솔루션을 제공합니다</a:t>
            </a:r>
            <a:r>
              <a:rPr lang="en-US" altLang="ko-KR" sz="1200" dirty="0">
                <a:solidFill>
                  <a:schemeClr val="tx1"/>
                </a:solidFill>
              </a:rPr>
              <a:t>:</a:t>
            </a:r>
          </a:p>
        </p:txBody>
      </p:sp>
      <p:sp>
        <p:nvSpPr>
          <p:cNvPr id="17" name="제목 4"/>
          <p:cNvSpPr>
            <a:spLocks noGrp="1"/>
          </p:cNvSpPr>
          <p:nvPr>
            <p:ph type="title"/>
          </p:nvPr>
        </p:nvSpPr>
        <p:spPr>
          <a:xfrm>
            <a:off x="8451664" y="316523"/>
            <a:ext cx="3505873" cy="736422"/>
          </a:xfrm>
        </p:spPr>
        <p:txBody>
          <a:bodyPr rtlCol="0">
            <a:noAutofit/>
          </a:bodyPr>
          <a:lstStyle/>
          <a:p>
            <a:pPr lvl="1" algn="l" rtl="0" latinLnBrk="1">
              <a:lnSpc>
                <a:spcPct val="90000"/>
              </a:lnSpc>
              <a:spcBef>
                <a:spcPct val="0"/>
              </a:spcBef>
            </a:pPr>
            <a:r>
              <a:rPr lang="ko-KR" altLang="en-US" b="1" dirty="0">
                <a:solidFill>
                  <a:schemeClr val="bg1"/>
                </a:solidFill>
              </a:rPr>
              <a:t>함수 작성을 위한 다양한 모듈</a:t>
            </a:r>
            <a:endParaRPr lang="ko-KR" altLang="en-US" sz="2800" dirty="0">
              <a:solidFill>
                <a:schemeClr val="bg1"/>
              </a:solidFill>
            </a:endParaRPr>
          </a:p>
        </p:txBody>
      </p:sp>
      <p:sp>
        <p:nvSpPr>
          <p:cNvPr id="6" name="텍스트 개체 틀 19">
            <a:extLst>
              <a:ext uri="{FF2B5EF4-FFF2-40B4-BE49-F238E27FC236}">
                <a16:creationId xmlns:a16="http://schemas.microsoft.com/office/drawing/2014/main" id="{2E6BDD18-8C9E-4A53-AF27-0B0F560AECA0}"/>
              </a:ext>
            </a:extLst>
          </p:cNvPr>
          <p:cNvSpPr txBox="1">
            <a:spLocks/>
          </p:cNvSpPr>
          <p:nvPr/>
        </p:nvSpPr>
        <p:spPr>
          <a:xfrm>
            <a:off x="4906817" y="236682"/>
            <a:ext cx="3452091" cy="4462272"/>
          </a:xfrm>
          <a:prstGeom prst="rect">
            <a:avLst/>
          </a:prstGeom>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r>
              <a:rPr lang="ko-KR" altLang="en-US"/>
              <a:t>함수 만들기</a:t>
            </a:r>
            <a:endParaRPr lang="ko-KR" altLang="en-US" dirty="0"/>
          </a:p>
        </p:txBody>
      </p:sp>
      <p:grpSp>
        <p:nvGrpSpPr>
          <p:cNvPr id="2" name="그룹 1"/>
          <p:cNvGrpSpPr/>
          <p:nvPr/>
        </p:nvGrpSpPr>
        <p:grpSpPr>
          <a:xfrm>
            <a:off x="255391" y="236682"/>
            <a:ext cx="7752536" cy="2774373"/>
            <a:chOff x="255391" y="236682"/>
            <a:chExt cx="7752536" cy="2774373"/>
          </a:xfrm>
        </p:grpSpPr>
        <p:sp>
          <p:nvSpPr>
            <p:cNvPr id="8" name="직사각형 7">
              <a:extLst>
                <a:ext uri="{FF2B5EF4-FFF2-40B4-BE49-F238E27FC236}">
                  <a16:creationId xmlns:a16="http://schemas.microsoft.com/office/drawing/2014/main" id="{87C1FF11-B0A2-425F-B83F-4326EA003AEA}"/>
                </a:ext>
              </a:extLst>
            </p:cNvPr>
            <p:cNvSpPr/>
            <p:nvPr/>
          </p:nvSpPr>
          <p:spPr>
            <a:xfrm>
              <a:off x="258617" y="244886"/>
              <a:ext cx="3452091" cy="1757516"/>
            </a:xfrm>
            <a:prstGeom prst="rect">
              <a:avLst/>
            </a:prstGeom>
            <a:solidFill>
              <a:schemeClr val="accent1">
                <a:lumMod val="40000"/>
                <a:lumOff val="60000"/>
              </a:schemeClr>
            </a:solidFill>
            <a:ln>
              <a:solidFill>
                <a:schemeClr val="accent1">
                  <a:lumMod val="60000"/>
                  <a:lumOff val="40000"/>
                </a:schemeClr>
              </a:solidFill>
            </a:ln>
          </p:spPr>
          <p:txBody>
            <a:bodyPr wrap="square">
              <a:normAutofit/>
            </a:bodyPr>
            <a:lstStyle/>
            <a:p>
              <a:r>
                <a:rPr lang="ko-KR" altLang="en-US" sz="1200" b="1" dirty="0"/>
                <a:t>함수 만들기</a:t>
              </a:r>
              <a:endParaRPr lang="en-US" altLang="ko-KR" sz="1200" b="1" dirty="0"/>
            </a:p>
            <a:p>
              <a:endParaRPr lang="en-US" altLang="ko-KR" sz="1200" dirty="0"/>
            </a:p>
            <a:p>
              <a:r>
                <a:rPr lang="en-US" altLang="ko-KR" sz="1200" dirty="0"/>
                <a:t>def </a:t>
              </a:r>
              <a:r>
                <a:rPr lang="en-US" altLang="ko-KR" sz="1200" dirty="0" err="1"/>
                <a:t>function_name</a:t>
              </a:r>
              <a:r>
                <a:rPr lang="en-US" altLang="ko-KR" sz="1200" dirty="0"/>
                <a:t>( parameter ) :</a:t>
              </a:r>
            </a:p>
            <a:p>
              <a:endParaRPr lang="en-US" altLang="ko-KR" sz="1200" dirty="0"/>
            </a:p>
            <a:p>
              <a:r>
                <a:rPr lang="en-US" altLang="ko-KR" sz="1200" dirty="0" err="1"/>
                <a:t>function_name</a:t>
              </a:r>
              <a:r>
                <a:rPr lang="en-US" altLang="ko-KR" sz="1200" dirty="0"/>
                <a:t> : </a:t>
              </a:r>
              <a:r>
                <a:rPr lang="ko-KR" altLang="en-US" sz="1200" dirty="0"/>
                <a:t>함수 이름</a:t>
              </a:r>
              <a:r>
                <a:rPr lang="en-US" altLang="ko-KR" sz="1200" dirty="0"/>
                <a:t>. </a:t>
              </a:r>
              <a:r>
                <a:rPr lang="ko-KR" altLang="en-US" sz="1200" dirty="0"/>
                <a:t>변수명을 만드는 규칙과 같은 규칙으로 만든다</a:t>
              </a:r>
              <a:r>
                <a:rPr lang="en-US" altLang="ko-KR" sz="1200" dirty="0"/>
                <a:t>.</a:t>
              </a:r>
            </a:p>
            <a:p>
              <a:endParaRPr lang="en-US" altLang="ko-KR" sz="1200" dirty="0"/>
            </a:p>
            <a:p>
              <a:r>
                <a:rPr lang="en-US" altLang="ko-KR" sz="1200" dirty="0"/>
                <a:t>parameter : </a:t>
              </a:r>
              <a:r>
                <a:rPr lang="ko-KR" altLang="en-US" sz="1200" dirty="0"/>
                <a:t>인수</a:t>
              </a:r>
              <a:r>
                <a:rPr lang="en-US" altLang="ko-KR" sz="1200" dirty="0"/>
                <a:t>. </a:t>
              </a:r>
              <a:r>
                <a:rPr lang="ko-KR" altLang="en-US" sz="1200" dirty="0"/>
                <a:t>인수가 여러 개인 경우 쉼표</a:t>
              </a:r>
              <a:r>
                <a:rPr lang="en-US" altLang="ko-KR" sz="1200" dirty="0"/>
                <a:t>(,)</a:t>
              </a:r>
              <a:r>
                <a:rPr lang="ko-KR" altLang="en-US" sz="1200" dirty="0"/>
                <a:t>로 구분</a:t>
              </a:r>
              <a:r>
                <a:rPr lang="en-US" altLang="ko-KR" sz="1200" dirty="0"/>
                <a:t>.</a:t>
              </a:r>
            </a:p>
          </p:txBody>
        </p:sp>
        <p:sp>
          <p:nvSpPr>
            <p:cNvPr id="9" name="직사각형 8">
              <a:extLst>
                <a:ext uri="{FF2B5EF4-FFF2-40B4-BE49-F238E27FC236}">
                  <a16:creationId xmlns:a16="http://schemas.microsoft.com/office/drawing/2014/main" id="{2CDBD6E9-A078-4201-B66C-B607195627FA}"/>
                </a:ext>
              </a:extLst>
            </p:cNvPr>
            <p:cNvSpPr/>
            <p:nvPr/>
          </p:nvSpPr>
          <p:spPr>
            <a:xfrm>
              <a:off x="255391" y="2048741"/>
              <a:ext cx="3455317" cy="962314"/>
            </a:xfrm>
            <a:prstGeom prst="rect">
              <a:avLst/>
            </a:prstGeom>
            <a:solidFill>
              <a:schemeClr val="accent1">
                <a:lumMod val="40000"/>
                <a:lumOff val="60000"/>
              </a:schemeClr>
            </a:solidFill>
            <a:ln>
              <a:solidFill>
                <a:schemeClr val="accent1">
                  <a:lumMod val="60000"/>
                  <a:lumOff val="40000"/>
                </a:schemeClr>
              </a:solidFill>
            </a:ln>
          </p:spPr>
          <p:txBody>
            <a:bodyPr wrap="square">
              <a:normAutofit/>
            </a:bodyPr>
            <a:lstStyle/>
            <a:p>
              <a:r>
                <a:rPr lang="ko-KR" altLang="en-US" sz="1400" b="1" dirty="0"/>
                <a:t>함수 호출하기</a:t>
              </a:r>
              <a:endParaRPr lang="en-US" altLang="ko-KR" sz="1400" b="1" dirty="0"/>
            </a:p>
            <a:p>
              <a:endParaRPr lang="ko-KR" altLang="en-US" sz="1400" dirty="0"/>
            </a:p>
            <a:p>
              <a:r>
                <a:rPr lang="en-US" altLang="ko-KR" sz="1400" dirty="0" err="1"/>
                <a:t>function_name</a:t>
              </a:r>
              <a:r>
                <a:rPr lang="en-US" altLang="ko-KR" sz="1400" dirty="0"/>
                <a:t>( parameter )</a:t>
              </a:r>
            </a:p>
          </p:txBody>
        </p:sp>
        <p:sp>
          <p:nvSpPr>
            <p:cNvPr id="10" name="직사각형 9">
              <a:extLst>
                <a:ext uri="{FF2B5EF4-FFF2-40B4-BE49-F238E27FC236}">
                  <a16:creationId xmlns:a16="http://schemas.microsoft.com/office/drawing/2014/main" id="{49AF2840-B83D-4715-B266-E93CC02613AE}"/>
                </a:ext>
              </a:extLst>
            </p:cNvPr>
            <p:cNvSpPr/>
            <p:nvPr/>
          </p:nvSpPr>
          <p:spPr>
            <a:xfrm>
              <a:off x="3943698" y="236682"/>
              <a:ext cx="4064229" cy="2774373"/>
            </a:xfrm>
            <a:prstGeom prst="rect">
              <a:avLst/>
            </a:prstGeom>
            <a:solidFill>
              <a:schemeClr val="accent1">
                <a:lumMod val="40000"/>
                <a:lumOff val="60000"/>
              </a:schemeClr>
            </a:solidFill>
            <a:ln>
              <a:solidFill>
                <a:schemeClr val="accent1">
                  <a:lumMod val="60000"/>
                  <a:lumOff val="40000"/>
                </a:schemeClr>
              </a:solidFill>
            </a:ln>
          </p:spPr>
          <p:txBody>
            <a:bodyPr wrap="square">
              <a:noAutofit/>
            </a:bodyPr>
            <a:lstStyle/>
            <a:p>
              <a:r>
                <a:rPr lang="ko-KR" altLang="en-US" sz="1400" b="1" dirty="0"/>
                <a:t>예제</a:t>
              </a:r>
              <a:endParaRPr lang="en-US" altLang="ko-KR" sz="1400" b="1" dirty="0"/>
            </a:p>
            <a:p>
              <a:endParaRPr lang="en-US" altLang="ko-KR" sz="1400" dirty="0"/>
            </a:p>
            <a:p>
              <a:r>
                <a:rPr lang="en-US" altLang="ko-KR" sz="1400" dirty="0"/>
                <a:t>def </a:t>
              </a:r>
              <a:r>
                <a:rPr lang="en-US" altLang="ko-KR" sz="1400" dirty="0" err="1"/>
                <a:t>jb_say_hello</a:t>
              </a:r>
              <a:r>
                <a:rPr lang="en-US" altLang="ko-KR" sz="1400" dirty="0"/>
                <a:t>() :</a:t>
              </a:r>
            </a:p>
            <a:p>
              <a:r>
                <a:rPr lang="en-US" altLang="ko-KR" sz="1400" dirty="0"/>
                <a:t>    print('Hello')</a:t>
              </a:r>
            </a:p>
            <a:p>
              <a:r>
                <a:rPr lang="ko-KR" altLang="en-US" sz="1400" dirty="0"/>
                <a:t>함수를 호출하면 </a:t>
              </a:r>
              <a:r>
                <a:rPr lang="en-US" altLang="ko-KR" sz="1400" dirty="0"/>
                <a:t>Hello</a:t>
              </a:r>
              <a:r>
                <a:rPr lang="ko-KR" altLang="en-US" sz="1400" dirty="0"/>
                <a:t>가 출력됩니다</a:t>
              </a:r>
              <a:r>
                <a:rPr lang="en-US" altLang="ko-KR" sz="1400" dirty="0"/>
                <a:t>.</a:t>
              </a:r>
            </a:p>
            <a:p>
              <a:endParaRPr lang="en-US" altLang="ko-KR" sz="1400" dirty="0"/>
            </a:p>
            <a:p>
              <a:r>
                <a:rPr lang="en-US" altLang="ko-KR" sz="1400" dirty="0" err="1"/>
                <a:t>jb_say_hello</a:t>
              </a:r>
              <a:r>
                <a:rPr lang="en-US" altLang="ko-KR" sz="1400" dirty="0"/>
                <a:t>()</a:t>
              </a:r>
            </a:p>
            <a:p>
              <a:r>
                <a:rPr lang="en-US" altLang="ko-KR" sz="1400" dirty="0"/>
                <a:t>Hello</a:t>
              </a:r>
            </a:p>
            <a:p>
              <a:r>
                <a:rPr lang="ko-KR" altLang="en-US" sz="1400" dirty="0"/>
                <a:t>함수를 정의하는 위치</a:t>
              </a:r>
            </a:p>
            <a:p>
              <a:r>
                <a:rPr lang="ko-KR" altLang="en-US" sz="1400" dirty="0"/>
                <a:t>함수는 호출하기 전에 정의되어 있어야 합니다</a:t>
              </a:r>
              <a:r>
                <a:rPr lang="en-US" altLang="ko-KR" sz="1400" dirty="0"/>
                <a:t>. </a:t>
              </a:r>
              <a:r>
                <a:rPr lang="ko-KR" altLang="en-US" sz="1400" dirty="0"/>
                <a:t>만약 호출하는 코드 다음에 정의되어 있으면 에러가 납니다</a:t>
              </a:r>
              <a:r>
                <a:rPr lang="en-US" altLang="ko-KR" sz="1400" dirty="0"/>
                <a:t>.</a:t>
              </a:r>
            </a:p>
            <a:p>
              <a:endParaRPr lang="en-US" altLang="ko-KR" sz="1400" dirty="0"/>
            </a:p>
            <a:p>
              <a:endParaRPr lang="en-US" altLang="ko-KR" sz="1400" dirty="0"/>
            </a:p>
          </p:txBody>
        </p:sp>
      </p:grpSp>
      <p:grpSp>
        <p:nvGrpSpPr>
          <p:cNvPr id="3" name="그룹 2"/>
          <p:cNvGrpSpPr/>
          <p:nvPr/>
        </p:nvGrpSpPr>
        <p:grpSpPr>
          <a:xfrm>
            <a:off x="255391" y="3661405"/>
            <a:ext cx="7752536" cy="2563230"/>
            <a:chOff x="255391" y="3661405"/>
            <a:chExt cx="7752536" cy="2563230"/>
          </a:xfrm>
        </p:grpSpPr>
        <p:sp>
          <p:nvSpPr>
            <p:cNvPr id="11" name="내용 개체 틀 5">
              <a:extLst>
                <a:ext uri="{FF2B5EF4-FFF2-40B4-BE49-F238E27FC236}">
                  <a16:creationId xmlns:a16="http://schemas.microsoft.com/office/drawing/2014/main" id="{3C53C5B5-2515-444E-B344-4AADD6A9CC12}"/>
                </a:ext>
              </a:extLst>
            </p:cNvPr>
            <p:cNvSpPr txBox="1">
              <a:spLocks/>
            </p:cNvSpPr>
            <p:nvPr/>
          </p:nvSpPr>
          <p:spPr>
            <a:xfrm>
              <a:off x="255391" y="3661405"/>
              <a:ext cx="3455317" cy="2563229"/>
            </a:xfrm>
            <a:prstGeom prst="rect">
              <a:avLst/>
            </a:prstGeom>
            <a:ln>
              <a:solidFill>
                <a:schemeClr val="accent1">
                  <a:lumMod val="60000"/>
                  <a:lumOff val="40000"/>
                </a:schemeClr>
              </a:solidFill>
            </a:ln>
          </p:spPr>
          <p:txBody>
            <a:bodyPr vert="horz" lIns="108000" tIns="108000" rIns="108000" bIns="108000" rtlCol="0">
              <a:normAutofit fontScale="92500" lnSpcReduction="20000"/>
            </a:bodyPr>
            <a:lstStyle>
              <a:lvl1pPr marL="0" indent="0" algn="ctr" defTabSz="914400" rtl="0" eaLnBrk="1" latinLnBrk="1" hangingPunct="1">
                <a:lnSpc>
                  <a:spcPct val="90000"/>
                </a:lnSpc>
                <a:spcBef>
                  <a:spcPts val="1800"/>
                </a:spcBef>
                <a:buClr>
                  <a:schemeClr val="accent1">
                    <a:lumMod val="50000"/>
                  </a:schemeClr>
                </a:buClr>
                <a:buSzPct val="100000"/>
                <a:buFont typeface="Arial" pitchFamily="34" charset="0"/>
                <a:buNone/>
                <a:defRPr sz="2000" kern="1200">
                  <a:solidFill>
                    <a:schemeClr val="tx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8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4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mn-lt"/>
                  <a:ea typeface="+mn-ea"/>
                  <a:cs typeface="+mn-cs"/>
                </a:defRPr>
              </a:lvl9pPr>
            </a:lstStyle>
            <a:p>
              <a:pPr marL="180000" indent="-180000">
                <a:lnSpc>
                  <a:spcPct val="120000"/>
                </a:lnSpc>
              </a:pPr>
              <a:r>
                <a:rPr lang="ko-KR" altLang="en-US" sz="1200" dirty="0">
                  <a:latin typeface="Calibri" panose="020F0502020204030204" pitchFamily="34" charset="0"/>
                  <a:cs typeface="Calibri" panose="020F0502020204030204" pitchFamily="34" charset="0"/>
                </a:rPr>
                <a:t>개요</a:t>
              </a:r>
              <a:r>
                <a:rPr lang="en-US" altLang="ko-KR" sz="1200" dirty="0">
                  <a:latin typeface="Calibri" panose="020F0502020204030204" pitchFamily="34" charset="0"/>
                  <a:cs typeface="Calibri" panose="020F0502020204030204" pitchFamily="34" charset="0"/>
                </a:rPr>
                <a:t>: </a:t>
              </a:r>
              <a:r>
                <a:rPr lang="ko-KR" altLang="en-US" sz="1200" dirty="0">
                  <a:latin typeface="Calibri" panose="020F0502020204030204" pitchFamily="34" charset="0"/>
                  <a:cs typeface="Calibri" panose="020F0502020204030204" pitchFamily="34" charset="0"/>
                </a:rPr>
                <a:t>디렉토리를 생성하기 위해 디지털 저작권을 모델링하는 데 사용됩니다</a:t>
              </a:r>
              <a:r>
                <a:rPr lang="en-US" altLang="ko-KR" sz="1200" dirty="0">
                  <a:latin typeface="Calibri" panose="020F0502020204030204" pitchFamily="34" charset="0"/>
                  <a:cs typeface="Calibri" panose="020F0502020204030204" pitchFamily="34" charset="0"/>
                </a:rPr>
                <a:t>. </a:t>
              </a:r>
              <a:r>
                <a:rPr lang="ko-KR" altLang="en-US" sz="1200" dirty="0">
                  <a:latin typeface="Calibri" panose="020F0502020204030204" pitchFamily="34" charset="0"/>
                  <a:cs typeface="Calibri" panose="020F0502020204030204" pitchFamily="34" charset="0"/>
                </a:rPr>
                <a:t>기본 모드는 </a:t>
              </a:r>
              <a:r>
                <a:rPr lang="en-US" altLang="ko-KR" sz="1200" dirty="0">
                  <a:latin typeface="Calibri" panose="020F0502020204030204" pitchFamily="34" charset="0"/>
                  <a:cs typeface="Calibri" panose="020F0502020204030204" pitchFamily="34" charset="0"/>
                </a:rPr>
                <a:t>0777 (</a:t>
              </a:r>
              <a:r>
                <a:rPr lang="ko-KR" altLang="en-US" sz="1200" dirty="0">
                  <a:latin typeface="Calibri" panose="020F0502020204030204" pitchFamily="34" charset="0"/>
                  <a:cs typeface="Calibri" panose="020F0502020204030204" pitchFamily="34" charset="0"/>
                </a:rPr>
                <a:t>진수</a:t>
              </a:r>
              <a:r>
                <a:rPr lang="en-US" altLang="ko-KR" sz="1200" dirty="0">
                  <a:latin typeface="Calibri" panose="020F0502020204030204" pitchFamily="34" charset="0"/>
                  <a:cs typeface="Calibri" panose="020F0502020204030204" pitchFamily="34" charset="0"/>
                </a:rPr>
                <a:t>)</a:t>
              </a:r>
              <a:r>
                <a:rPr lang="ko-KR" altLang="en-US" sz="1200" dirty="0">
                  <a:latin typeface="Calibri" panose="020F0502020204030204" pitchFamily="34" charset="0"/>
                  <a:cs typeface="Calibri" panose="020F0502020204030204" pitchFamily="34" charset="0"/>
                </a:rPr>
                <a:t>입니다</a:t>
              </a:r>
              <a:r>
                <a:rPr lang="en-US" altLang="ko-KR" sz="1200" dirty="0">
                  <a:latin typeface="Calibri" panose="020F0502020204030204" pitchFamily="34" charset="0"/>
                  <a:cs typeface="Calibri" panose="020F0502020204030204" pitchFamily="34" charset="0"/>
                </a:rPr>
                <a:t>.</a:t>
              </a:r>
            </a:p>
            <a:p>
              <a:pPr marL="180000" indent="-180000">
                <a:lnSpc>
                  <a:spcPct val="120000"/>
                </a:lnSpc>
              </a:pPr>
              <a:r>
                <a:rPr lang="ko-KR" altLang="en-US" sz="1200" dirty="0">
                  <a:latin typeface="Calibri" panose="020F0502020204030204" pitchFamily="34" charset="0"/>
                  <a:cs typeface="Calibri" panose="020F0502020204030204" pitchFamily="34" charset="0"/>
                </a:rPr>
                <a:t>문법은 다음과 같습니다</a:t>
              </a:r>
            </a:p>
            <a:p>
              <a:pPr marL="360000" lvl="1" indent="-180000">
                <a:lnSpc>
                  <a:spcPct val="120000"/>
                </a:lnSpc>
              </a:pPr>
              <a:r>
                <a:rPr lang="en-US" altLang="ko-KR" sz="1200" dirty="0" err="1">
                  <a:latin typeface="Calibri" panose="020F0502020204030204" pitchFamily="34" charset="0"/>
                  <a:cs typeface="Calibri" panose="020F0502020204030204" pitchFamily="34" charset="0"/>
                </a:rPr>
                <a:t>os.mkdir</a:t>
              </a:r>
              <a:r>
                <a:rPr lang="en-US" altLang="ko-KR" sz="1200" dirty="0">
                  <a:latin typeface="Calibri" panose="020F0502020204030204" pitchFamily="34" charset="0"/>
                  <a:cs typeface="Calibri" panose="020F0502020204030204" pitchFamily="34" charset="0"/>
                </a:rPr>
                <a:t>(path[, mode])</a:t>
              </a:r>
            </a:p>
            <a:p>
              <a:pPr marL="180000" indent="-180000">
                <a:lnSpc>
                  <a:spcPct val="120000"/>
                </a:lnSpc>
              </a:pPr>
              <a:r>
                <a:rPr lang="ko-KR" altLang="en-US" sz="1200" dirty="0">
                  <a:latin typeface="Calibri" panose="020F0502020204030204" pitchFamily="34" charset="0"/>
                  <a:cs typeface="Calibri" panose="020F0502020204030204" pitchFamily="34" charset="0"/>
                </a:rPr>
                <a:t>매개 변수</a:t>
              </a:r>
              <a:endParaRPr lang="en-US" altLang="ko-KR" sz="1200" dirty="0">
                <a:latin typeface="Calibri" panose="020F0502020204030204" pitchFamily="34" charset="0"/>
                <a:cs typeface="Calibri" panose="020F0502020204030204" pitchFamily="34" charset="0"/>
              </a:endParaRPr>
            </a:p>
            <a:p>
              <a:pPr marL="360000" lvl="1" indent="-180000">
                <a:lnSpc>
                  <a:spcPct val="130000"/>
                </a:lnSpc>
              </a:pPr>
              <a:r>
                <a:rPr lang="ko-KR" altLang="en-US" sz="1200" dirty="0">
                  <a:latin typeface="Calibri" panose="020F0502020204030204" pitchFamily="34" charset="0"/>
                  <a:cs typeface="Calibri" panose="020F0502020204030204" pitchFamily="34" charset="0"/>
                </a:rPr>
                <a:t>경로 </a:t>
              </a:r>
              <a:r>
                <a:rPr lang="en-US" altLang="ko-KR" sz="1200" dirty="0">
                  <a:latin typeface="Calibri" panose="020F0502020204030204" pitchFamily="34" charset="0"/>
                  <a:cs typeface="Calibri" panose="020F0502020204030204" pitchFamily="34" charset="0"/>
                </a:rPr>
                <a:t>- </a:t>
              </a:r>
              <a:r>
                <a:rPr lang="ko-KR" altLang="en-US" sz="1200" dirty="0">
                  <a:latin typeface="Calibri" panose="020F0502020204030204" pitchFamily="34" charset="0"/>
                  <a:cs typeface="Calibri" panose="020F0502020204030204" pitchFamily="34" charset="0"/>
                </a:rPr>
                <a:t>디렉토리 생성 </a:t>
              </a:r>
              <a:r>
                <a:rPr lang="ko-KR" altLang="en-US" sz="1200" dirty="0" err="1">
                  <a:latin typeface="Calibri" panose="020F0502020204030204" pitchFamily="34" charset="0"/>
                  <a:cs typeface="Calibri" panose="020F0502020204030204" pitchFamily="34" charset="0"/>
                </a:rPr>
                <a:t>될모드</a:t>
              </a:r>
              <a:r>
                <a:rPr lang="ko-KR" altLang="en-US" sz="1200" dirty="0">
                  <a:latin typeface="Calibri" panose="020F0502020204030204" pitchFamily="34" charset="0"/>
                  <a:cs typeface="Calibri" panose="020F0502020204030204" pitchFamily="34" charset="0"/>
                </a:rPr>
                <a:t> </a:t>
              </a:r>
              <a:r>
                <a:rPr lang="en-US" altLang="ko-KR" sz="1200" dirty="0">
                  <a:latin typeface="Calibri" panose="020F0502020204030204" pitchFamily="34" charset="0"/>
                  <a:cs typeface="Calibri" panose="020F0502020204030204" pitchFamily="34" charset="0"/>
                </a:rPr>
                <a:t>- </a:t>
              </a:r>
              <a:r>
                <a:rPr lang="ko-KR" altLang="en-US" sz="1200" dirty="0">
                  <a:latin typeface="Calibri" panose="020F0502020204030204" pitchFamily="34" charset="0"/>
                  <a:cs typeface="Calibri" panose="020F0502020204030204" pitchFamily="34" charset="0"/>
                </a:rPr>
                <a:t>권한 디렉토리를 설정하려면 디지털 </a:t>
              </a:r>
              <a:r>
                <a:rPr lang="ko-KR" altLang="en-US" sz="1200" dirty="0" err="1">
                  <a:latin typeface="Calibri" panose="020F0502020204030204" pitchFamily="34" charset="0"/>
                  <a:cs typeface="Calibri" panose="020F0502020204030204" pitchFamily="34" charset="0"/>
                </a:rPr>
                <a:t>모드반환</a:t>
              </a:r>
              <a:r>
                <a:rPr lang="ko-KR" altLang="en-US" sz="1200" dirty="0">
                  <a:latin typeface="Calibri" panose="020F0502020204030204" pitchFamily="34" charset="0"/>
                  <a:cs typeface="Calibri" panose="020F0502020204030204" pitchFamily="34" charset="0"/>
                </a:rPr>
                <a:t> 값</a:t>
              </a:r>
              <a:r>
                <a:rPr lang="en-US" altLang="ko-KR" sz="1200" dirty="0">
                  <a:latin typeface="Calibri" panose="020F0502020204030204" pitchFamily="34" charset="0"/>
                  <a:cs typeface="Calibri" panose="020F0502020204030204" pitchFamily="34" charset="0"/>
                </a:rPr>
                <a:t>: </a:t>
              </a:r>
              <a:r>
                <a:rPr lang="ko-KR" altLang="en-US" sz="1200" dirty="0">
                  <a:latin typeface="Calibri" panose="020F0502020204030204" pitchFamily="34" charset="0"/>
                  <a:cs typeface="Calibri" panose="020F0502020204030204" pitchFamily="34" charset="0"/>
                </a:rPr>
                <a:t>이 </a:t>
              </a:r>
              <a:r>
                <a:rPr lang="ko-KR" altLang="en-US" sz="1200" dirty="0" err="1">
                  <a:latin typeface="Calibri" panose="020F0502020204030204" pitchFamily="34" charset="0"/>
                  <a:cs typeface="Calibri" panose="020F0502020204030204" pitchFamily="34" charset="0"/>
                </a:rPr>
                <a:t>메소드는</a:t>
              </a:r>
              <a:r>
                <a:rPr lang="ko-KR" altLang="en-US" sz="1200" dirty="0">
                  <a:latin typeface="Calibri" panose="020F0502020204030204" pitchFamily="34" charset="0"/>
                  <a:cs typeface="Calibri" panose="020F0502020204030204" pitchFamily="34" charset="0"/>
                </a:rPr>
                <a:t> 반환 값이 없습니다</a:t>
              </a:r>
              <a:r>
                <a:rPr lang="en-US" altLang="ko-KR" sz="1200" dirty="0">
                  <a:latin typeface="Calibri" panose="020F0502020204030204" pitchFamily="34" charset="0"/>
                  <a:cs typeface="Calibri" panose="020F0502020204030204" pitchFamily="34" charset="0"/>
                </a:rPr>
                <a:t>.</a:t>
              </a:r>
            </a:p>
          </p:txBody>
        </p:sp>
        <p:sp>
          <p:nvSpPr>
            <p:cNvPr id="12" name="직사각형 11">
              <a:extLst>
                <a:ext uri="{FF2B5EF4-FFF2-40B4-BE49-F238E27FC236}">
                  <a16:creationId xmlns:a16="http://schemas.microsoft.com/office/drawing/2014/main" id="{D8B5D65B-6367-4251-8F48-655DA75B496D}"/>
                </a:ext>
              </a:extLst>
            </p:cNvPr>
            <p:cNvSpPr/>
            <p:nvPr/>
          </p:nvSpPr>
          <p:spPr>
            <a:xfrm>
              <a:off x="3943697" y="4176925"/>
              <a:ext cx="4064229" cy="1384995"/>
            </a:xfrm>
            <a:prstGeom prst="rect">
              <a:avLst/>
            </a:prstGeom>
            <a:solidFill>
              <a:schemeClr val="accent1">
                <a:lumMod val="40000"/>
                <a:lumOff val="60000"/>
              </a:schemeClr>
            </a:solidFill>
            <a:ln>
              <a:solidFill>
                <a:schemeClr val="accent1">
                  <a:lumMod val="60000"/>
                  <a:lumOff val="40000"/>
                </a:schemeClr>
              </a:solidFill>
            </a:ln>
          </p:spPr>
          <p:txBody>
            <a:bodyPr wrap="square">
              <a:spAutoFit/>
            </a:bodyPr>
            <a:lstStyle/>
            <a:p>
              <a:r>
                <a:rPr lang="en-US" altLang="ko-KR" sz="1200" dirty="0"/>
                <a:t>#!/</a:t>
              </a:r>
              <a:r>
                <a:rPr lang="en-US" altLang="ko-KR" sz="1200" dirty="0" err="1"/>
                <a:t>usr</a:t>
              </a:r>
              <a:r>
                <a:rPr lang="en-US" altLang="ko-KR" sz="1200" dirty="0"/>
                <a:t>/bin/python</a:t>
              </a:r>
            </a:p>
            <a:p>
              <a:r>
                <a:rPr lang="en-US" altLang="ko-KR" sz="1200" dirty="0"/>
                <a:t># -*- coding: UTF-8 -*-</a:t>
              </a:r>
            </a:p>
            <a:p>
              <a:r>
                <a:rPr lang="en-US" altLang="ko-KR" sz="1200" dirty="0"/>
                <a:t>import </a:t>
              </a:r>
              <a:r>
                <a:rPr lang="en-US" altLang="ko-KR" sz="1200" dirty="0" err="1"/>
                <a:t>os</a:t>
              </a:r>
              <a:r>
                <a:rPr lang="en-US" altLang="ko-KR" sz="1200" dirty="0"/>
                <a:t>, sys</a:t>
              </a:r>
            </a:p>
            <a:p>
              <a:r>
                <a:rPr lang="en-US" altLang="ko-KR" sz="1200" dirty="0"/>
                <a:t># </a:t>
              </a:r>
              <a:r>
                <a:rPr lang="ko-KR" altLang="en-US" sz="1200" dirty="0"/>
                <a:t>创建的目录</a:t>
              </a:r>
            </a:p>
            <a:p>
              <a:r>
                <a:rPr lang="en-US" altLang="ko-KR" sz="1200" dirty="0"/>
                <a:t>path = "/</a:t>
              </a:r>
              <a:r>
                <a:rPr lang="en-US" altLang="ko-KR" sz="1200" dirty="0" err="1"/>
                <a:t>tmp</a:t>
              </a:r>
              <a:r>
                <a:rPr lang="en-US" altLang="ko-KR" sz="1200" dirty="0"/>
                <a:t>/home/monthly/daily/hourly"</a:t>
              </a:r>
            </a:p>
            <a:p>
              <a:r>
                <a:rPr lang="en-US" altLang="ko-KR" sz="1200" dirty="0" err="1"/>
                <a:t>os.mkdir</a:t>
              </a:r>
              <a:r>
                <a:rPr lang="en-US" altLang="ko-KR" sz="1200" dirty="0"/>
                <a:t>( path, 0755 );</a:t>
              </a:r>
            </a:p>
            <a:p>
              <a:r>
                <a:rPr lang="en-US" altLang="ko-KR" sz="1200" dirty="0"/>
                <a:t>print "</a:t>
              </a:r>
              <a:r>
                <a:rPr lang="ko-KR" altLang="en-US" sz="1200" dirty="0"/>
                <a:t>目录已创建“</a:t>
              </a:r>
            </a:p>
          </p:txBody>
        </p:sp>
        <p:sp>
          <p:nvSpPr>
            <p:cNvPr id="13" name="직사각형 12">
              <a:extLst>
                <a:ext uri="{FF2B5EF4-FFF2-40B4-BE49-F238E27FC236}">
                  <a16:creationId xmlns:a16="http://schemas.microsoft.com/office/drawing/2014/main" id="{901857B1-6560-424B-81ED-699DB028DC5F}"/>
                </a:ext>
              </a:extLst>
            </p:cNvPr>
            <p:cNvSpPr/>
            <p:nvPr/>
          </p:nvSpPr>
          <p:spPr>
            <a:xfrm>
              <a:off x="3943697" y="5762970"/>
              <a:ext cx="4064229" cy="461665"/>
            </a:xfrm>
            <a:prstGeom prst="rect">
              <a:avLst/>
            </a:prstGeom>
            <a:solidFill>
              <a:schemeClr val="accent1">
                <a:lumMod val="40000"/>
                <a:lumOff val="60000"/>
              </a:schemeClr>
            </a:solidFill>
            <a:ln>
              <a:solidFill>
                <a:schemeClr val="accent1">
                  <a:lumMod val="60000"/>
                  <a:lumOff val="40000"/>
                </a:schemeClr>
              </a:solidFill>
            </a:ln>
          </p:spPr>
          <p:txBody>
            <a:bodyPr wrap="square">
              <a:spAutoFit/>
            </a:bodyPr>
            <a:lstStyle/>
            <a:p>
              <a:r>
                <a:rPr lang="ko-KR" altLang="en-US" sz="1200" dirty="0"/>
                <a:t>위 프로그램의 출력은 다음과 같습니다</a:t>
              </a:r>
            </a:p>
            <a:p>
              <a:r>
                <a:rPr lang="ko-KR" altLang="en-US" sz="1200" dirty="0"/>
                <a:t>目录已创建</a:t>
              </a:r>
            </a:p>
          </p:txBody>
        </p:sp>
        <p:sp>
          <p:nvSpPr>
            <p:cNvPr id="14" name="직사각형 13">
              <a:extLst>
                <a:ext uri="{FF2B5EF4-FFF2-40B4-BE49-F238E27FC236}">
                  <a16:creationId xmlns:a16="http://schemas.microsoft.com/office/drawing/2014/main" id="{340A626A-EC38-4709-A25B-E3DADB1C298A}"/>
                </a:ext>
              </a:extLst>
            </p:cNvPr>
            <p:cNvSpPr/>
            <p:nvPr/>
          </p:nvSpPr>
          <p:spPr>
            <a:xfrm>
              <a:off x="3943697" y="3661406"/>
              <a:ext cx="4064230" cy="276999"/>
            </a:xfrm>
            <a:prstGeom prst="rect">
              <a:avLst/>
            </a:prstGeom>
            <a:solidFill>
              <a:schemeClr val="accent1">
                <a:lumMod val="40000"/>
                <a:lumOff val="60000"/>
              </a:schemeClr>
            </a:solidFill>
            <a:ln>
              <a:solidFill>
                <a:schemeClr val="accent1">
                  <a:lumMod val="60000"/>
                  <a:lumOff val="40000"/>
                </a:schemeClr>
              </a:solidFill>
            </a:ln>
          </p:spPr>
          <p:txBody>
            <a:bodyPr wrap="square">
              <a:spAutoFit/>
            </a:bodyPr>
            <a:lstStyle/>
            <a:p>
              <a:r>
                <a:rPr lang="ko-KR" altLang="en-US" sz="1200" dirty="0"/>
                <a:t>예</a:t>
              </a:r>
              <a:r>
                <a:rPr lang="en-US" altLang="ko-KR" sz="1200" dirty="0"/>
                <a:t>) </a:t>
              </a:r>
              <a:r>
                <a:rPr lang="ko-KR" altLang="en-US" sz="1200" dirty="0"/>
                <a:t>다음의 예는 사용에서 </a:t>
              </a:r>
              <a:r>
                <a:rPr lang="en-US" altLang="ko-KR" sz="1200" dirty="0" err="1"/>
                <a:t>mkdir</a:t>
              </a:r>
              <a:r>
                <a:rPr lang="en-US" altLang="ko-KR" sz="1200" dirty="0"/>
                <a:t> () </a:t>
              </a:r>
              <a:r>
                <a:rPr lang="ko-KR" altLang="en-US" sz="1200" dirty="0"/>
                <a:t>메서드를 보여줍니다</a:t>
              </a:r>
            </a:p>
          </p:txBody>
        </p:sp>
      </p:grpSp>
    </p:spTree>
    <p:extLst>
      <p:ext uri="{BB962C8B-B14F-4D97-AF65-F5344CB8AC3E}">
        <p14:creationId xmlns:p14="http://schemas.microsoft.com/office/powerpoint/2010/main" val="305269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half" idx="1"/>
          </p:nvPr>
        </p:nvSpPr>
        <p:spPr>
          <a:xfrm>
            <a:off x="530469" y="558312"/>
            <a:ext cx="11131062" cy="5741376"/>
          </a:xfrm>
          <a:ln>
            <a:solidFill>
              <a:srgbClr val="92D050"/>
            </a:solidFill>
          </a:ln>
        </p:spPr>
        <p:txBody>
          <a:bodyPr rtlCol="0">
            <a:noAutofit/>
          </a:bodyPr>
          <a:lstStyle/>
          <a:p>
            <a:pPr rtl="0">
              <a:buFont typeface="Wingdings" panose="05000000000000000000" pitchFamily="2" charset="2"/>
              <a:buChar char="l"/>
            </a:pPr>
            <a:r>
              <a:rPr lang="en-US" altLang="ko-KR" sz="1400" b="1" dirty="0"/>
              <a:t>Program</a:t>
            </a:r>
            <a:r>
              <a:rPr lang="ko-KR" altLang="en-US" sz="1400" b="1" dirty="0"/>
              <a:t> 방법</a:t>
            </a:r>
            <a:r>
              <a:rPr lang="en-US" altLang="ko-KR" sz="1400" b="1" dirty="0"/>
              <a:t> </a:t>
            </a:r>
          </a:p>
          <a:p>
            <a:pPr marL="365760" lvl="1" indent="0">
              <a:buNone/>
            </a:pPr>
            <a:endParaRPr lang="en-US" altLang="ko-KR" sz="1200" dirty="0"/>
          </a:p>
        </p:txBody>
      </p:sp>
      <p:sp>
        <p:nvSpPr>
          <p:cNvPr id="20" name="TextBox 19">
            <a:extLst>
              <a:ext uri="{FF2B5EF4-FFF2-40B4-BE49-F238E27FC236}">
                <a16:creationId xmlns:a16="http://schemas.microsoft.com/office/drawing/2014/main" id="{50B1421C-FAD8-47D5-8CF8-3D2647FC1813}"/>
              </a:ext>
            </a:extLst>
          </p:cNvPr>
          <p:cNvSpPr txBox="1"/>
          <p:nvPr/>
        </p:nvSpPr>
        <p:spPr>
          <a:xfrm>
            <a:off x="4529726" y="672611"/>
            <a:ext cx="2596450" cy="307777"/>
          </a:xfrm>
          <a:prstGeom prst="rect">
            <a:avLst/>
          </a:prstGeom>
          <a:noFill/>
        </p:spPr>
        <p:txBody>
          <a:bodyPr wrap="square" rtlCol="0">
            <a:spAutoFit/>
          </a:bodyPr>
          <a:lstStyle/>
          <a:p>
            <a:pPr algn="ctr"/>
            <a:r>
              <a:rPr lang="en-US" altLang="ko-KR" sz="1400" b="1" dirty="0"/>
              <a:t>Basic</a:t>
            </a:r>
            <a:endParaRPr lang="ko-KR" altLang="en-US" sz="1400" b="1" dirty="0"/>
          </a:p>
        </p:txBody>
      </p:sp>
      <p:sp>
        <p:nvSpPr>
          <p:cNvPr id="45" name="TextBox 44">
            <a:extLst>
              <a:ext uri="{FF2B5EF4-FFF2-40B4-BE49-F238E27FC236}">
                <a16:creationId xmlns:a16="http://schemas.microsoft.com/office/drawing/2014/main" id="{D1F4C3C7-4877-4E1E-B94A-8A3F33A93FDD}"/>
              </a:ext>
            </a:extLst>
          </p:cNvPr>
          <p:cNvSpPr txBox="1"/>
          <p:nvPr/>
        </p:nvSpPr>
        <p:spPr>
          <a:xfrm>
            <a:off x="8403735" y="682531"/>
            <a:ext cx="2596450" cy="307777"/>
          </a:xfrm>
          <a:prstGeom prst="rect">
            <a:avLst/>
          </a:prstGeom>
          <a:noFill/>
        </p:spPr>
        <p:txBody>
          <a:bodyPr wrap="square" rtlCol="0">
            <a:spAutoFit/>
          </a:bodyPr>
          <a:lstStyle/>
          <a:p>
            <a:pPr algn="ctr"/>
            <a:r>
              <a:rPr lang="ko-KR" altLang="en-US" sz="1400" b="1" dirty="0"/>
              <a:t>주의사항</a:t>
            </a:r>
            <a:r>
              <a:rPr lang="en-US" altLang="ko-KR" sz="1400" b="1" dirty="0"/>
              <a:t>/Advanced</a:t>
            </a:r>
            <a:endParaRPr lang="ko-KR" altLang="en-US" sz="1400" b="1" dirty="0"/>
          </a:p>
        </p:txBody>
      </p:sp>
      <p:grpSp>
        <p:nvGrpSpPr>
          <p:cNvPr id="57" name="그룹 56">
            <a:extLst>
              <a:ext uri="{FF2B5EF4-FFF2-40B4-BE49-F238E27FC236}">
                <a16:creationId xmlns:a16="http://schemas.microsoft.com/office/drawing/2014/main" id="{F0B23F39-5133-4F71-A024-CC8FAB668800}"/>
              </a:ext>
            </a:extLst>
          </p:cNvPr>
          <p:cNvGrpSpPr/>
          <p:nvPr/>
        </p:nvGrpSpPr>
        <p:grpSpPr>
          <a:xfrm>
            <a:off x="521456" y="1055267"/>
            <a:ext cx="1865185" cy="5319300"/>
            <a:chOff x="926599" y="856741"/>
            <a:chExt cx="1865185" cy="5741375"/>
          </a:xfrm>
        </p:grpSpPr>
        <p:sp>
          <p:nvSpPr>
            <p:cNvPr id="15" name="화살표: 아래쪽 14">
              <a:extLst>
                <a:ext uri="{FF2B5EF4-FFF2-40B4-BE49-F238E27FC236}">
                  <a16:creationId xmlns:a16="http://schemas.microsoft.com/office/drawing/2014/main" id="{CA2C8F2E-EDA0-4CA8-9756-DFB2ADB8CAC6}"/>
                </a:ext>
              </a:extLst>
            </p:cNvPr>
            <p:cNvSpPr/>
            <p:nvPr/>
          </p:nvSpPr>
          <p:spPr>
            <a:xfrm>
              <a:off x="1665917" y="937563"/>
              <a:ext cx="327992" cy="5660553"/>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32">
              <a:extLst>
                <a:ext uri="{FF2B5EF4-FFF2-40B4-BE49-F238E27FC236}">
                  <a16:creationId xmlns:a16="http://schemas.microsoft.com/office/drawing/2014/main" id="{AA6B3699-1F83-40E4-837A-B1B735F569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6054" y="856741"/>
              <a:ext cx="1260931" cy="934058"/>
            </a:xfrm>
            <a:prstGeom prst="rect">
              <a:avLst/>
            </a:prstGeom>
          </p:spPr>
        </p:pic>
        <p:pic>
          <p:nvPicPr>
            <p:cNvPr id="38" name="그림 37">
              <a:extLst>
                <a:ext uri="{FF2B5EF4-FFF2-40B4-BE49-F238E27FC236}">
                  <a16:creationId xmlns:a16="http://schemas.microsoft.com/office/drawing/2014/main" id="{B442A7C0-2A57-4C63-9FA2-8CAAE63233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4331" y="1892984"/>
              <a:ext cx="801720" cy="593889"/>
            </a:xfrm>
            <a:prstGeom prst="rect">
              <a:avLst/>
            </a:prstGeom>
          </p:spPr>
        </p:pic>
        <p:grpSp>
          <p:nvGrpSpPr>
            <p:cNvPr id="54" name="그룹 53">
              <a:extLst>
                <a:ext uri="{FF2B5EF4-FFF2-40B4-BE49-F238E27FC236}">
                  <a16:creationId xmlns:a16="http://schemas.microsoft.com/office/drawing/2014/main" id="{ED8A634B-3DF0-41A8-B779-8863B2790D97}"/>
                </a:ext>
              </a:extLst>
            </p:cNvPr>
            <p:cNvGrpSpPr/>
            <p:nvPr/>
          </p:nvGrpSpPr>
          <p:grpSpPr>
            <a:xfrm>
              <a:off x="926599" y="3495335"/>
              <a:ext cx="1865185" cy="161925"/>
              <a:chOff x="941425" y="4103784"/>
              <a:chExt cx="1865185" cy="161925"/>
            </a:xfrm>
          </p:grpSpPr>
          <p:pic>
            <p:nvPicPr>
              <p:cNvPr id="22" name="그림 21">
                <a:extLst>
                  <a:ext uri="{FF2B5EF4-FFF2-40B4-BE49-F238E27FC236}">
                    <a16:creationId xmlns:a16="http://schemas.microsoft.com/office/drawing/2014/main" id="{C3DC6D2A-E15F-48D7-BA10-E6BF9A1A9167}"/>
                  </a:ext>
                </a:extLst>
              </p:cNvPr>
              <p:cNvPicPr>
                <a:picLocks noChangeAspect="1"/>
              </p:cNvPicPr>
              <p:nvPr/>
            </p:nvPicPr>
            <p:blipFill>
              <a:blip r:embed="rId5"/>
              <a:stretch>
                <a:fillRect/>
              </a:stretch>
            </p:blipFill>
            <p:spPr>
              <a:xfrm>
                <a:off x="941425" y="4103784"/>
                <a:ext cx="923925" cy="161925"/>
              </a:xfrm>
              <a:prstGeom prst="rect">
                <a:avLst/>
              </a:prstGeom>
            </p:spPr>
          </p:pic>
          <p:pic>
            <p:nvPicPr>
              <p:cNvPr id="30" name="그림 29">
                <a:extLst>
                  <a:ext uri="{FF2B5EF4-FFF2-40B4-BE49-F238E27FC236}">
                    <a16:creationId xmlns:a16="http://schemas.microsoft.com/office/drawing/2014/main" id="{5474F5CA-668C-45C0-BF2F-0AA01AD215EA}"/>
                  </a:ext>
                </a:extLst>
              </p:cNvPr>
              <p:cNvPicPr>
                <a:picLocks noChangeAspect="1"/>
              </p:cNvPicPr>
              <p:nvPr/>
            </p:nvPicPr>
            <p:blipFill>
              <a:blip r:embed="rId6"/>
              <a:stretch>
                <a:fillRect/>
              </a:stretch>
            </p:blipFill>
            <p:spPr>
              <a:xfrm>
                <a:off x="1854110" y="4118410"/>
                <a:ext cx="952500" cy="142874"/>
              </a:xfrm>
              <a:prstGeom prst="rect">
                <a:avLst/>
              </a:prstGeom>
            </p:spPr>
          </p:pic>
        </p:grpSp>
        <p:grpSp>
          <p:nvGrpSpPr>
            <p:cNvPr id="56" name="그룹 55">
              <a:extLst>
                <a:ext uri="{FF2B5EF4-FFF2-40B4-BE49-F238E27FC236}">
                  <a16:creationId xmlns:a16="http://schemas.microsoft.com/office/drawing/2014/main" id="{ED0057E8-BF81-47D3-9BF2-AC41F3B6C78A}"/>
                </a:ext>
              </a:extLst>
            </p:cNvPr>
            <p:cNvGrpSpPr/>
            <p:nvPr/>
          </p:nvGrpSpPr>
          <p:grpSpPr>
            <a:xfrm>
              <a:off x="1362525" y="2582878"/>
              <a:ext cx="913013" cy="686448"/>
              <a:chOff x="1323038" y="2742552"/>
              <a:chExt cx="952500" cy="641580"/>
            </a:xfrm>
          </p:grpSpPr>
          <p:grpSp>
            <p:nvGrpSpPr>
              <p:cNvPr id="11" name="그룹 10">
                <a:extLst>
                  <a:ext uri="{FF2B5EF4-FFF2-40B4-BE49-F238E27FC236}">
                    <a16:creationId xmlns:a16="http://schemas.microsoft.com/office/drawing/2014/main" id="{BDEA6990-9375-42AA-9A53-A373B072AC8E}"/>
                  </a:ext>
                </a:extLst>
              </p:cNvPr>
              <p:cNvGrpSpPr/>
              <p:nvPr/>
            </p:nvGrpSpPr>
            <p:grpSpPr>
              <a:xfrm>
                <a:off x="1412400" y="2742552"/>
                <a:ext cx="804400" cy="593889"/>
                <a:chOff x="4961016" y="1404593"/>
                <a:chExt cx="804400" cy="593889"/>
              </a:xfrm>
            </p:grpSpPr>
            <p:pic>
              <p:nvPicPr>
                <p:cNvPr id="42" name="그림 41">
                  <a:extLst>
                    <a:ext uri="{FF2B5EF4-FFF2-40B4-BE49-F238E27FC236}">
                      <a16:creationId xmlns:a16="http://schemas.microsoft.com/office/drawing/2014/main" id="{39CC700E-2D9C-44FF-80EE-F68B00F550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61016" y="1404593"/>
                  <a:ext cx="801720" cy="593889"/>
                </a:xfrm>
                <a:prstGeom prst="rect">
                  <a:avLst/>
                </a:prstGeom>
              </p:spPr>
            </p:pic>
            <p:sp>
              <p:nvSpPr>
                <p:cNvPr id="7" name="직사각형 6">
                  <a:extLst>
                    <a:ext uri="{FF2B5EF4-FFF2-40B4-BE49-F238E27FC236}">
                      <a16:creationId xmlns:a16="http://schemas.microsoft.com/office/drawing/2014/main" id="{615F3F17-A7BB-45DC-902C-25887546337E}"/>
                    </a:ext>
                  </a:extLst>
                </p:cNvPr>
                <p:cNvSpPr/>
                <p:nvPr/>
              </p:nvSpPr>
              <p:spPr>
                <a:xfrm>
                  <a:off x="4963696" y="1404593"/>
                  <a:ext cx="801720" cy="593889"/>
                </a:xfrm>
                <a:prstGeom prst="rect">
                  <a:avLst/>
                </a:prstGeom>
                <a:solidFill>
                  <a:schemeClr val="tx1">
                    <a:lumMod val="75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8" name="그림 47">
                <a:extLst>
                  <a:ext uri="{FF2B5EF4-FFF2-40B4-BE49-F238E27FC236}">
                    <a16:creationId xmlns:a16="http://schemas.microsoft.com/office/drawing/2014/main" id="{2E00AC5A-4A91-4297-817C-29A712DA9353}"/>
                  </a:ext>
                </a:extLst>
              </p:cNvPr>
              <p:cNvPicPr>
                <a:picLocks noChangeAspect="1"/>
              </p:cNvPicPr>
              <p:nvPr/>
            </p:nvPicPr>
            <p:blipFill>
              <a:blip r:embed="rId5"/>
              <a:stretch>
                <a:fillRect/>
              </a:stretch>
            </p:blipFill>
            <p:spPr>
              <a:xfrm>
                <a:off x="1337325" y="3067198"/>
                <a:ext cx="923925" cy="161925"/>
              </a:xfrm>
              <a:prstGeom prst="rect">
                <a:avLst/>
              </a:prstGeom>
            </p:spPr>
          </p:pic>
          <p:pic>
            <p:nvPicPr>
              <p:cNvPr id="49" name="그림 48">
                <a:extLst>
                  <a:ext uri="{FF2B5EF4-FFF2-40B4-BE49-F238E27FC236}">
                    <a16:creationId xmlns:a16="http://schemas.microsoft.com/office/drawing/2014/main" id="{2B11F7F8-9DC8-4D75-8556-C96208AB3573}"/>
                  </a:ext>
                </a:extLst>
              </p:cNvPr>
              <p:cNvPicPr>
                <a:picLocks noChangeAspect="1"/>
              </p:cNvPicPr>
              <p:nvPr/>
            </p:nvPicPr>
            <p:blipFill>
              <a:blip r:embed="rId6"/>
              <a:stretch>
                <a:fillRect/>
              </a:stretch>
            </p:blipFill>
            <p:spPr>
              <a:xfrm>
                <a:off x="1323038" y="3241257"/>
                <a:ext cx="952500" cy="142875"/>
              </a:xfrm>
              <a:prstGeom prst="rect">
                <a:avLst/>
              </a:prstGeom>
            </p:spPr>
          </p:pic>
        </p:grpSp>
        <p:pic>
          <p:nvPicPr>
            <p:cNvPr id="50" name="그림 49">
              <a:extLst>
                <a:ext uri="{FF2B5EF4-FFF2-40B4-BE49-F238E27FC236}">
                  <a16:creationId xmlns:a16="http://schemas.microsoft.com/office/drawing/2014/main" id="{A53B647B-1B9C-4604-B566-39C8CF7F4728}"/>
                </a:ext>
              </a:extLst>
            </p:cNvPr>
            <p:cNvPicPr>
              <a:picLocks noChangeAspect="1"/>
            </p:cNvPicPr>
            <p:nvPr/>
          </p:nvPicPr>
          <p:blipFill>
            <a:blip r:embed="rId8"/>
            <a:stretch>
              <a:fillRect/>
            </a:stretch>
          </p:blipFill>
          <p:spPr>
            <a:xfrm>
              <a:off x="1237058" y="3876385"/>
              <a:ext cx="1195869" cy="744258"/>
            </a:xfrm>
            <a:prstGeom prst="rect">
              <a:avLst/>
            </a:prstGeom>
          </p:spPr>
        </p:pic>
        <p:grpSp>
          <p:nvGrpSpPr>
            <p:cNvPr id="51" name="그룹 50">
              <a:extLst>
                <a:ext uri="{FF2B5EF4-FFF2-40B4-BE49-F238E27FC236}">
                  <a16:creationId xmlns:a16="http://schemas.microsoft.com/office/drawing/2014/main" id="{6FF37EF4-E9CF-4BA1-ACA8-DB828C36C033}"/>
                </a:ext>
              </a:extLst>
            </p:cNvPr>
            <p:cNvGrpSpPr/>
            <p:nvPr/>
          </p:nvGrpSpPr>
          <p:grpSpPr>
            <a:xfrm>
              <a:off x="1261602" y="4679649"/>
              <a:ext cx="1226468" cy="672252"/>
              <a:chOff x="5532922" y="5480932"/>
              <a:chExt cx="1966549" cy="1198430"/>
            </a:xfrm>
          </p:grpSpPr>
          <p:pic>
            <p:nvPicPr>
              <p:cNvPr id="52" name="Picture 5">
                <a:extLst>
                  <a:ext uri="{FF2B5EF4-FFF2-40B4-BE49-F238E27FC236}">
                    <a16:creationId xmlns:a16="http://schemas.microsoft.com/office/drawing/2014/main" id="{509A287C-FA70-415B-845E-680F2540BE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81985" y="5480932"/>
                <a:ext cx="1917486" cy="1198430"/>
              </a:xfrm>
              <a:prstGeom prst="rect">
                <a:avLst/>
              </a:prstGeom>
            </p:spPr>
          </p:pic>
          <p:sp>
            <p:nvSpPr>
              <p:cNvPr id="53" name="TextBox 52">
                <a:extLst>
                  <a:ext uri="{FF2B5EF4-FFF2-40B4-BE49-F238E27FC236}">
                    <a16:creationId xmlns:a16="http://schemas.microsoft.com/office/drawing/2014/main" id="{3FC93FC3-FCCE-45A2-ACDF-44B4AC86888B}"/>
                  </a:ext>
                </a:extLst>
              </p:cNvPr>
              <p:cNvSpPr txBox="1"/>
              <p:nvPr/>
            </p:nvSpPr>
            <p:spPr>
              <a:xfrm>
                <a:off x="5532922" y="6320050"/>
                <a:ext cx="1811608" cy="307777"/>
              </a:xfrm>
              <a:prstGeom prst="rect">
                <a:avLst/>
              </a:prstGeom>
              <a:noFill/>
            </p:spPr>
            <p:txBody>
              <a:bodyPr wrap="square" rtlCol="0">
                <a:spAutoFit/>
              </a:bodyPr>
              <a:lstStyle/>
              <a:p>
                <a:r>
                  <a:rPr lang="en-US" altLang="ko-KR" sz="1400" dirty="0"/>
                  <a:t>Average Pool</a:t>
                </a:r>
                <a:endParaRPr lang="ko-KR" altLang="en-US" sz="1400" dirty="0"/>
              </a:p>
            </p:txBody>
          </p:sp>
        </p:grpSp>
        <p:pic>
          <p:nvPicPr>
            <p:cNvPr id="55" name="그림 54">
              <a:extLst>
                <a:ext uri="{FF2B5EF4-FFF2-40B4-BE49-F238E27FC236}">
                  <a16:creationId xmlns:a16="http://schemas.microsoft.com/office/drawing/2014/main" id="{1B422421-C0CF-4AAA-8AED-595A5E8A0C7F}"/>
                </a:ext>
              </a:extLst>
            </p:cNvPr>
            <p:cNvPicPr>
              <a:picLocks noChangeAspect="1"/>
            </p:cNvPicPr>
            <p:nvPr/>
          </p:nvPicPr>
          <p:blipFill>
            <a:blip r:embed="rId10"/>
            <a:stretch>
              <a:fillRect/>
            </a:stretch>
          </p:blipFill>
          <p:spPr>
            <a:xfrm>
              <a:off x="1330064" y="5560949"/>
              <a:ext cx="985470" cy="669913"/>
            </a:xfrm>
            <a:prstGeom prst="rect">
              <a:avLst/>
            </a:prstGeom>
          </p:spPr>
        </p:pic>
      </p:grpSp>
      <p:grpSp>
        <p:nvGrpSpPr>
          <p:cNvPr id="61" name="그룹 60">
            <a:extLst>
              <a:ext uri="{FF2B5EF4-FFF2-40B4-BE49-F238E27FC236}">
                <a16:creationId xmlns:a16="http://schemas.microsoft.com/office/drawing/2014/main" id="{4D9DADF8-4710-4FBF-A96D-75442A11446A}"/>
              </a:ext>
            </a:extLst>
          </p:cNvPr>
          <p:cNvGrpSpPr/>
          <p:nvPr/>
        </p:nvGrpSpPr>
        <p:grpSpPr>
          <a:xfrm>
            <a:off x="2521704" y="1055267"/>
            <a:ext cx="5117936" cy="645532"/>
            <a:chOff x="2521704" y="1055267"/>
            <a:chExt cx="5117936" cy="645532"/>
          </a:xfrm>
        </p:grpSpPr>
        <p:sp>
          <p:nvSpPr>
            <p:cNvPr id="58" name="직사각형 57">
              <a:extLst>
                <a:ext uri="{FF2B5EF4-FFF2-40B4-BE49-F238E27FC236}">
                  <a16:creationId xmlns:a16="http://schemas.microsoft.com/office/drawing/2014/main" id="{A82237B3-247E-4C36-ABC6-64E48F20B26C}"/>
                </a:ext>
              </a:extLst>
            </p:cNvPr>
            <p:cNvSpPr/>
            <p:nvPr/>
          </p:nvSpPr>
          <p:spPr>
            <a:xfrm>
              <a:off x="2521704" y="1055268"/>
              <a:ext cx="1423447" cy="64553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2"/>
                  </a:solidFill>
                </a:rPr>
                <a:t>이미지 불러오기</a:t>
              </a:r>
            </a:p>
          </p:txBody>
        </p:sp>
        <p:sp>
          <p:nvSpPr>
            <p:cNvPr id="59" name="직사각형 58">
              <a:extLst>
                <a:ext uri="{FF2B5EF4-FFF2-40B4-BE49-F238E27FC236}">
                  <a16:creationId xmlns:a16="http://schemas.microsoft.com/office/drawing/2014/main" id="{DD50D1C5-F1CA-4C88-9D33-17B8BAF96AD2}"/>
                </a:ext>
              </a:extLst>
            </p:cNvPr>
            <p:cNvSpPr/>
            <p:nvPr/>
          </p:nvSpPr>
          <p:spPr>
            <a:xfrm>
              <a:off x="4204388" y="1055267"/>
              <a:ext cx="3435252" cy="6455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2"/>
                  </a:solidFill>
                </a:rPr>
                <a:t>Image.open</a:t>
              </a:r>
              <a:r>
                <a:rPr lang="en-US" altLang="ko-KR" sz="1400" dirty="0">
                  <a:solidFill>
                    <a:schemeClr val="tx2"/>
                  </a:solidFill>
                </a:rPr>
                <a:t>(</a:t>
              </a:r>
              <a:r>
                <a:rPr lang="ko-KR" altLang="en-US" sz="1400" dirty="0">
                  <a:solidFill>
                    <a:schemeClr val="tx2"/>
                  </a:solidFill>
                </a:rPr>
                <a:t>파일이름</a:t>
              </a:r>
              <a:r>
                <a:rPr lang="en-US" altLang="ko-KR" sz="1400" dirty="0">
                  <a:solidFill>
                    <a:schemeClr val="tx2"/>
                  </a:solidFill>
                </a:rPr>
                <a:t>)</a:t>
              </a:r>
              <a:endParaRPr lang="ko-KR" altLang="en-US" sz="1400" dirty="0">
                <a:solidFill>
                  <a:schemeClr val="tx2"/>
                </a:solidFill>
              </a:endParaRPr>
            </a:p>
          </p:txBody>
        </p:sp>
      </p:grpSp>
      <p:grpSp>
        <p:nvGrpSpPr>
          <p:cNvPr id="62" name="그룹 61">
            <a:extLst>
              <a:ext uri="{FF2B5EF4-FFF2-40B4-BE49-F238E27FC236}">
                <a16:creationId xmlns:a16="http://schemas.microsoft.com/office/drawing/2014/main" id="{43D765E7-4409-4EC7-96EB-3CF1C62102F0}"/>
              </a:ext>
            </a:extLst>
          </p:cNvPr>
          <p:cNvGrpSpPr/>
          <p:nvPr/>
        </p:nvGrpSpPr>
        <p:grpSpPr>
          <a:xfrm>
            <a:off x="2521704" y="1845149"/>
            <a:ext cx="5117936" cy="645532"/>
            <a:chOff x="2521704" y="1055267"/>
            <a:chExt cx="5117936" cy="645532"/>
          </a:xfrm>
        </p:grpSpPr>
        <p:sp>
          <p:nvSpPr>
            <p:cNvPr id="63" name="직사각형 62">
              <a:extLst>
                <a:ext uri="{FF2B5EF4-FFF2-40B4-BE49-F238E27FC236}">
                  <a16:creationId xmlns:a16="http://schemas.microsoft.com/office/drawing/2014/main" id="{0725E9F3-CDFC-4826-B267-9A40B986EFF0}"/>
                </a:ext>
              </a:extLst>
            </p:cNvPr>
            <p:cNvSpPr/>
            <p:nvPr/>
          </p:nvSpPr>
          <p:spPr>
            <a:xfrm>
              <a:off x="2521704" y="1055268"/>
              <a:ext cx="1423447" cy="64553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2"/>
                  </a:solidFill>
                </a:rPr>
                <a:t>이미지 사이즈 줄이기 </a:t>
              </a:r>
              <a:r>
                <a:rPr lang="en-US" altLang="ko-KR" sz="1200" dirty="0">
                  <a:solidFill>
                    <a:schemeClr val="tx2"/>
                  </a:solidFill>
                </a:rPr>
                <a:t>(</a:t>
              </a:r>
              <a:r>
                <a:rPr lang="ko-KR" altLang="en-US" sz="1200" dirty="0">
                  <a:solidFill>
                    <a:schemeClr val="tx2"/>
                  </a:solidFill>
                </a:rPr>
                <a:t>계산속도</a:t>
              </a:r>
              <a:r>
                <a:rPr lang="en-US" altLang="ko-KR" sz="1200" dirty="0">
                  <a:solidFill>
                    <a:schemeClr val="tx2"/>
                  </a:solidFill>
                </a:rPr>
                <a:t>)</a:t>
              </a:r>
              <a:endParaRPr lang="ko-KR" altLang="en-US" sz="1200" dirty="0">
                <a:solidFill>
                  <a:schemeClr val="tx2"/>
                </a:solidFill>
              </a:endParaRPr>
            </a:p>
          </p:txBody>
        </p:sp>
        <p:sp>
          <p:nvSpPr>
            <p:cNvPr id="64" name="직사각형 63">
              <a:extLst>
                <a:ext uri="{FF2B5EF4-FFF2-40B4-BE49-F238E27FC236}">
                  <a16:creationId xmlns:a16="http://schemas.microsoft.com/office/drawing/2014/main" id="{1DECF093-175F-4584-AC92-F39D038FE19E}"/>
                </a:ext>
              </a:extLst>
            </p:cNvPr>
            <p:cNvSpPr/>
            <p:nvPr/>
          </p:nvSpPr>
          <p:spPr>
            <a:xfrm>
              <a:off x="4204388" y="1055267"/>
              <a:ext cx="3435252" cy="6455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2"/>
                  </a:solidFill>
                </a:rPr>
                <a:t>img.resize</a:t>
              </a:r>
              <a:r>
                <a:rPr lang="en-US" altLang="ko-KR" sz="1200" dirty="0">
                  <a:solidFill>
                    <a:schemeClr val="tx2"/>
                  </a:solidFill>
                </a:rPr>
                <a:t>(size, size), </a:t>
              </a:r>
              <a:r>
                <a:rPr lang="en-US" altLang="ko-KR" sz="1200" dirty="0" err="1">
                  <a:solidFill>
                    <a:schemeClr val="tx2"/>
                  </a:solidFill>
                </a:rPr>
                <a:t>image.ANTIALIAS</a:t>
              </a:r>
              <a:endParaRPr lang="ko-KR" altLang="en-US" sz="1200" dirty="0">
                <a:solidFill>
                  <a:schemeClr val="tx2"/>
                </a:solidFill>
              </a:endParaRPr>
            </a:p>
          </p:txBody>
        </p:sp>
      </p:grpSp>
      <p:grpSp>
        <p:nvGrpSpPr>
          <p:cNvPr id="66" name="그룹 65">
            <a:extLst>
              <a:ext uri="{FF2B5EF4-FFF2-40B4-BE49-F238E27FC236}">
                <a16:creationId xmlns:a16="http://schemas.microsoft.com/office/drawing/2014/main" id="{1A207373-AD51-476F-A7E7-1AB5CADFCA93}"/>
              </a:ext>
            </a:extLst>
          </p:cNvPr>
          <p:cNvGrpSpPr/>
          <p:nvPr/>
        </p:nvGrpSpPr>
        <p:grpSpPr>
          <a:xfrm>
            <a:off x="2534585" y="2574272"/>
            <a:ext cx="5117936" cy="645532"/>
            <a:chOff x="2521704" y="1055267"/>
            <a:chExt cx="5117936" cy="645532"/>
          </a:xfrm>
        </p:grpSpPr>
        <p:sp>
          <p:nvSpPr>
            <p:cNvPr id="67" name="직사각형 66">
              <a:extLst>
                <a:ext uri="{FF2B5EF4-FFF2-40B4-BE49-F238E27FC236}">
                  <a16:creationId xmlns:a16="http://schemas.microsoft.com/office/drawing/2014/main" id="{495154DD-7C25-477C-BBE2-0EE40807A13D}"/>
                </a:ext>
              </a:extLst>
            </p:cNvPr>
            <p:cNvSpPr/>
            <p:nvPr/>
          </p:nvSpPr>
          <p:spPr>
            <a:xfrm>
              <a:off x="2521704" y="1055268"/>
              <a:ext cx="1423447" cy="64553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2"/>
                  </a:solidFill>
                </a:rPr>
                <a:t>Gray</a:t>
              </a:r>
              <a:r>
                <a:rPr lang="ko-KR" altLang="en-US" sz="1200" dirty="0">
                  <a:solidFill>
                    <a:schemeClr val="tx2"/>
                  </a:solidFill>
                </a:rPr>
                <a:t>값으로 변형 </a:t>
              </a:r>
              <a:r>
                <a:rPr lang="en-US" altLang="ko-KR" sz="1200" dirty="0">
                  <a:solidFill>
                    <a:schemeClr val="tx2"/>
                  </a:solidFill>
                </a:rPr>
                <a:t>(</a:t>
              </a:r>
              <a:r>
                <a:rPr lang="ko-KR" altLang="en-US" sz="1200" dirty="0">
                  <a:solidFill>
                    <a:schemeClr val="tx2"/>
                  </a:solidFill>
                </a:rPr>
                <a:t>계산속도</a:t>
              </a:r>
              <a:r>
                <a:rPr lang="en-US" altLang="ko-KR" sz="1200" dirty="0">
                  <a:solidFill>
                    <a:schemeClr val="tx2"/>
                  </a:solidFill>
                </a:rPr>
                <a:t>)</a:t>
              </a:r>
              <a:endParaRPr lang="ko-KR" altLang="en-US" sz="1200" dirty="0">
                <a:solidFill>
                  <a:schemeClr val="tx2"/>
                </a:solidFill>
              </a:endParaRPr>
            </a:p>
          </p:txBody>
        </p:sp>
        <p:sp>
          <p:nvSpPr>
            <p:cNvPr id="68" name="직사각형 67">
              <a:extLst>
                <a:ext uri="{FF2B5EF4-FFF2-40B4-BE49-F238E27FC236}">
                  <a16:creationId xmlns:a16="http://schemas.microsoft.com/office/drawing/2014/main" id="{4A1970C9-9762-45A9-9A03-423004A558EF}"/>
                </a:ext>
              </a:extLst>
            </p:cNvPr>
            <p:cNvSpPr/>
            <p:nvPr/>
          </p:nvSpPr>
          <p:spPr>
            <a:xfrm>
              <a:off x="4204388" y="1055267"/>
              <a:ext cx="3435252" cy="6455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2"/>
                  </a:solidFill>
                </a:rPr>
                <a:t>Img.convert</a:t>
              </a:r>
              <a:r>
                <a:rPr lang="en-US" altLang="ko-KR" sz="1400" dirty="0">
                  <a:solidFill>
                    <a:schemeClr val="tx2"/>
                  </a:solidFill>
                </a:rPr>
                <a:t>(‘L’)</a:t>
              </a:r>
              <a:endParaRPr lang="ko-KR" altLang="en-US" sz="1400" dirty="0">
                <a:solidFill>
                  <a:schemeClr val="tx2"/>
                </a:solidFill>
              </a:endParaRPr>
            </a:p>
          </p:txBody>
        </p:sp>
      </p:grpSp>
      <p:grpSp>
        <p:nvGrpSpPr>
          <p:cNvPr id="70" name="그룹 69">
            <a:extLst>
              <a:ext uri="{FF2B5EF4-FFF2-40B4-BE49-F238E27FC236}">
                <a16:creationId xmlns:a16="http://schemas.microsoft.com/office/drawing/2014/main" id="{B10087F8-998B-427A-B713-686B5F7B1DBC}"/>
              </a:ext>
            </a:extLst>
          </p:cNvPr>
          <p:cNvGrpSpPr/>
          <p:nvPr/>
        </p:nvGrpSpPr>
        <p:grpSpPr>
          <a:xfrm>
            <a:off x="2521704" y="3298038"/>
            <a:ext cx="5117936" cy="645532"/>
            <a:chOff x="2521704" y="1055267"/>
            <a:chExt cx="5117936" cy="645532"/>
          </a:xfrm>
        </p:grpSpPr>
        <p:sp>
          <p:nvSpPr>
            <p:cNvPr id="71" name="직사각형 70">
              <a:extLst>
                <a:ext uri="{FF2B5EF4-FFF2-40B4-BE49-F238E27FC236}">
                  <a16:creationId xmlns:a16="http://schemas.microsoft.com/office/drawing/2014/main" id="{B89AE9AE-871D-4BC3-A714-57631033842F}"/>
                </a:ext>
              </a:extLst>
            </p:cNvPr>
            <p:cNvSpPr/>
            <p:nvPr/>
          </p:nvSpPr>
          <p:spPr>
            <a:xfrm>
              <a:off x="2521704" y="1055268"/>
              <a:ext cx="1423447" cy="64553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err="1">
                  <a:solidFill>
                    <a:schemeClr val="tx2"/>
                  </a:solidFill>
                </a:rPr>
                <a:t>픽셀값</a:t>
              </a:r>
              <a:r>
                <a:rPr lang="ko-KR" altLang="en-US" sz="1200" dirty="0">
                  <a:solidFill>
                    <a:schemeClr val="tx2"/>
                  </a:solidFill>
                </a:rPr>
                <a:t> 구하기 </a:t>
              </a:r>
              <a:r>
                <a:rPr lang="en-US" altLang="ko-KR" sz="1200" dirty="0">
                  <a:solidFill>
                    <a:schemeClr val="tx2"/>
                  </a:solidFill>
                </a:rPr>
                <a:t>(</a:t>
              </a:r>
              <a:r>
                <a:rPr lang="ko-KR" altLang="en-US" sz="1200" dirty="0">
                  <a:solidFill>
                    <a:schemeClr val="tx2"/>
                  </a:solidFill>
                </a:rPr>
                <a:t>컴퓨터인식</a:t>
              </a:r>
              <a:r>
                <a:rPr lang="en-US" altLang="ko-KR" sz="1200" dirty="0">
                  <a:solidFill>
                    <a:schemeClr val="tx2"/>
                  </a:solidFill>
                </a:rPr>
                <a:t>)</a:t>
              </a:r>
              <a:endParaRPr lang="ko-KR" altLang="en-US" sz="1200" dirty="0">
                <a:solidFill>
                  <a:schemeClr val="tx2"/>
                </a:solidFill>
              </a:endParaRPr>
            </a:p>
          </p:txBody>
        </p:sp>
        <p:sp>
          <p:nvSpPr>
            <p:cNvPr id="72" name="직사각형 71">
              <a:extLst>
                <a:ext uri="{FF2B5EF4-FFF2-40B4-BE49-F238E27FC236}">
                  <a16:creationId xmlns:a16="http://schemas.microsoft.com/office/drawing/2014/main" id="{AF61D0D2-F806-4A3F-AB2C-DB830081FAC2}"/>
                </a:ext>
              </a:extLst>
            </p:cNvPr>
            <p:cNvSpPr/>
            <p:nvPr/>
          </p:nvSpPr>
          <p:spPr>
            <a:xfrm>
              <a:off x="4204388" y="1055267"/>
              <a:ext cx="3435252" cy="6455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2"/>
                  </a:solidFill>
                </a:rPr>
                <a:t>Img.getdata</a:t>
              </a:r>
              <a:r>
                <a:rPr lang="en-US" altLang="ko-KR" sz="1400" dirty="0">
                  <a:solidFill>
                    <a:schemeClr val="tx2"/>
                  </a:solidFill>
                </a:rPr>
                <a:t>()</a:t>
              </a:r>
              <a:endParaRPr lang="ko-KR" altLang="en-US" sz="1400" dirty="0">
                <a:solidFill>
                  <a:schemeClr val="tx2"/>
                </a:solidFill>
              </a:endParaRPr>
            </a:p>
          </p:txBody>
        </p:sp>
      </p:grpSp>
      <p:grpSp>
        <p:nvGrpSpPr>
          <p:cNvPr id="74" name="그룹 73">
            <a:extLst>
              <a:ext uri="{FF2B5EF4-FFF2-40B4-BE49-F238E27FC236}">
                <a16:creationId xmlns:a16="http://schemas.microsoft.com/office/drawing/2014/main" id="{F2837933-6229-4FBA-99DB-CDFA62C969A7}"/>
              </a:ext>
            </a:extLst>
          </p:cNvPr>
          <p:cNvGrpSpPr/>
          <p:nvPr/>
        </p:nvGrpSpPr>
        <p:grpSpPr>
          <a:xfrm>
            <a:off x="2534585" y="3996489"/>
            <a:ext cx="5117936" cy="645532"/>
            <a:chOff x="2521704" y="1055267"/>
            <a:chExt cx="5117936" cy="645532"/>
          </a:xfrm>
        </p:grpSpPr>
        <p:sp>
          <p:nvSpPr>
            <p:cNvPr id="75" name="직사각형 74">
              <a:extLst>
                <a:ext uri="{FF2B5EF4-FFF2-40B4-BE49-F238E27FC236}">
                  <a16:creationId xmlns:a16="http://schemas.microsoft.com/office/drawing/2014/main" id="{CD1FBE93-3E6E-47F0-9EF2-60F2813D83C7}"/>
                </a:ext>
              </a:extLst>
            </p:cNvPr>
            <p:cNvSpPr/>
            <p:nvPr/>
          </p:nvSpPr>
          <p:spPr>
            <a:xfrm>
              <a:off x="2521704" y="1055268"/>
              <a:ext cx="1423447" cy="64553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2"/>
                  </a:solidFill>
                </a:rPr>
                <a:t>2</a:t>
              </a:r>
              <a:r>
                <a:rPr lang="ko-KR" altLang="en-US" sz="1200" dirty="0">
                  <a:solidFill>
                    <a:schemeClr val="tx2"/>
                  </a:solidFill>
                </a:rPr>
                <a:t>차원배열 </a:t>
              </a:r>
              <a:r>
                <a:rPr lang="en-US" altLang="ko-KR" sz="1200" dirty="0">
                  <a:solidFill>
                    <a:schemeClr val="tx2"/>
                  </a:solidFill>
                </a:rPr>
                <a:t>(3,4,5</a:t>
              </a:r>
              <a:r>
                <a:rPr lang="ko-KR" altLang="en-US" sz="1200" dirty="0">
                  <a:solidFill>
                    <a:schemeClr val="tx2"/>
                  </a:solidFill>
                </a:rPr>
                <a:t>차원배열을 통해 계산용이</a:t>
              </a:r>
              <a:r>
                <a:rPr lang="en-US" altLang="ko-KR" sz="1200" dirty="0">
                  <a:solidFill>
                    <a:schemeClr val="tx2"/>
                  </a:solidFill>
                </a:rPr>
                <a:t>)</a:t>
              </a:r>
              <a:endParaRPr lang="ko-KR" altLang="en-US" sz="1200" dirty="0">
                <a:solidFill>
                  <a:schemeClr val="tx2"/>
                </a:solidFill>
              </a:endParaRPr>
            </a:p>
          </p:txBody>
        </p:sp>
        <p:sp>
          <p:nvSpPr>
            <p:cNvPr id="76" name="직사각형 75">
              <a:extLst>
                <a:ext uri="{FF2B5EF4-FFF2-40B4-BE49-F238E27FC236}">
                  <a16:creationId xmlns:a16="http://schemas.microsoft.com/office/drawing/2014/main" id="{A23C7897-355F-4A57-87DA-6BE46D890CD8}"/>
                </a:ext>
              </a:extLst>
            </p:cNvPr>
            <p:cNvSpPr/>
            <p:nvPr/>
          </p:nvSpPr>
          <p:spPr>
            <a:xfrm>
              <a:off x="4204388" y="1055267"/>
              <a:ext cx="3435252" cy="6455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tx2"/>
                  </a:solidFill>
                </a:rPr>
                <a:t>파일이름 </a:t>
              </a:r>
              <a:r>
                <a:rPr lang="en-US" altLang="ko-KR" sz="1400" dirty="0">
                  <a:solidFill>
                    <a:schemeClr val="tx2"/>
                  </a:solidFill>
                </a:rPr>
                <a:t>= </a:t>
              </a:r>
              <a:r>
                <a:rPr lang="en-US" altLang="ko-KR" sz="1400" dirty="0" err="1">
                  <a:solidFill>
                    <a:schemeClr val="tx2"/>
                  </a:solidFill>
                </a:rPr>
                <a:t>np.array</a:t>
              </a:r>
              <a:r>
                <a:rPr lang="en-US" altLang="ko-KR" sz="1400" dirty="0">
                  <a:solidFill>
                    <a:schemeClr val="tx2"/>
                  </a:solidFill>
                </a:rPr>
                <a:t>(</a:t>
              </a:r>
              <a:r>
                <a:rPr lang="ko-KR" altLang="en-US" sz="1400" dirty="0">
                  <a:solidFill>
                    <a:schemeClr val="tx2"/>
                  </a:solidFill>
                </a:rPr>
                <a:t>데이터 프레임</a:t>
              </a:r>
              <a:r>
                <a:rPr lang="en-US" altLang="ko-KR" sz="1400" dirty="0">
                  <a:solidFill>
                    <a:schemeClr val="tx2"/>
                  </a:solidFill>
                </a:rPr>
                <a:t>)</a:t>
              </a:r>
            </a:p>
            <a:p>
              <a:pPr algn="ctr" latinLnBrk="1"/>
              <a:r>
                <a:rPr lang="en-US" altLang="ko-KR" sz="1400" dirty="0">
                  <a:solidFill>
                    <a:schemeClr val="tx2"/>
                  </a:solidFill>
                </a:rPr>
                <a:t>pixels = </a:t>
              </a:r>
              <a:r>
                <a:rPr lang="en-US" altLang="ko-KR" sz="1400" dirty="0" err="1">
                  <a:solidFill>
                    <a:schemeClr val="tx2"/>
                  </a:solidFill>
                </a:rPr>
                <a:t>np.array</a:t>
              </a:r>
              <a:r>
                <a:rPr lang="en-US" altLang="ko-KR" sz="1400" dirty="0">
                  <a:solidFill>
                    <a:schemeClr val="tx2"/>
                  </a:solidFill>
                </a:rPr>
                <a:t>(</a:t>
              </a:r>
              <a:r>
                <a:rPr lang="en-US" altLang="ko-KR" sz="1400" dirty="0" err="1">
                  <a:solidFill>
                    <a:schemeClr val="tx2"/>
                  </a:solidFill>
                </a:rPr>
                <a:t>pixel_data</a:t>
              </a:r>
              <a:r>
                <a:rPr lang="en-US" altLang="ko-KR" sz="1400" dirty="0">
                  <a:solidFill>
                    <a:schemeClr val="tx2"/>
                  </a:solidFill>
                </a:rPr>
                <a:t>) </a:t>
              </a:r>
            </a:p>
          </p:txBody>
        </p:sp>
      </p:grpSp>
      <p:grpSp>
        <p:nvGrpSpPr>
          <p:cNvPr id="78" name="그룹 77">
            <a:extLst>
              <a:ext uri="{FF2B5EF4-FFF2-40B4-BE49-F238E27FC236}">
                <a16:creationId xmlns:a16="http://schemas.microsoft.com/office/drawing/2014/main" id="{6D459EE1-094B-4DD5-BB38-157869D67489}"/>
              </a:ext>
            </a:extLst>
          </p:cNvPr>
          <p:cNvGrpSpPr/>
          <p:nvPr/>
        </p:nvGrpSpPr>
        <p:grpSpPr>
          <a:xfrm>
            <a:off x="2534585" y="4694940"/>
            <a:ext cx="5117936" cy="645532"/>
            <a:chOff x="2521704" y="1055267"/>
            <a:chExt cx="5117936" cy="645532"/>
          </a:xfrm>
        </p:grpSpPr>
        <p:sp>
          <p:nvSpPr>
            <p:cNvPr id="79" name="직사각형 78">
              <a:extLst>
                <a:ext uri="{FF2B5EF4-FFF2-40B4-BE49-F238E27FC236}">
                  <a16:creationId xmlns:a16="http://schemas.microsoft.com/office/drawing/2014/main" id="{C37AFD3B-C86E-4F53-95AB-5AB83439260A}"/>
                </a:ext>
              </a:extLst>
            </p:cNvPr>
            <p:cNvSpPr/>
            <p:nvPr/>
          </p:nvSpPr>
          <p:spPr>
            <a:xfrm>
              <a:off x="2521704" y="1055268"/>
              <a:ext cx="1423447" cy="64553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2"/>
                  </a:solidFill>
                </a:rPr>
                <a:t>픽셀들의 평균값 구하기 </a:t>
              </a:r>
              <a:r>
                <a:rPr lang="en-US" altLang="ko-KR" sz="1200" dirty="0">
                  <a:solidFill>
                    <a:schemeClr val="tx2"/>
                  </a:solidFill>
                </a:rPr>
                <a:t>(</a:t>
              </a:r>
              <a:r>
                <a:rPr lang="ko-KR" altLang="en-US" sz="1200" dirty="0">
                  <a:solidFill>
                    <a:schemeClr val="tx2"/>
                  </a:solidFill>
                </a:rPr>
                <a:t>대표적인 값 만들기</a:t>
              </a:r>
              <a:r>
                <a:rPr lang="en-US" altLang="ko-KR" sz="1200" dirty="0">
                  <a:solidFill>
                    <a:schemeClr val="tx2"/>
                  </a:solidFill>
                </a:rPr>
                <a:t>)</a:t>
              </a:r>
              <a:endParaRPr lang="ko-KR" altLang="en-US" sz="1200" dirty="0">
                <a:solidFill>
                  <a:schemeClr val="tx2"/>
                </a:solidFill>
              </a:endParaRPr>
            </a:p>
          </p:txBody>
        </p:sp>
        <p:sp>
          <p:nvSpPr>
            <p:cNvPr id="80" name="직사각형 79">
              <a:extLst>
                <a:ext uri="{FF2B5EF4-FFF2-40B4-BE49-F238E27FC236}">
                  <a16:creationId xmlns:a16="http://schemas.microsoft.com/office/drawing/2014/main" id="{410493D6-1732-48A5-B9C2-CEACBE72388C}"/>
                </a:ext>
              </a:extLst>
            </p:cNvPr>
            <p:cNvSpPr/>
            <p:nvPr/>
          </p:nvSpPr>
          <p:spPr>
            <a:xfrm>
              <a:off x="4204388" y="1055267"/>
              <a:ext cx="3435252" cy="6455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2"/>
                  </a:solidFill>
                </a:rPr>
                <a:t>Avg = </a:t>
              </a:r>
              <a:r>
                <a:rPr lang="en-US" altLang="ko-KR" sz="1400" dirty="0" err="1">
                  <a:solidFill>
                    <a:schemeClr val="tx2"/>
                  </a:solidFill>
                </a:rPr>
                <a:t>pixels.mean</a:t>
              </a:r>
              <a:r>
                <a:rPr lang="en-US" altLang="ko-KR" sz="1400" dirty="0">
                  <a:solidFill>
                    <a:schemeClr val="tx2"/>
                  </a:solidFill>
                </a:rPr>
                <a:t>()</a:t>
              </a:r>
              <a:endParaRPr lang="ko-KR" altLang="en-US" sz="1400" dirty="0">
                <a:solidFill>
                  <a:schemeClr val="tx2"/>
                </a:solidFill>
              </a:endParaRPr>
            </a:p>
          </p:txBody>
        </p:sp>
      </p:grpSp>
      <p:grpSp>
        <p:nvGrpSpPr>
          <p:cNvPr id="82" name="그룹 81">
            <a:extLst>
              <a:ext uri="{FF2B5EF4-FFF2-40B4-BE49-F238E27FC236}">
                <a16:creationId xmlns:a16="http://schemas.microsoft.com/office/drawing/2014/main" id="{DAE2B97A-5AA3-4970-B7A4-5F17B833E9BE}"/>
              </a:ext>
            </a:extLst>
          </p:cNvPr>
          <p:cNvGrpSpPr/>
          <p:nvPr/>
        </p:nvGrpSpPr>
        <p:grpSpPr>
          <a:xfrm>
            <a:off x="2539332" y="5393391"/>
            <a:ext cx="5117936" cy="645532"/>
            <a:chOff x="2521704" y="1055267"/>
            <a:chExt cx="5117936" cy="645532"/>
          </a:xfrm>
        </p:grpSpPr>
        <p:sp>
          <p:nvSpPr>
            <p:cNvPr id="83" name="직사각형 82">
              <a:extLst>
                <a:ext uri="{FF2B5EF4-FFF2-40B4-BE49-F238E27FC236}">
                  <a16:creationId xmlns:a16="http://schemas.microsoft.com/office/drawing/2014/main" id="{00A4179B-7BD1-4FEF-AD2F-ADAF13ADAC80}"/>
                </a:ext>
              </a:extLst>
            </p:cNvPr>
            <p:cNvSpPr/>
            <p:nvPr/>
          </p:nvSpPr>
          <p:spPr>
            <a:xfrm>
              <a:off x="2521704" y="1055268"/>
              <a:ext cx="1423447" cy="64553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2"/>
                  </a:solidFill>
                </a:rPr>
                <a:t>0,1</a:t>
              </a:r>
              <a:r>
                <a:rPr lang="ko-KR" altLang="en-US" sz="1200" dirty="0">
                  <a:solidFill>
                    <a:schemeClr val="tx2"/>
                  </a:solidFill>
                </a:rPr>
                <a:t>로 구성된 </a:t>
              </a:r>
              <a:r>
                <a:rPr lang="en-US" altLang="ko-KR" sz="1200" dirty="0">
                  <a:solidFill>
                    <a:schemeClr val="tx2"/>
                  </a:solidFill>
                </a:rPr>
                <a:t>2</a:t>
              </a:r>
              <a:r>
                <a:rPr lang="ko-KR" altLang="en-US" sz="1200" dirty="0">
                  <a:solidFill>
                    <a:schemeClr val="tx2"/>
                  </a:solidFill>
                </a:rPr>
                <a:t>차원 배열로 표현하기</a:t>
              </a:r>
            </a:p>
          </p:txBody>
        </p:sp>
        <p:sp>
          <p:nvSpPr>
            <p:cNvPr id="84" name="직사각형 83">
              <a:extLst>
                <a:ext uri="{FF2B5EF4-FFF2-40B4-BE49-F238E27FC236}">
                  <a16:creationId xmlns:a16="http://schemas.microsoft.com/office/drawing/2014/main" id="{5452AF4C-AB71-4214-8AC3-B35CAB4E28B0}"/>
                </a:ext>
              </a:extLst>
            </p:cNvPr>
            <p:cNvSpPr/>
            <p:nvPr/>
          </p:nvSpPr>
          <p:spPr>
            <a:xfrm>
              <a:off x="4204388" y="1055267"/>
              <a:ext cx="3435252" cy="6455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2"/>
                  </a:solidFill>
                </a:rPr>
                <a:t>pixels = </a:t>
              </a:r>
              <a:r>
                <a:rPr lang="en-US" altLang="ko-KR" sz="1400" dirty="0" err="1">
                  <a:solidFill>
                    <a:schemeClr val="tx2"/>
                  </a:solidFill>
                </a:rPr>
                <a:t>pixels.reshape</a:t>
              </a:r>
              <a:r>
                <a:rPr lang="en-US" altLang="ko-KR" sz="1400" dirty="0">
                  <a:solidFill>
                    <a:schemeClr val="tx2"/>
                  </a:solidFill>
                </a:rPr>
                <a:t>((size, size))</a:t>
              </a:r>
            </a:p>
            <a:p>
              <a:pPr algn="ctr"/>
              <a:r>
                <a:rPr lang="en-US" altLang="ko-KR" sz="1400" dirty="0">
                  <a:solidFill>
                    <a:schemeClr val="tx2"/>
                  </a:solidFill>
                </a:rPr>
                <a:t> diff = 1 * (pixels &gt; avg)</a:t>
              </a:r>
              <a:endParaRPr lang="ko-KR" altLang="en-US" sz="1400" dirty="0">
                <a:solidFill>
                  <a:schemeClr val="tx2"/>
                </a:solidFill>
              </a:endParaRPr>
            </a:p>
          </p:txBody>
        </p:sp>
      </p:grpSp>
      <p:grpSp>
        <p:nvGrpSpPr>
          <p:cNvPr id="86" name="그룹 85">
            <a:extLst>
              <a:ext uri="{FF2B5EF4-FFF2-40B4-BE49-F238E27FC236}">
                <a16:creationId xmlns:a16="http://schemas.microsoft.com/office/drawing/2014/main" id="{C60DFAF6-EA6C-438F-B3DE-6C205ABB0FCE}"/>
              </a:ext>
            </a:extLst>
          </p:cNvPr>
          <p:cNvGrpSpPr/>
          <p:nvPr/>
        </p:nvGrpSpPr>
        <p:grpSpPr>
          <a:xfrm>
            <a:off x="7786926" y="1044889"/>
            <a:ext cx="3830067" cy="5002823"/>
            <a:chOff x="8264006" y="1548202"/>
            <a:chExt cx="3830067" cy="5002823"/>
          </a:xfrm>
        </p:grpSpPr>
        <p:sp>
          <p:nvSpPr>
            <p:cNvPr id="87" name="화살표: 아래쪽 86">
              <a:extLst>
                <a:ext uri="{FF2B5EF4-FFF2-40B4-BE49-F238E27FC236}">
                  <a16:creationId xmlns:a16="http://schemas.microsoft.com/office/drawing/2014/main" id="{05D6A98F-3A4B-4D59-81C5-1CF3539220FF}"/>
                </a:ext>
              </a:extLst>
            </p:cNvPr>
            <p:cNvSpPr/>
            <p:nvPr/>
          </p:nvSpPr>
          <p:spPr>
            <a:xfrm>
              <a:off x="9923703" y="3803586"/>
              <a:ext cx="781050"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8" name="그림 87">
              <a:extLst>
                <a:ext uri="{FF2B5EF4-FFF2-40B4-BE49-F238E27FC236}">
                  <a16:creationId xmlns:a16="http://schemas.microsoft.com/office/drawing/2014/main" id="{A631F386-2C65-420F-B5F3-A0D3C853EA0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64006" y="1548202"/>
              <a:ext cx="3807340" cy="2038350"/>
            </a:xfrm>
            <a:prstGeom prst="rect">
              <a:avLst/>
            </a:prstGeom>
          </p:spPr>
        </p:pic>
        <p:pic>
          <p:nvPicPr>
            <p:cNvPr id="89" name="그림 88">
              <a:extLst>
                <a:ext uri="{FF2B5EF4-FFF2-40B4-BE49-F238E27FC236}">
                  <a16:creationId xmlns:a16="http://schemas.microsoft.com/office/drawing/2014/main" id="{922421C2-70BF-4E02-8AF7-3E82123CBFE0}"/>
                </a:ext>
              </a:extLst>
            </p:cNvPr>
            <p:cNvPicPr>
              <a:picLocks noChangeAspect="1"/>
            </p:cNvPicPr>
            <p:nvPr/>
          </p:nvPicPr>
          <p:blipFill>
            <a:blip r:embed="rId12"/>
            <a:stretch>
              <a:fillRect/>
            </a:stretch>
          </p:blipFill>
          <p:spPr>
            <a:xfrm>
              <a:off x="8286733" y="4405508"/>
              <a:ext cx="3807340" cy="2145517"/>
            </a:xfrm>
            <a:prstGeom prst="rect">
              <a:avLst/>
            </a:prstGeom>
          </p:spPr>
        </p:pic>
        <p:sp>
          <p:nvSpPr>
            <p:cNvPr id="90" name="타원 89">
              <a:extLst>
                <a:ext uri="{FF2B5EF4-FFF2-40B4-BE49-F238E27FC236}">
                  <a16:creationId xmlns:a16="http://schemas.microsoft.com/office/drawing/2014/main" id="{CC6BF28A-C6B0-4DB6-B46F-59E1FCBEFECD}"/>
                </a:ext>
              </a:extLst>
            </p:cNvPr>
            <p:cNvSpPr/>
            <p:nvPr/>
          </p:nvSpPr>
          <p:spPr>
            <a:xfrm>
              <a:off x="8432304" y="4566658"/>
              <a:ext cx="578346" cy="5101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a:extLst>
                <a:ext uri="{FF2B5EF4-FFF2-40B4-BE49-F238E27FC236}">
                  <a16:creationId xmlns:a16="http://schemas.microsoft.com/office/drawing/2014/main" id="{C694F0E3-F80D-4FF0-A486-F97EB8F2EDB5}"/>
                </a:ext>
              </a:extLst>
            </p:cNvPr>
            <p:cNvSpPr/>
            <p:nvPr/>
          </p:nvSpPr>
          <p:spPr>
            <a:xfrm>
              <a:off x="10704753" y="2121031"/>
              <a:ext cx="843082" cy="80127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8C693020-48A8-45A2-8D66-41DC73C6D9BA}"/>
                </a:ext>
              </a:extLst>
            </p:cNvPr>
            <p:cNvSpPr/>
            <p:nvPr/>
          </p:nvSpPr>
          <p:spPr>
            <a:xfrm>
              <a:off x="10689163" y="5077627"/>
              <a:ext cx="843082" cy="80127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TextBox 92">
              <a:extLst>
                <a:ext uri="{FF2B5EF4-FFF2-40B4-BE49-F238E27FC236}">
                  <a16:creationId xmlns:a16="http://schemas.microsoft.com/office/drawing/2014/main" id="{270F2C21-3419-4808-98F8-0AF1F64FA77B}"/>
                </a:ext>
              </a:extLst>
            </p:cNvPr>
            <p:cNvSpPr txBox="1"/>
            <p:nvPr/>
          </p:nvSpPr>
          <p:spPr>
            <a:xfrm>
              <a:off x="10704753" y="3674913"/>
              <a:ext cx="1206631" cy="646331"/>
            </a:xfrm>
            <a:prstGeom prst="rect">
              <a:avLst/>
            </a:prstGeom>
            <a:noFill/>
          </p:spPr>
          <p:txBody>
            <a:bodyPr wrap="square" rtlCol="0">
              <a:spAutoFit/>
            </a:bodyPr>
            <a:lstStyle/>
            <a:p>
              <a:r>
                <a:rPr lang="ko-KR" altLang="en-US" sz="1200" dirty="0">
                  <a:solidFill>
                    <a:schemeClr val="bg1"/>
                  </a:solidFill>
                </a:rPr>
                <a:t>이미지에서 색</a:t>
              </a:r>
              <a:r>
                <a:rPr lang="en-US" altLang="ko-KR" sz="1200" dirty="0">
                  <a:solidFill>
                    <a:schemeClr val="bg1"/>
                  </a:solidFill>
                </a:rPr>
                <a:t>, </a:t>
              </a:r>
              <a:r>
                <a:rPr lang="ko-KR" altLang="en-US" sz="1200" dirty="0">
                  <a:solidFill>
                    <a:schemeClr val="bg1"/>
                  </a:solidFill>
                </a:rPr>
                <a:t>거리감에 의한 구분</a:t>
              </a:r>
            </a:p>
          </p:txBody>
        </p:sp>
        <p:sp>
          <p:nvSpPr>
            <p:cNvPr id="94" name="직사각형 93">
              <a:extLst>
                <a:ext uri="{FF2B5EF4-FFF2-40B4-BE49-F238E27FC236}">
                  <a16:creationId xmlns:a16="http://schemas.microsoft.com/office/drawing/2014/main" id="{A32E771B-81A3-4385-9488-217961288A14}"/>
                </a:ext>
              </a:extLst>
            </p:cNvPr>
            <p:cNvSpPr/>
            <p:nvPr/>
          </p:nvSpPr>
          <p:spPr>
            <a:xfrm>
              <a:off x="9694072" y="4725382"/>
              <a:ext cx="459261" cy="51016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5" name="그림 94">
            <a:extLst>
              <a:ext uri="{FF2B5EF4-FFF2-40B4-BE49-F238E27FC236}">
                <a16:creationId xmlns:a16="http://schemas.microsoft.com/office/drawing/2014/main" id="{23CA9A53-1F6F-4318-90E8-E6F2687FAE1D}"/>
              </a:ext>
            </a:extLst>
          </p:cNvPr>
          <p:cNvPicPr>
            <a:picLocks noChangeAspect="1"/>
          </p:cNvPicPr>
          <p:nvPr/>
        </p:nvPicPr>
        <p:blipFill>
          <a:blip r:embed="rId13"/>
          <a:stretch>
            <a:fillRect/>
          </a:stretch>
        </p:blipFill>
        <p:spPr>
          <a:xfrm>
            <a:off x="6627974" y="2752355"/>
            <a:ext cx="1605996" cy="1039066"/>
          </a:xfrm>
          <a:prstGeom prst="rect">
            <a:avLst/>
          </a:prstGeom>
        </p:spPr>
      </p:pic>
      <p:cxnSp>
        <p:nvCxnSpPr>
          <p:cNvPr id="96" name="직선 화살표 연결선 95">
            <a:extLst>
              <a:ext uri="{FF2B5EF4-FFF2-40B4-BE49-F238E27FC236}">
                <a16:creationId xmlns:a16="http://schemas.microsoft.com/office/drawing/2014/main" id="{253BBFB8-AD79-42EF-89EB-D9A670C6A6FA}"/>
              </a:ext>
            </a:extLst>
          </p:cNvPr>
          <p:cNvCxnSpPr>
            <a:cxnSpLocks/>
          </p:cNvCxnSpPr>
          <p:nvPr/>
        </p:nvCxnSpPr>
        <p:spPr>
          <a:xfrm flipH="1" flipV="1">
            <a:off x="7346516" y="3763758"/>
            <a:ext cx="756261" cy="37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en-US" altLang="ko-KR" sz="3200" b="1" dirty="0"/>
              <a:t>2</a:t>
            </a:r>
            <a:r>
              <a:rPr lang="ko-KR" altLang="en-US" sz="3200" b="1" dirty="0"/>
              <a:t>단계 </a:t>
            </a:r>
            <a:r>
              <a:rPr lang="en-US" altLang="ko-KR" sz="3200" b="1" dirty="0"/>
              <a:t>: </a:t>
            </a:r>
            <a:r>
              <a:rPr lang="ko-KR" altLang="en-US" sz="3200" b="1" dirty="0"/>
              <a:t>다양한 이미지로부터 유사 이미지 검출</a:t>
            </a:r>
            <a:endParaRPr lang="en-US" altLang="ko-KR" sz="3200" dirty="0"/>
          </a:p>
        </p:txBody>
      </p:sp>
      <p:sp>
        <p:nvSpPr>
          <p:cNvPr id="5" name="부제목 4"/>
          <p:cNvSpPr>
            <a:spLocks noGrp="1"/>
          </p:cNvSpPr>
          <p:nvPr>
            <p:ph type="subTitle" idx="1"/>
          </p:nvPr>
        </p:nvSpPr>
        <p:spPr>
          <a:xfrm>
            <a:off x="838200" y="4048090"/>
            <a:ext cx="10515600" cy="1143000"/>
          </a:xfrm>
        </p:spPr>
        <p:txBody>
          <a:bodyPr rtlCol="0">
            <a:normAutofit/>
          </a:bodyPr>
          <a:lstStyle/>
          <a:p>
            <a:pPr lvl="2" algn="l">
              <a:buFont typeface="Wingdings" panose="05000000000000000000" pitchFamily="2" charset="2"/>
              <a:buChar char="l"/>
            </a:pPr>
            <a:r>
              <a:rPr lang="en-US" altLang="ko-KR" sz="1600" dirty="0">
                <a:solidFill>
                  <a:schemeClr val="bg1"/>
                </a:solidFill>
              </a:rPr>
              <a:t> Caltech </a:t>
            </a:r>
            <a:r>
              <a:rPr lang="ko-KR" altLang="en-US" sz="1600" dirty="0">
                <a:solidFill>
                  <a:schemeClr val="bg1"/>
                </a:solidFill>
              </a:rPr>
              <a:t>사이트에서 이미지 데이터 </a:t>
            </a:r>
            <a:r>
              <a:rPr lang="ko-KR" altLang="en-US" sz="1600" dirty="0" err="1">
                <a:solidFill>
                  <a:schemeClr val="bg1"/>
                </a:solidFill>
              </a:rPr>
              <a:t>셋트</a:t>
            </a:r>
            <a:r>
              <a:rPr lang="ko-KR" altLang="en-US" sz="1600" dirty="0">
                <a:solidFill>
                  <a:schemeClr val="bg1"/>
                </a:solidFill>
              </a:rPr>
              <a:t> 다운로드</a:t>
            </a:r>
            <a:endParaRPr lang="en-US" altLang="ko-KR" sz="1600" dirty="0">
              <a:solidFill>
                <a:schemeClr val="bg1"/>
              </a:solidFill>
            </a:endParaRPr>
          </a:p>
          <a:p>
            <a:pPr lvl="2" algn="l">
              <a:buFont typeface="Wingdings" panose="05000000000000000000" pitchFamily="2" charset="2"/>
              <a:buChar char="l"/>
            </a:pPr>
            <a:r>
              <a:rPr lang="ko-KR" altLang="en-US" sz="1600" dirty="0">
                <a:solidFill>
                  <a:schemeClr val="bg1"/>
                </a:solidFill>
              </a:rPr>
              <a:t> 다양한 이미지에 대한 유사 이미지 검출 </a:t>
            </a:r>
            <a:endParaRPr lang="en-US" altLang="ko-KR" sz="1600" dirty="0">
              <a:solidFill>
                <a:schemeClr val="bg1"/>
              </a:solidFill>
            </a:endParaRPr>
          </a:p>
        </p:txBody>
      </p:sp>
    </p:spTree>
    <p:extLst>
      <p:ext uri="{BB962C8B-B14F-4D97-AF65-F5344CB8AC3E}">
        <p14:creationId xmlns:p14="http://schemas.microsoft.com/office/powerpoint/2010/main" val="349606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2</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Caltech </a:t>
            </a:r>
            <a:r>
              <a:rPr lang="ko-KR" altLang="en-US" b="1" dirty="0">
                <a:solidFill>
                  <a:schemeClr val="bg1"/>
                </a:solidFill>
              </a:rPr>
              <a:t>이미지 사이트에서 다양한 이미지 유사성 검출</a:t>
            </a:r>
            <a:endParaRPr lang="ko-KR" altLang="en-US" sz="2800" dirty="0">
              <a:solidFill>
                <a:schemeClr val="bg1"/>
              </a:solidFill>
            </a:endParaRPr>
          </a:p>
        </p:txBody>
      </p:sp>
      <p:sp>
        <p:nvSpPr>
          <p:cNvPr id="2" name="직사각형 1"/>
          <p:cNvSpPr/>
          <p:nvPr/>
        </p:nvSpPr>
        <p:spPr>
          <a:xfrm>
            <a:off x="391078" y="316523"/>
            <a:ext cx="7362092" cy="1169551"/>
          </a:xfrm>
          <a:prstGeom prst="rect">
            <a:avLst/>
          </a:prstGeom>
          <a:solidFill>
            <a:schemeClr val="accent3">
              <a:lumMod val="60000"/>
              <a:lumOff val="40000"/>
            </a:schemeClr>
          </a:solidFill>
          <a:ln>
            <a:solidFill>
              <a:schemeClr val="accent1"/>
            </a:solidFill>
          </a:ln>
        </p:spPr>
        <p:txBody>
          <a:bodyPr wrap="square">
            <a:spAutoFit/>
          </a:bodyPr>
          <a:lstStyle/>
          <a:p>
            <a:pPr latinLnBrk="1"/>
            <a:r>
              <a:rPr lang="en-US" altLang="ko-KR" sz="1400" dirty="0"/>
              <a:t>Computational Vision at CALTECH : [Archive]                                                      </a:t>
            </a:r>
            <a:endParaRPr lang="ko-KR" altLang="ko-KR" sz="1400" dirty="0"/>
          </a:p>
          <a:p>
            <a:pPr latinLnBrk="1"/>
            <a:r>
              <a:rPr lang="en-US" altLang="ko-KR" sz="1400" dirty="0"/>
              <a:t>[URL] </a:t>
            </a:r>
            <a:r>
              <a:rPr lang="en-US" altLang="ko-KR" sz="1400" dirty="0">
                <a:hlinkClick r:id="rId3"/>
              </a:rPr>
              <a:t>http://www.vision.Caltech.edu/archive.html</a:t>
            </a:r>
            <a:endParaRPr lang="en-US" altLang="ko-KR" sz="1400" dirty="0"/>
          </a:p>
          <a:p>
            <a:pPr latinLnBrk="1"/>
            <a:endParaRPr lang="en-US" altLang="ko-KR" sz="1400" dirty="0"/>
          </a:p>
          <a:p>
            <a:pPr latinLnBrk="1"/>
            <a:r>
              <a:rPr lang="en-US" altLang="ko-KR" sz="1400" dirty="0"/>
              <a:t>Computational Vision ? Caltech 101 </a:t>
            </a:r>
          </a:p>
          <a:p>
            <a:pPr latinLnBrk="1"/>
            <a:r>
              <a:rPr lang="en-US" altLang="ko-KR" sz="1400" dirty="0"/>
              <a:t>[URL] </a:t>
            </a:r>
            <a:r>
              <a:rPr lang="en-US" altLang="ko-KR" sz="1400" dirty="0">
                <a:hlinkClick r:id="rId4"/>
              </a:rPr>
              <a:t>http://www.vision.caltech.edu/Image_Datasets/Caltech101/Caltech101.html</a:t>
            </a:r>
            <a:r>
              <a:rPr lang="en-US" altLang="ko-KR" sz="1400" dirty="0"/>
              <a:t> </a:t>
            </a:r>
            <a:endParaRPr lang="ko-KR" altLang="en-US" sz="1400" dirty="0"/>
          </a:p>
        </p:txBody>
      </p:sp>
      <p:sp>
        <p:nvSpPr>
          <p:cNvPr id="6" name="텍스트 개체 틀 2"/>
          <p:cNvSpPr>
            <a:spLocks noGrp="1"/>
          </p:cNvSpPr>
          <p:nvPr>
            <p:ph type="body" sz="half" idx="2"/>
          </p:nvPr>
        </p:nvSpPr>
        <p:spPr>
          <a:xfrm>
            <a:off x="8442428" y="2239676"/>
            <a:ext cx="3505873" cy="746512"/>
          </a:xfrm>
          <a:solidFill>
            <a:schemeClr val="accent1">
              <a:lumMod val="60000"/>
              <a:lumOff val="40000"/>
            </a:schemeClr>
          </a:solidFill>
        </p:spPr>
        <p:txBody>
          <a:bodyPr rtlCol="0" anchor="ctr" anchorCtr="0">
            <a:noAutofit/>
          </a:bodyPr>
          <a:lstStyle/>
          <a:p>
            <a:pPr marL="285750" indent="-285750">
              <a:lnSpc>
                <a:spcPct val="120000"/>
              </a:lnSpc>
              <a:buFont typeface="Arial" pitchFamily="34" charset="0"/>
              <a:buChar char="•"/>
            </a:pPr>
            <a:r>
              <a:rPr lang="en-US" altLang="ko-KR" sz="1200" b="1" dirty="0">
                <a:solidFill>
                  <a:schemeClr val="tx1"/>
                </a:solidFill>
              </a:rPr>
              <a:t>Caltech 101</a:t>
            </a:r>
            <a:r>
              <a:rPr lang="ko-KR" altLang="en-US" sz="1200" dirty="0">
                <a:solidFill>
                  <a:schemeClr val="tx1"/>
                </a:solidFill>
              </a:rPr>
              <a:t>에서는 </a:t>
            </a:r>
            <a:r>
              <a:rPr lang="en-US" altLang="ko-KR" sz="1200" b="1" dirty="0">
                <a:solidFill>
                  <a:schemeClr val="tx1"/>
                </a:solidFill>
              </a:rPr>
              <a:t>101</a:t>
            </a:r>
            <a:r>
              <a:rPr lang="ko-KR" altLang="en-US" sz="1200" b="1" dirty="0">
                <a:solidFill>
                  <a:schemeClr val="tx1"/>
                </a:solidFill>
              </a:rPr>
              <a:t>개의 카테고리</a:t>
            </a:r>
            <a:r>
              <a:rPr lang="ko-KR" altLang="en-US" sz="1200" dirty="0">
                <a:solidFill>
                  <a:schemeClr val="tx1"/>
                </a:solidFill>
              </a:rPr>
              <a:t>로 구성된 사진들이 존재</a:t>
            </a:r>
            <a:endParaRPr lang="en-US" altLang="ko-KR" sz="1200" dirty="0">
              <a:solidFill>
                <a:schemeClr val="tx1"/>
              </a:solidFill>
            </a:endParaRPr>
          </a:p>
          <a:p>
            <a:pPr marL="285750" indent="-285750">
              <a:lnSpc>
                <a:spcPct val="120000"/>
              </a:lnSpc>
              <a:buFont typeface="Arial" pitchFamily="34" charset="0"/>
              <a:buChar char="•"/>
            </a:pPr>
            <a:r>
              <a:rPr lang="en-US" altLang="ko-KR" sz="1200" b="1" dirty="0">
                <a:solidFill>
                  <a:schemeClr val="tx1"/>
                </a:solidFill>
              </a:rPr>
              <a:t>Caltech</a:t>
            </a:r>
            <a:r>
              <a:rPr lang="ko-KR" altLang="en-US" sz="1200" dirty="0">
                <a:solidFill>
                  <a:schemeClr val="tx1"/>
                </a:solidFill>
              </a:rPr>
              <a:t>의 최신버전은 </a:t>
            </a:r>
            <a:r>
              <a:rPr lang="en-US" altLang="ko-KR" sz="1200" b="1" dirty="0">
                <a:solidFill>
                  <a:schemeClr val="tx1"/>
                </a:solidFill>
              </a:rPr>
              <a:t>Caltech 256</a:t>
            </a:r>
            <a:r>
              <a:rPr lang="ko-KR" altLang="en-US" sz="1200" dirty="0">
                <a:solidFill>
                  <a:schemeClr val="tx1"/>
                </a:solidFill>
              </a:rPr>
              <a:t>임</a:t>
            </a:r>
            <a:r>
              <a:rPr lang="en-US" altLang="ko-KR" sz="1200" b="1" dirty="0">
                <a:solidFill>
                  <a:schemeClr val="tx1"/>
                </a:solidFill>
              </a:rPr>
              <a:t> </a:t>
            </a:r>
            <a:endParaRPr lang="en-US" altLang="ko-KR" sz="1200" dirty="0">
              <a:solidFill>
                <a:schemeClr val="tx1"/>
              </a:solidFill>
            </a:endParaRPr>
          </a:p>
        </p:txBody>
      </p:sp>
      <p:sp>
        <p:nvSpPr>
          <p:cNvPr id="7" name="텍스트 개체 틀 2"/>
          <p:cNvSpPr txBox="1">
            <a:spLocks/>
          </p:cNvSpPr>
          <p:nvPr/>
        </p:nvSpPr>
        <p:spPr>
          <a:xfrm>
            <a:off x="8442428" y="3071217"/>
            <a:ext cx="3505873" cy="1546965"/>
          </a:xfrm>
          <a:prstGeom prst="rect">
            <a:avLst/>
          </a:prstGeom>
          <a:solidFill>
            <a:schemeClr val="accent1">
              <a:lumMod val="60000"/>
              <a:lumOff val="40000"/>
            </a:schemeClr>
          </a:solidFill>
        </p:spPr>
        <p:txBody>
          <a:bodyPr vert="horz" lIns="91440" tIns="45720" rIns="91440" bIns="45720" rtlCol="0" anchor="ctr">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lnSpc>
                <a:spcPct val="120000"/>
              </a:lnSpc>
              <a:buFont typeface="Arial" pitchFamily="34" charset="0"/>
              <a:buChar char="•"/>
            </a:pPr>
            <a:r>
              <a:rPr lang="en-US" altLang="ko-KR" sz="1100" b="1" dirty="0">
                <a:solidFill>
                  <a:schemeClr val="tx1"/>
                </a:solidFill>
              </a:rPr>
              <a:t>Caltech</a:t>
            </a:r>
            <a:r>
              <a:rPr lang="ko-KR" altLang="en-US" sz="1100" dirty="0">
                <a:solidFill>
                  <a:schemeClr val="tx1"/>
                </a:solidFill>
              </a:rPr>
              <a:t>에서 받은 </a:t>
            </a:r>
            <a:r>
              <a:rPr lang="ko-KR" altLang="en-US" sz="1100" b="1" dirty="0">
                <a:solidFill>
                  <a:schemeClr val="tx1"/>
                </a:solidFill>
              </a:rPr>
              <a:t>비교대상사진</a:t>
            </a:r>
            <a:r>
              <a:rPr lang="ko-KR" altLang="en-US" sz="1100" dirty="0">
                <a:solidFill>
                  <a:schemeClr val="tx1"/>
                </a:solidFill>
              </a:rPr>
              <a:t>을 </a:t>
            </a:r>
            <a:r>
              <a:rPr lang="ko-KR" altLang="en-US" sz="1100" b="1" dirty="0">
                <a:solidFill>
                  <a:schemeClr val="tx1"/>
                </a:solidFill>
              </a:rPr>
              <a:t>알고리즘</a:t>
            </a:r>
            <a:r>
              <a:rPr lang="ko-KR" altLang="en-US" sz="1100" dirty="0">
                <a:solidFill>
                  <a:schemeClr val="tx1"/>
                </a:solidFill>
              </a:rPr>
              <a:t>을 통해 학습 진행</a:t>
            </a:r>
            <a:endParaRPr lang="en-US" altLang="ko-KR" sz="1100" dirty="0">
              <a:solidFill>
                <a:schemeClr val="tx1"/>
              </a:solidFill>
            </a:endParaRPr>
          </a:p>
          <a:p>
            <a:pPr marL="285750" indent="-285750">
              <a:lnSpc>
                <a:spcPct val="120000"/>
              </a:lnSpc>
              <a:buFont typeface="Arial" pitchFamily="34" charset="0"/>
              <a:buChar char="•"/>
            </a:pPr>
            <a:r>
              <a:rPr lang="ko-KR" altLang="en-US" sz="1100" b="1" dirty="0">
                <a:solidFill>
                  <a:schemeClr val="tx1"/>
                </a:solidFill>
              </a:rPr>
              <a:t>이미지 수</a:t>
            </a:r>
            <a:r>
              <a:rPr lang="ko-KR" altLang="en-US" sz="1100" dirty="0">
                <a:solidFill>
                  <a:schemeClr val="tx1"/>
                </a:solidFill>
              </a:rPr>
              <a:t>는</a:t>
            </a:r>
            <a:r>
              <a:rPr lang="ko-KR" altLang="en-US" sz="1100" b="1" dirty="0">
                <a:solidFill>
                  <a:schemeClr val="tx1"/>
                </a:solidFill>
              </a:rPr>
              <a:t> 고정</a:t>
            </a:r>
            <a:r>
              <a:rPr lang="en-US" altLang="ko-KR" sz="1100" dirty="0">
                <a:solidFill>
                  <a:schemeClr val="tx1"/>
                </a:solidFill>
              </a:rPr>
              <a:t>, </a:t>
            </a:r>
            <a:r>
              <a:rPr lang="ko-KR" altLang="en-US" sz="1100" b="1" dirty="0">
                <a:solidFill>
                  <a:schemeClr val="tx1"/>
                </a:solidFill>
              </a:rPr>
              <a:t>추출</a:t>
            </a:r>
            <a:r>
              <a:rPr lang="ko-KR" altLang="en-US" sz="1100" dirty="0">
                <a:solidFill>
                  <a:schemeClr val="tx1"/>
                </a:solidFill>
              </a:rPr>
              <a:t>을 </a:t>
            </a:r>
            <a:r>
              <a:rPr lang="ko-KR" altLang="en-US" sz="1100" b="1" dirty="0">
                <a:solidFill>
                  <a:schemeClr val="tx1"/>
                </a:solidFill>
              </a:rPr>
              <a:t>무작위화</a:t>
            </a:r>
            <a:endParaRPr lang="en-US" altLang="ko-KR" sz="1100" b="1" dirty="0">
              <a:solidFill>
                <a:schemeClr val="tx1"/>
              </a:solidFill>
            </a:endParaRPr>
          </a:p>
          <a:p>
            <a:pPr marL="285750" indent="-285750">
              <a:lnSpc>
                <a:spcPct val="120000"/>
              </a:lnSpc>
              <a:buFont typeface="Arial" pitchFamily="34" charset="0"/>
              <a:buChar char="•"/>
            </a:pPr>
            <a:r>
              <a:rPr lang="en-US" altLang="ko-KR" sz="1100" b="1" dirty="0">
                <a:solidFill>
                  <a:schemeClr val="tx1"/>
                </a:solidFill>
              </a:rPr>
              <a:t>Dataset</a:t>
            </a:r>
            <a:r>
              <a:rPr lang="ko-KR" altLang="en-US" sz="1100" dirty="0">
                <a:solidFill>
                  <a:schemeClr val="tx1"/>
                </a:solidFill>
              </a:rPr>
              <a:t> 활용 시 </a:t>
            </a:r>
            <a:r>
              <a:rPr lang="ko-KR" altLang="en-US" sz="1100" b="1" dirty="0">
                <a:solidFill>
                  <a:schemeClr val="tx1"/>
                </a:solidFill>
              </a:rPr>
              <a:t>배경</a:t>
            </a:r>
            <a:r>
              <a:rPr lang="ko-KR" altLang="en-US" sz="1100" dirty="0">
                <a:solidFill>
                  <a:schemeClr val="tx1"/>
                </a:solidFill>
              </a:rPr>
              <a:t>과 </a:t>
            </a:r>
            <a:r>
              <a:rPr lang="ko-KR" altLang="en-US" sz="1100" b="1" dirty="0">
                <a:solidFill>
                  <a:schemeClr val="tx1"/>
                </a:solidFill>
              </a:rPr>
              <a:t>대상의 구분</a:t>
            </a:r>
            <a:r>
              <a:rPr lang="ko-KR" altLang="en-US" sz="1100" dirty="0">
                <a:solidFill>
                  <a:schemeClr val="tx1"/>
                </a:solidFill>
              </a:rPr>
              <a:t>이 </a:t>
            </a:r>
            <a:r>
              <a:rPr lang="en-US" altLang="ko-KR" sz="1100" dirty="0">
                <a:solidFill>
                  <a:schemeClr val="tx1"/>
                </a:solidFill>
              </a:rPr>
              <a:t>    </a:t>
            </a:r>
            <a:r>
              <a:rPr lang="ko-KR" altLang="en-US" sz="1100" dirty="0">
                <a:solidFill>
                  <a:schemeClr val="tx1"/>
                </a:solidFill>
              </a:rPr>
              <a:t>확연할수록 학습에 용이</a:t>
            </a:r>
            <a:endParaRPr lang="en-US" altLang="ko-KR" sz="1100" dirty="0">
              <a:solidFill>
                <a:schemeClr val="tx1"/>
              </a:solidFill>
            </a:endParaRPr>
          </a:p>
          <a:p>
            <a:pPr marL="285750" indent="-285750">
              <a:lnSpc>
                <a:spcPct val="120000"/>
              </a:lnSpc>
              <a:buFont typeface="Arial" pitchFamily="34" charset="0"/>
              <a:buChar char="•"/>
            </a:pPr>
            <a:r>
              <a:rPr lang="ko-KR" altLang="en-US" sz="1100" dirty="0">
                <a:solidFill>
                  <a:schemeClr val="tx1"/>
                </a:solidFill>
              </a:rPr>
              <a:t>이 과제에서는 </a:t>
            </a:r>
            <a:r>
              <a:rPr lang="en-US" altLang="ko-KR" sz="1100" b="1" dirty="0">
                <a:solidFill>
                  <a:schemeClr val="tx1"/>
                </a:solidFill>
              </a:rPr>
              <a:t>Caltech 101</a:t>
            </a:r>
            <a:r>
              <a:rPr lang="ko-KR" altLang="en-US" sz="1100" dirty="0">
                <a:solidFill>
                  <a:schemeClr val="tx1"/>
                </a:solidFill>
              </a:rPr>
              <a:t>을</a:t>
            </a:r>
            <a:r>
              <a:rPr lang="ko-KR" altLang="en-US" sz="1100" b="1" dirty="0">
                <a:solidFill>
                  <a:schemeClr val="tx1"/>
                </a:solidFill>
              </a:rPr>
              <a:t> 활용</a:t>
            </a:r>
            <a:endParaRPr lang="en-US" altLang="ko-KR" sz="1100" b="1" dirty="0">
              <a:solidFill>
                <a:schemeClr val="tx1"/>
              </a:solidFill>
            </a:endParaRPr>
          </a:p>
        </p:txBody>
      </p:sp>
      <p:sp>
        <p:nvSpPr>
          <p:cNvPr id="8" name="텍스트 개체 틀 2"/>
          <p:cNvSpPr txBox="1">
            <a:spLocks/>
          </p:cNvSpPr>
          <p:nvPr/>
        </p:nvSpPr>
        <p:spPr>
          <a:xfrm>
            <a:off x="8442428" y="4796410"/>
            <a:ext cx="3505873" cy="1890717"/>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lnSpc>
                <a:spcPct val="120000"/>
              </a:lnSpc>
              <a:buFont typeface="Arial" pitchFamily="34" charset="0"/>
              <a:buChar char="•"/>
            </a:pPr>
            <a:r>
              <a:rPr lang="ko-KR" altLang="en-US" sz="1200" b="1" dirty="0">
                <a:solidFill>
                  <a:schemeClr val="tx1"/>
                </a:solidFill>
              </a:rPr>
              <a:t>많은 학습</a:t>
            </a:r>
            <a:r>
              <a:rPr lang="ko-KR" altLang="en-US" sz="1200" dirty="0">
                <a:solidFill>
                  <a:schemeClr val="tx1"/>
                </a:solidFill>
              </a:rPr>
              <a:t>을 통해 </a:t>
            </a:r>
            <a:r>
              <a:rPr lang="ko-KR" altLang="en-US" sz="1200" b="1" dirty="0">
                <a:solidFill>
                  <a:schemeClr val="tx1"/>
                </a:solidFill>
              </a:rPr>
              <a:t>테스트 데이터</a:t>
            </a:r>
            <a:r>
              <a:rPr lang="ko-KR" altLang="en-US" sz="1200" dirty="0">
                <a:solidFill>
                  <a:schemeClr val="tx1"/>
                </a:solidFill>
              </a:rPr>
              <a:t> </a:t>
            </a:r>
            <a:r>
              <a:rPr lang="ko-KR" altLang="en-US" sz="1200" b="1" dirty="0" err="1">
                <a:solidFill>
                  <a:schemeClr val="tx1"/>
                </a:solidFill>
              </a:rPr>
              <a:t>활용시</a:t>
            </a:r>
            <a:r>
              <a:rPr lang="ko-KR" altLang="en-US" sz="1200" dirty="0">
                <a:solidFill>
                  <a:schemeClr val="tx1"/>
                </a:solidFill>
              </a:rPr>
              <a:t>    </a:t>
            </a:r>
            <a:r>
              <a:rPr lang="ko-KR" altLang="en-US" sz="1200" b="1" dirty="0">
                <a:solidFill>
                  <a:schemeClr val="tx1"/>
                </a:solidFill>
              </a:rPr>
              <a:t>성과</a:t>
            </a:r>
            <a:r>
              <a:rPr lang="en-US" altLang="ko-KR" sz="1200" b="1" dirty="0">
                <a:solidFill>
                  <a:schemeClr val="tx1"/>
                </a:solidFill>
              </a:rPr>
              <a:t>(Performance)</a:t>
            </a:r>
            <a:r>
              <a:rPr lang="ko-KR" altLang="en-US" sz="1200" dirty="0">
                <a:solidFill>
                  <a:schemeClr val="tx1"/>
                </a:solidFill>
              </a:rPr>
              <a:t>가 가장 </a:t>
            </a:r>
            <a:r>
              <a:rPr lang="ko-KR" altLang="en-US" sz="1200" b="1" dirty="0">
                <a:solidFill>
                  <a:schemeClr val="tx1"/>
                </a:solidFill>
              </a:rPr>
              <a:t>높음</a:t>
            </a:r>
            <a:endParaRPr lang="en-US" altLang="ko-KR" sz="1200" b="1" dirty="0">
              <a:solidFill>
                <a:schemeClr val="tx1"/>
              </a:solidFill>
            </a:endParaRPr>
          </a:p>
          <a:p>
            <a:pPr marL="285750" indent="-285750">
              <a:lnSpc>
                <a:spcPct val="120000"/>
              </a:lnSpc>
              <a:buFont typeface="Arial" pitchFamily="34" charset="0"/>
              <a:buChar char="•"/>
            </a:pPr>
            <a:endParaRPr lang="en-US" altLang="ko-KR" sz="1200" dirty="0">
              <a:solidFill>
                <a:schemeClr val="tx1"/>
              </a:solidFill>
            </a:endParaRPr>
          </a:p>
        </p:txBody>
      </p:sp>
      <p:sp>
        <p:nvSpPr>
          <p:cNvPr id="20" name="직사각형 19"/>
          <p:cNvSpPr/>
          <p:nvPr/>
        </p:nvSpPr>
        <p:spPr>
          <a:xfrm>
            <a:off x="392723" y="1478808"/>
            <a:ext cx="7362092" cy="646331"/>
          </a:xfrm>
          <a:prstGeom prst="rect">
            <a:avLst/>
          </a:prstGeom>
        </p:spPr>
        <p:txBody>
          <a:bodyPr wrap="square">
            <a:spAutoFit/>
          </a:bodyPr>
          <a:lstStyle/>
          <a:p>
            <a:r>
              <a:rPr lang="en-US" altLang="ko-KR" sz="1100" b="1" dirty="0"/>
              <a:t># </a:t>
            </a:r>
            <a:r>
              <a:rPr lang="en-US" altLang="ko-KR" sz="1400" b="1" dirty="0">
                <a:solidFill>
                  <a:schemeClr val="accent3"/>
                </a:solidFill>
              </a:rPr>
              <a:t>CALTECH : </a:t>
            </a:r>
            <a:r>
              <a:rPr lang="ko-KR" altLang="en-US" sz="1100" dirty="0"/>
              <a:t>캘리포니아 공과대학 기계학습 목적으로 배포하고 있는 다양한 이미지 데이터 </a:t>
            </a:r>
            <a:r>
              <a:rPr lang="ko-KR" altLang="en-US" sz="1100" dirty="0" err="1"/>
              <a:t>셋트</a:t>
            </a:r>
            <a:r>
              <a:rPr lang="ko-KR" altLang="en-US" sz="1100" dirty="0"/>
              <a:t> 활용</a:t>
            </a:r>
            <a:r>
              <a:rPr lang="en-US" altLang="ko-KR" sz="1100" dirty="0"/>
              <a:t>. Caltech 101</a:t>
            </a:r>
            <a:r>
              <a:rPr lang="ko-KR" altLang="en-US" sz="1100" dirty="0"/>
              <a:t>을</a:t>
            </a:r>
            <a:r>
              <a:rPr lang="en-US" altLang="ko-KR" sz="1100" dirty="0"/>
              <a:t> </a:t>
            </a:r>
            <a:r>
              <a:rPr lang="ko-KR" altLang="en-US" sz="1100" dirty="0"/>
              <a:t>사용해 보도록 한다</a:t>
            </a:r>
            <a:r>
              <a:rPr lang="en-US" altLang="ko-KR" sz="1100" dirty="0"/>
              <a:t>. Caltech101</a:t>
            </a:r>
            <a:r>
              <a:rPr lang="ko-KR" altLang="en-US" sz="1100" dirty="0"/>
              <a:t>의 이미지 데이터는 다양한 물체의 사진이 디렉토리로 분류가 되어 저장되어 있다</a:t>
            </a:r>
            <a:r>
              <a:rPr lang="en-US" altLang="ko-KR" sz="1100" dirty="0"/>
              <a:t>. </a:t>
            </a:r>
            <a:r>
              <a:rPr lang="ko-KR" altLang="en-US" sz="1100" dirty="0"/>
              <a:t>예를 들면 의자 디렉토리에는 의자 사진이 </a:t>
            </a:r>
            <a:r>
              <a:rPr lang="en-US" altLang="ko-KR" sz="1100" dirty="0"/>
              <a:t>62</a:t>
            </a:r>
            <a:r>
              <a:rPr lang="ko-KR" altLang="en-US" sz="1100" dirty="0"/>
              <a:t>장 들어있다</a:t>
            </a:r>
            <a:r>
              <a:rPr lang="en-US" altLang="ko-KR" sz="1100" dirty="0"/>
              <a:t>. </a:t>
            </a:r>
            <a:endParaRPr lang="ko-KR" altLang="en-US" sz="1100" dirty="0"/>
          </a:p>
        </p:txBody>
      </p:sp>
      <p:grpSp>
        <p:nvGrpSpPr>
          <p:cNvPr id="3" name="그룹 2">
            <a:extLst>
              <a:ext uri="{FF2B5EF4-FFF2-40B4-BE49-F238E27FC236}">
                <a16:creationId xmlns:a16="http://schemas.microsoft.com/office/drawing/2014/main" id="{09B98D93-0397-4839-AFDB-792871EE52DC}"/>
              </a:ext>
            </a:extLst>
          </p:cNvPr>
          <p:cNvGrpSpPr/>
          <p:nvPr/>
        </p:nvGrpSpPr>
        <p:grpSpPr>
          <a:xfrm>
            <a:off x="531845" y="2239676"/>
            <a:ext cx="7222970" cy="4433686"/>
            <a:chOff x="531845" y="1933368"/>
            <a:chExt cx="7222970" cy="4739994"/>
          </a:xfrm>
        </p:grpSpPr>
        <p:pic>
          <p:nvPicPr>
            <p:cNvPr id="4" name="그림 3"/>
            <p:cNvPicPr>
              <a:picLocks noChangeAspect="1"/>
            </p:cNvPicPr>
            <p:nvPr/>
          </p:nvPicPr>
          <p:blipFill>
            <a:blip r:embed="rId5"/>
            <a:stretch>
              <a:fillRect/>
            </a:stretch>
          </p:blipFill>
          <p:spPr>
            <a:xfrm>
              <a:off x="531845" y="1947913"/>
              <a:ext cx="4233586" cy="2773555"/>
            </a:xfrm>
            <a:prstGeom prst="rect">
              <a:avLst/>
            </a:prstGeom>
          </p:spPr>
        </p:pic>
        <p:pic>
          <p:nvPicPr>
            <p:cNvPr id="9" name="그림 8"/>
            <p:cNvPicPr>
              <a:picLocks noChangeAspect="1"/>
            </p:cNvPicPr>
            <p:nvPr/>
          </p:nvPicPr>
          <p:blipFill>
            <a:blip r:embed="rId6"/>
            <a:stretch>
              <a:fillRect/>
            </a:stretch>
          </p:blipFill>
          <p:spPr>
            <a:xfrm>
              <a:off x="4858256" y="1933368"/>
              <a:ext cx="2896559" cy="4739994"/>
            </a:xfrm>
            <a:prstGeom prst="rect">
              <a:avLst/>
            </a:prstGeom>
          </p:spPr>
        </p:pic>
        <p:pic>
          <p:nvPicPr>
            <p:cNvPr id="10" name="그림 9"/>
            <p:cNvPicPr>
              <a:picLocks noChangeAspect="1"/>
            </p:cNvPicPr>
            <p:nvPr/>
          </p:nvPicPr>
          <p:blipFill>
            <a:blip r:embed="rId7"/>
            <a:stretch>
              <a:fillRect/>
            </a:stretch>
          </p:blipFill>
          <p:spPr>
            <a:xfrm>
              <a:off x="531845" y="4809392"/>
              <a:ext cx="4233586" cy="1863969"/>
            </a:xfrm>
            <a:prstGeom prst="rect">
              <a:avLst/>
            </a:prstGeom>
          </p:spPr>
        </p:pic>
      </p:gr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2470" y="5386487"/>
            <a:ext cx="3125787" cy="1180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텍스트 개체 틀 2"/>
          <p:cNvSpPr txBox="1">
            <a:spLocks/>
          </p:cNvSpPr>
          <p:nvPr/>
        </p:nvSpPr>
        <p:spPr>
          <a:xfrm>
            <a:off x="8442428" y="1597815"/>
            <a:ext cx="3505873" cy="527324"/>
          </a:xfrm>
          <a:prstGeom prst="rect">
            <a:avLst/>
          </a:prstGeom>
          <a:solidFill>
            <a:schemeClr val="accent1">
              <a:lumMod val="60000"/>
              <a:lumOff val="40000"/>
            </a:schemeClr>
          </a:solidFill>
        </p:spPr>
        <p:txBody>
          <a:bodyPr vert="horz" lIns="91440" tIns="45720" rIns="91440" bIns="45720" rtlCol="0">
            <a:sp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108000" lvl="2" indent="-108000">
              <a:buFont typeface="Arial" pitchFamily="34" charset="0"/>
              <a:buChar char="•"/>
            </a:pPr>
            <a:r>
              <a:rPr lang="en-US" altLang="ko-KR" dirty="0"/>
              <a:t>101_ObjectCategories.tar.gz (131Mbytes)</a:t>
            </a:r>
          </a:p>
          <a:p>
            <a:pPr marL="108000" lvl="2" indent="-108000">
              <a:buFont typeface="Arial" pitchFamily="34" charset="0"/>
              <a:buChar char="•"/>
            </a:pPr>
            <a:r>
              <a:rPr lang="ko-KR" altLang="en-US" dirty="0"/>
              <a:t>지정된 폴더 디렉토리 안에 다운로드</a:t>
            </a:r>
            <a:endParaRPr lang="en-US" altLang="ko-KR" dirty="0"/>
          </a:p>
        </p:txBody>
      </p:sp>
    </p:spTree>
    <p:extLst>
      <p:ext uri="{BB962C8B-B14F-4D97-AF65-F5344CB8AC3E}">
        <p14:creationId xmlns:p14="http://schemas.microsoft.com/office/powerpoint/2010/main" val="38800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그룹 39">
            <a:extLst>
              <a:ext uri="{FF2B5EF4-FFF2-40B4-BE49-F238E27FC236}">
                <a16:creationId xmlns:a16="http://schemas.microsoft.com/office/drawing/2014/main" id="{6E482640-E716-44F7-AFF3-5677C15AB61E}"/>
              </a:ext>
            </a:extLst>
          </p:cNvPr>
          <p:cNvGrpSpPr/>
          <p:nvPr/>
        </p:nvGrpSpPr>
        <p:grpSpPr>
          <a:xfrm>
            <a:off x="511783" y="315929"/>
            <a:ext cx="7362092" cy="2768187"/>
            <a:chOff x="559408" y="4007003"/>
            <a:chExt cx="7362092" cy="2620408"/>
          </a:xfrm>
        </p:grpSpPr>
        <p:sp>
          <p:nvSpPr>
            <p:cNvPr id="2" name="직사각형 1"/>
            <p:cNvSpPr/>
            <p:nvPr/>
          </p:nvSpPr>
          <p:spPr>
            <a:xfrm>
              <a:off x="559408" y="4007003"/>
              <a:ext cx="7362092" cy="2031325"/>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dirty="0"/>
                <a:t>from PIL import Image</a:t>
              </a:r>
            </a:p>
            <a:p>
              <a:pPr latinLnBrk="1"/>
              <a:r>
                <a:rPr lang="en-US" altLang="ko-KR" sz="1400" dirty="0"/>
                <a:t>import </a:t>
              </a:r>
              <a:r>
                <a:rPr lang="en-US" altLang="ko-KR" sz="1400" dirty="0" err="1"/>
                <a:t>numpy</a:t>
              </a:r>
              <a:r>
                <a:rPr lang="en-US" altLang="ko-KR" sz="1400" dirty="0"/>
                <a:t> as np</a:t>
              </a:r>
            </a:p>
            <a:p>
              <a:pPr latinLnBrk="1"/>
              <a:r>
                <a:rPr lang="en-US" altLang="ko-KR" sz="1400" dirty="0"/>
                <a:t>import </a:t>
              </a:r>
              <a:r>
                <a:rPr lang="en-US" altLang="ko-KR" sz="1400" dirty="0" err="1"/>
                <a:t>os</a:t>
              </a:r>
              <a:r>
                <a:rPr lang="en-US" altLang="ko-KR" sz="1400" dirty="0"/>
                <a:t>, re</a:t>
              </a:r>
            </a:p>
            <a:p>
              <a:pPr latinLnBrk="1"/>
              <a:endParaRPr lang="en-US" altLang="ko-KR" sz="1400" dirty="0"/>
            </a:p>
            <a:p>
              <a:pPr latinLnBrk="1"/>
              <a:r>
                <a:rPr lang="en-US" altLang="ko-KR" sz="1400" b="1" dirty="0"/>
                <a:t>## </a:t>
              </a:r>
              <a:r>
                <a:rPr lang="ko-KR" altLang="en-US" sz="1400" b="1" dirty="0"/>
                <a:t>파일</a:t>
              </a:r>
              <a:r>
                <a:rPr lang="en-US" altLang="ko-KR" sz="1400" b="1" dirty="0"/>
                <a:t>path</a:t>
              </a:r>
              <a:r>
                <a:rPr lang="ko-KR" altLang="en-US" sz="1400" b="1" dirty="0"/>
                <a:t>의 지정</a:t>
              </a:r>
              <a:endParaRPr lang="en-US" altLang="ko-KR" sz="1400" b="1" dirty="0"/>
            </a:p>
            <a:p>
              <a:pPr latinLnBrk="1"/>
              <a:r>
                <a:rPr lang="en-US" altLang="ko-KR" sz="1400" dirty="0" err="1"/>
                <a:t>search_dir</a:t>
              </a:r>
              <a:r>
                <a:rPr lang="en-US" altLang="ko-KR" sz="1400" dirty="0"/>
                <a:t> = "./101_ObjectCategories"</a:t>
              </a:r>
            </a:p>
            <a:p>
              <a:pPr latinLnBrk="1"/>
              <a:r>
                <a:rPr lang="en-US" altLang="ko-KR" sz="1400" dirty="0" err="1"/>
                <a:t>cache_dir</a:t>
              </a:r>
              <a:r>
                <a:rPr lang="en-US" altLang="ko-KR" sz="1400" dirty="0"/>
                <a:t> = "./</a:t>
              </a:r>
              <a:r>
                <a:rPr lang="en-US" altLang="ko-KR" sz="1400" dirty="0" err="1"/>
                <a:t>cache_avhash</a:t>
              </a:r>
              <a:r>
                <a:rPr lang="en-US" altLang="ko-KR" sz="1400" dirty="0"/>
                <a:t>"</a:t>
              </a:r>
            </a:p>
            <a:p>
              <a:pPr latinLnBrk="1"/>
              <a:r>
                <a:rPr lang="en-US" altLang="ko-KR" sz="1400" dirty="0">
                  <a:highlight>
                    <a:srgbClr val="00FF00"/>
                  </a:highlight>
                </a:rPr>
                <a:t>SIZE</a:t>
              </a:r>
              <a:r>
                <a:rPr lang="en-US" altLang="ko-KR" sz="1400" dirty="0"/>
                <a:t> = 128                                                                   # </a:t>
              </a:r>
              <a:r>
                <a:rPr lang="ko-KR" altLang="en-US" sz="1400" dirty="0"/>
                <a:t>이미지 픽셀 분할 사이즈</a:t>
              </a:r>
            </a:p>
            <a:p>
              <a:pPr latinLnBrk="1"/>
              <a:r>
                <a:rPr lang="en-US" altLang="ko-KR" sz="1400" dirty="0">
                  <a:highlight>
                    <a:srgbClr val="FF00FF"/>
                  </a:highlight>
                </a:rPr>
                <a:t>RATE</a:t>
              </a:r>
              <a:r>
                <a:rPr lang="en-US" altLang="ko-KR" sz="1400" dirty="0"/>
                <a:t> = 0.25                                                                # </a:t>
              </a:r>
              <a:r>
                <a:rPr lang="ko-KR" altLang="en-US" sz="1400" dirty="0"/>
                <a:t>원본 </a:t>
              </a:r>
              <a:r>
                <a:rPr lang="en-US" altLang="ko-KR" sz="1400" dirty="0"/>
                <a:t>vs </a:t>
              </a:r>
              <a:r>
                <a:rPr lang="ko-KR" altLang="en-US" sz="1400" dirty="0"/>
                <a:t>비교할 이미지의 차이나는 정도</a:t>
              </a:r>
              <a:r>
                <a:rPr lang="en-US" altLang="ko-KR" sz="1400" dirty="0"/>
                <a:t>, </a:t>
              </a:r>
              <a:r>
                <a:rPr lang="ko-KR" altLang="en-US" sz="1400" dirty="0"/>
                <a:t>오차율</a:t>
              </a:r>
            </a:p>
          </p:txBody>
        </p:sp>
        <p:sp>
          <p:nvSpPr>
            <p:cNvPr id="10" name="직사각형 9">
              <a:extLst>
                <a:ext uri="{FF2B5EF4-FFF2-40B4-BE49-F238E27FC236}">
                  <a16:creationId xmlns:a16="http://schemas.microsoft.com/office/drawing/2014/main" id="{2A0FF542-B612-4374-9DF1-6493E5796DE8}"/>
                </a:ext>
              </a:extLst>
            </p:cNvPr>
            <p:cNvSpPr/>
            <p:nvPr/>
          </p:nvSpPr>
          <p:spPr>
            <a:xfrm>
              <a:off x="559408" y="6104191"/>
              <a:ext cx="7362092" cy="523220"/>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dirty="0"/>
                <a:t>if not </a:t>
              </a:r>
              <a:r>
                <a:rPr lang="en-US" altLang="ko-KR" sz="1400" dirty="0" err="1"/>
                <a:t>os.path.exists</a:t>
              </a:r>
              <a:r>
                <a:rPr lang="en-US" altLang="ko-KR" sz="1400" dirty="0"/>
                <a:t>(</a:t>
              </a:r>
              <a:r>
                <a:rPr lang="en-US" altLang="ko-KR" sz="1400" dirty="0" err="1"/>
                <a:t>cache_dir</a:t>
              </a:r>
              <a:r>
                <a:rPr lang="en-US" altLang="ko-KR" sz="1400" dirty="0"/>
                <a:t>):</a:t>
              </a:r>
            </a:p>
            <a:p>
              <a:pPr latinLnBrk="1"/>
              <a:r>
                <a:rPr lang="en-US" altLang="ko-KR" sz="1400" dirty="0"/>
                <a:t>    </a:t>
              </a:r>
              <a:r>
                <a:rPr lang="en-US" altLang="ko-KR" sz="1400" dirty="0" err="1"/>
                <a:t>os.mkdir</a:t>
              </a:r>
              <a:r>
                <a:rPr lang="en-US" altLang="ko-KR" sz="1400" dirty="0"/>
                <a:t>(</a:t>
              </a:r>
              <a:r>
                <a:rPr lang="en-US" altLang="ko-KR" sz="1400" dirty="0" err="1"/>
                <a:t>cache_dir</a:t>
              </a:r>
              <a:r>
                <a:rPr lang="en-US" altLang="ko-KR" sz="1400" dirty="0"/>
                <a:t>)           # cache </a:t>
              </a:r>
              <a:r>
                <a:rPr lang="ko-KR" altLang="en-US" sz="1400" dirty="0"/>
                <a:t>파일 생성</a:t>
              </a:r>
              <a:r>
                <a:rPr lang="en-US" altLang="ko-KR" sz="1400" dirty="0"/>
                <a:t>. </a:t>
              </a:r>
              <a:r>
                <a:rPr lang="ko-KR" altLang="en-US" sz="1400" b="1" i="1" u="sng" dirty="0">
                  <a:solidFill>
                    <a:srgbClr val="FF0000"/>
                  </a:solidFill>
                </a:rPr>
                <a:t>주의 </a:t>
              </a:r>
              <a:r>
                <a:rPr lang="en-US" altLang="ko-KR" sz="1400" b="1" i="1" u="sng" dirty="0">
                  <a:solidFill>
                    <a:srgbClr val="FF0000"/>
                  </a:solidFill>
                </a:rPr>
                <a:t>: </a:t>
              </a:r>
              <a:r>
                <a:rPr lang="en-US" altLang="ko-KR" sz="1400" u="sng" dirty="0"/>
                <a:t>SIZE </a:t>
              </a:r>
              <a:r>
                <a:rPr lang="ko-KR" altLang="en-US" sz="1400" u="sng" dirty="0"/>
                <a:t>변경 시 </a:t>
              </a:r>
              <a:r>
                <a:rPr lang="en-US" altLang="ko-KR" sz="1400" u="sng" dirty="0"/>
                <a:t>cache </a:t>
              </a:r>
              <a:r>
                <a:rPr lang="ko-KR" altLang="en-US" sz="1400" u="sng" dirty="0"/>
                <a:t>폴더 삭제 후 실행할 것</a:t>
              </a:r>
              <a:r>
                <a:rPr lang="en-US" altLang="ko-KR" sz="1400" dirty="0"/>
                <a:t>.</a:t>
              </a:r>
              <a:endParaRPr lang="ko-KR" altLang="en-US" sz="1400" dirty="0"/>
            </a:p>
          </p:txBody>
        </p:sp>
        <p:pic>
          <p:nvPicPr>
            <p:cNvPr id="9" name="그림 8">
              <a:extLst>
                <a:ext uri="{FF2B5EF4-FFF2-40B4-BE49-F238E27FC236}">
                  <a16:creationId xmlns:a16="http://schemas.microsoft.com/office/drawing/2014/main" id="{0AE5E407-D743-4D1E-B6CE-785F87775EA6}"/>
                </a:ext>
              </a:extLst>
            </p:cNvPr>
            <p:cNvPicPr>
              <a:picLocks noChangeAspect="1"/>
            </p:cNvPicPr>
            <p:nvPr/>
          </p:nvPicPr>
          <p:blipFill>
            <a:blip r:embed="rId3"/>
            <a:stretch>
              <a:fillRect/>
            </a:stretch>
          </p:blipFill>
          <p:spPr>
            <a:xfrm>
              <a:off x="5065498" y="4116998"/>
              <a:ext cx="2712576" cy="1166756"/>
            </a:xfrm>
            <a:prstGeom prst="rect">
              <a:avLst/>
            </a:prstGeom>
          </p:spPr>
        </p:pic>
        <p:cxnSp>
          <p:nvCxnSpPr>
            <p:cNvPr id="13" name="직선 화살표 연결선 12">
              <a:extLst>
                <a:ext uri="{FF2B5EF4-FFF2-40B4-BE49-F238E27FC236}">
                  <a16:creationId xmlns:a16="http://schemas.microsoft.com/office/drawing/2014/main" id="{3EFF3CCE-5F21-4258-9936-85FB48EF5CB3}"/>
                </a:ext>
              </a:extLst>
            </p:cNvPr>
            <p:cNvCxnSpPr/>
            <p:nvPr/>
          </p:nvCxnSpPr>
          <p:spPr>
            <a:xfrm flipV="1">
              <a:off x="6615110" y="4914900"/>
              <a:ext cx="0" cy="137160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0DC361D4-5449-41EC-9892-C953EDCE1B1D}"/>
              </a:ext>
            </a:extLst>
          </p:cNvPr>
          <p:cNvGrpSpPr/>
          <p:nvPr/>
        </p:nvGrpSpPr>
        <p:grpSpPr>
          <a:xfrm>
            <a:off x="511783" y="3393328"/>
            <a:ext cx="7362092" cy="3303931"/>
            <a:chOff x="248661" y="507827"/>
            <a:chExt cx="7842050" cy="3879538"/>
          </a:xfrm>
        </p:grpSpPr>
        <p:grpSp>
          <p:nvGrpSpPr>
            <p:cNvPr id="20" name="그룹 19">
              <a:extLst>
                <a:ext uri="{FF2B5EF4-FFF2-40B4-BE49-F238E27FC236}">
                  <a16:creationId xmlns:a16="http://schemas.microsoft.com/office/drawing/2014/main" id="{DF951F9A-1753-4C00-AF9A-783109A9EFD5}"/>
                </a:ext>
              </a:extLst>
            </p:cNvPr>
            <p:cNvGrpSpPr/>
            <p:nvPr/>
          </p:nvGrpSpPr>
          <p:grpSpPr>
            <a:xfrm>
              <a:off x="248661" y="507827"/>
              <a:ext cx="7842050" cy="1816274"/>
              <a:chOff x="185199" y="897038"/>
              <a:chExt cx="7842050" cy="2151344"/>
            </a:xfrm>
          </p:grpSpPr>
          <p:pic>
            <p:nvPicPr>
              <p:cNvPr id="25" name="그림 24">
                <a:extLst>
                  <a:ext uri="{FF2B5EF4-FFF2-40B4-BE49-F238E27FC236}">
                    <a16:creationId xmlns:a16="http://schemas.microsoft.com/office/drawing/2014/main" id="{37E8A4C0-5457-4A9A-B49F-FA5A27935E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636" t="19176"/>
              <a:stretch/>
            </p:blipFill>
            <p:spPr>
              <a:xfrm>
                <a:off x="185199" y="897038"/>
                <a:ext cx="3979555" cy="2078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그림 25">
                <a:extLst>
                  <a:ext uri="{FF2B5EF4-FFF2-40B4-BE49-F238E27FC236}">
                    <a16:creationId xmlns:a16="http://schemas.microsoft.com/office/drawing/2014/main" id="{2EDA4FE8-A2A5-495D-B123-E9F2C67657A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142" t="22961" r="25848"/>
              <a:stretch/>
            </p:blipFill>
            <p:spPr>
              <a:xfrm>
                <a:off x="2187153" y="1278311"/>
                <a:ext cx="2934650" cy="16974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7" name="그림 26">
                <a:extLst>
                  <a:ext uri="{FF2B5EF4-FFF2-40B4-BE49-F238E27FC236}">
                    <a16:creationId xmlns:a16="http://schemas.microsoft.com/office/drawing/2014/main" id="{28B9ED94-E490-4253-AB7D-00F40D24002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911" t="20534" r="18420"/>
              <a:stretch/>
            </p:blipFill>
            <p:spPr>
              <a:xfrm>
                <a:off x="4707703" y="1238491"/>
                <a:ext cx="3319546" cy="1809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왼쪽 중괄호 27">
                <a:extLst>
                  <a:ext uri="{FF2B5EF4-FFF2-40B4-BE49-F238E27FC236}">
                    <a16:creationId xmlns:a16="http://schemas.microsoft.com/office/drawing/2014/main" id="{763389A7-751F-4607-A4FF-183100632649}"/>
                  </a:ext>
                </a:extLst>
              </p:cNvPr>
              <p:cNvSpPr/>
              <p:nvPr/>
            </p:nvSpPr>
            <p:spPr>
              <a:xfrm>
                <a:off x="943342" y="1892461"/>
                <a:ext cx="1481292" cy="914400"/>
              </a:xfrm>
              <a:prstGeom prst="leftBrace">
                <a:avLst>
                  <a:gd name="adj1" fmla="val 8462"/>
                  <a:gd name="adj2" fmla="val 71888"/>
                </a:avLst>
              </a:prstGeom>
              <a:ln w="28575">
                <a:solidFill>
                  <a:schemeClr val="accent6"/>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dirty="0"/>
              </a:p>
            </p:txBody>
          </p:sp>
          <p:sp>
            <p:nvSpPr>
              <p:cNvPr id="29" name="왼쪽 중괄호 28">
                <a:extLst>
                  <a:ext uri="{FF2B5EF4-FFF2-40B4-BE49-F238E27FC236}">
                    <a16:creationId xmlns:a16="http://schemas.microsoft.com/office/drawing/2014/main" id="{929A2425-BD85-4EC1-8684-FC4F35D8FBAE}"/>
                  </a:ext>
                </a:extLst>
              </p:cNvPr>
              <p:cNvSpPr/>
              <p:nvPr/>
            </p:nvSpPr>
            <p:spPr>
              <a:xfrm>
                <a:off x="3838506" y="1836307"/>
                <a:ext cx="970780" cy="1168430"/>
              </a:xfrm>
              <a:prstGeom prst="leftBrace">
                <a:avLst>
                  <a:gd name="adj1" fmla="val 10847"/>
                  <a:gd name="adj2" fmla="val 18165"/>
                </a:avLst>
              </a:prstGeom>
              <a:ln w="28575">
                <a:solidFill>
                  <a:schemeClr val="accent6"/>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dirty="0"/>
              </a:p>
            </p:txBody>
          </p:sp>
          <p:sp>
            <p:nvSpPr>
              <p:cNvPr id="30" name="타원 29">
                <a:extLst>
                  <a:ext uri="{FF2B5EF4-FFF2-40B4-BE49-F238E27FC236}">
                    <a16:creationId xmlns:a16="http://schemas.microsoft.com/office/drawing/2014/main" id="{017C75DE-2A6C-4E33-AC8C-CDF50F0EE412}"/>
                  </a:ext>
                </a:extLst>
              </p:cNvPr>
              <p:cNvSpPr/>
              <p:nvPr/>
            </p:nvSpPr>
            <p:spPr>
              <a:xfrm>
                <a:off x="341457" y="2332299"/>
                <a:ext cx="480349" cy="277792"/>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2AE9D1D9-87A6-4B80-BC4A-BDC776E15CC9}"/>
                  </a:ext>
                </a:extLst>
              </p:cNvPr>
              <p:cNvSpPr/>
              <p:nvPr/>
            </p:nvSpPr>
            <p:spPr>
              <a:xfrm>
                <a:off x="2384125" y="1899649"/>
                <a:ext cx="1261907" cy="264816"/>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32" name="사각형: 둥근 모서리 31">
                <a:extLst>
                  <a:ext uri="{FF2B5EF4-FFF2-40B4-BE49-F238E27FC236}">
                    <a16:creationId xmlns:a16="http://schemas.microsoft.com/office/drawing/2014/main" id="{8E76A4D6-C7D9-4154-B9B3-872FBAE786FD}"/>
                  </a:ext>
                </a:extLst>
              </p:cNvPr>
              <p:cNvSpPr/>
              <p:nvPr/>
            </p:nvSpPr>
            <p:spPr>
              <a:xfrm>
                <a:off x="341457" y="1934355"/>
                <a:ext cx="1730151" cy="238092"/>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grpSp>
        <p:grpSp>
          <p:nvGrpSpPr>
            <p:cNvPr id="21" name="그룹 20">
              <a:extLst>
                <a:ext uri="{FF2B5EF4-FFF2-40B4-BE49-F238E27FC236}">
                  <a16:creationId xmlns:a16="http://schemas.microsoft.com/office/drawing/2014/main" id="{0F68041C-9FF4-463D-B720-6F2C84F077AC}"/>
                </a:ext>
              </a:extLst>
            </p:cNvPr>
            <p:cNvGrpSpPr/>
            <p:nvPr/>
          </p:nvGrpSpPr>
          <p:grpSpPr>
            <a:xfrm>
              <a:off x="404919" y="2719774"/>
              <a:ext cx="7685792" cy="1667591"/>
              <a:chOff x="404919" y="2719774"/>
              <a:chExt cx="7685792" cy="1997968"/>
            </a:xfrm>
          </p:grpSpPr>
          <p:sp>
            <p:nvSpPr>
              <p:cNvPr id="22" name="직사각형 21">
                <a:extLst>
                  <a:ext uri="{FF2B5EF4-FFF2-40B4-BE49-F238E27FC236}">
                    <a16:creationId xmlns:a16="http://schemas.microsoft.com/office/drawing/2014/main" id="{704A70A4-FB8C-4293-B48C-78CBEB817972}"/>
                  </a:ext>
                </a:extLst>
              </p:cNvPr>
              <p:cNvSpPr/>
              <p:nvPr/>
            </p:nvSpPr>
            <p:spPr>
              <a:xfrm>
                <a:off x="4262672" y="2719774"/>
                <a:ext cx="3828039" cy="1510139"/>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050" dirty="0" err="1"/>
                  <a:t>search_dir</a:t>
                </a:r>
                <a:r>
                  <a:rPr lang="en-US" altLang="ko-KR" sz="1050" dirty="0"/>
                  <a:t> = "./101_ObjectCategories"</a:t>
                </a:r>
              </a:p>
              <a:p>
                <a:pPr latinLnBrk="1"/>
                <a:r>
                  <a:rPr lang="en-US" altLang="ko-KR" sz="1050" dirty="0" err="1"/>
                  <a:t>cache_dir</a:t>
                </a:r>
                <a:r>
                  <a:rPr lang="en-US" altLang="ko-KR" sz="1050" dirty="0"/>
                  <a:t> = "./</a:t>
                </a:r>
                <a:r>
                  <a:rPr lang="en-US" altLang="ko-KR" sz="1050" dirty="0" err="1"/>
                  <a:t>cache_avhash</a:t>
                </a:r>
                <a:r>
                  <a:rPr lang="en-US" altLang="ko-KR" sz="1050" dirty="0"/>
                  <a:t>“</a:t>
                </a:r>
              </a:p>
              <a:p>
                <a:pPr latinLnBrk="1"/>
                <a:endParaRPr lang="en-US" altLang="ko-KR" sz="1050" dirty="0"/>
              </a:p>
              <a:p>
                <a:pPr latinLnBrk="1"/>
                <a:r>
                  <a:rPr lang="en-US" altLang="ko-KR" sz="1050" dirty="0"/>
                  <a:t>                             ……………………</a:t>
                </a:r>
              </a:p>
              <a:p>
                <a:pPr latinLnBrk="1"/>
                <a:endParaRPr lang="en-US" altLang="ko-KR" sz="1050" dirty="0"/>
              </a:p>
              <a:p>
                <a:pPr latinLnBrk="1"/>
                <a:r>
                  <a:rPr lang="en-US" altLang="ko-KR" sz="1050" dirty="0" err="1"/>
                  <a:t>srcfile</a:t>
                </a:r>
                <a:r>
                  <a:rPr lang="en-US" altLang="ko-KR" sz="1050" dirty="0"/>
                  <a:t> = </a:t>
                </a:r>
                <a:r>
                  <a:rPr lang="en-US" altLang="ko-KR" sz="1050" dirty="0" err="1"/>
                  <a:t>search_dir</a:t>
                </a:r>
                <a:r>
                  <a:rPr lang="en-US" altLang="ko-KR" sz="1050" dirty="0"/>
                  <a:t> + "/chair/image_0016.jpg"</a:t>
                </a:r>
              </a:p>
            </p:txBody>
          </p:sp>
          <p:sp>
            <p:nvSpPr>
              <p:cNvPr id="23" name="직사각형 22">
                <a:extLst>
                  <a:ext uri="{FF2B5EF4-FFF2-40B4-BE49-F238E27FC236}">
                    <a16:creationId xmlns:a16="http://schemas.microsoft.com/office/drawing/2014/main" id="{D356AF44-60B9-4FE9-915E-C08349D5E1E7}"/>
                  </a:ext>
                </a:extLst>
              </p:cNvPr>
              <p:cNvSpPr/>
              <p:nvPr/>
            </p:nvSpPr>
            <p:spPr>
              <a:xfrm>
                <a:off x="509200" y="3412272"/>
                <a:ext cx="1238250"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t>
                </a:r>
                <a:endParaRPr lang="ko-KR" altLang="en-US" dirty="0"/>
              </a:p>
            </p:txBody>
          </p:sp>
          <p:pic>
            <p:nvPicPr>
              <p:cNvPr id="24" name="그림 23">
                <a:extLst>
                  <a:ext uri="{FF2B5EF4-FFF2-40B4-BE49-F238E27FC236}">
                    <a16:creationId xmlns:a16="http://schemas.microsoft.com/office/drawing/2014/main" id="{44D9CBC3-ABB9-4D22-A09F-CE74A3DEBD29}"/>
                  </a:ext>
                </a:extLst>
              </p:cNvPr>
              <p:cNvPicPr>
                <a:picLocks noChangeAspect="1"/>
              </p:cNvPicPr>
              <p:nvPr/>
            </p:nvPicPr>
            <p:blipFill>
              <a:blip r:embed="rId7"/>
              <a:stretch>
                <a:fillRect/>
              </a:stretch>
            </p:blipFill>
            <p:spPr>
              <a:xfrm>
                <a:off x="404919" y="4155768"/>
                <a:ext cx="7685792" cy="561974"/>
              </a:xfrm>
              <a:prstGeom prst="rect">
                <a:avLst/>
              </a:prstGeom>
            </p:spPr>
          </p:pic>
        </p:grpSp>
      </p:grpSp>
      <p:sp>
        <p:nvSpPr>
          <p:cNvPr id="37" name="텍스트 개체 틀 2">
            <a:extLst>
              <a:ext uri="{FF2B5EF4-FFF2-40B4-BE49-F238E27FC236}">
                <a16:creationId xmlns:a16="http://schemas.microsoft.com/office/drawing/2014/main" id="{0FFF416D-10AC-486A-B62A-98380EBF81ED}"/>
              </a:ext>
            </a:extLst>
          </p:cNvPr>
          <p:cNvSpPr txBox="1">
            <a:spLocks/>
          </p:cNvSpPr>
          <p:nvPr/>
        </p:nvSpPr>
        <p:spPr>
          <a:xfrm>
            <a:off x="8437466" y="1577853"/>
            <a:ext cx="3505873" cy="2069497"/>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72000" indent="-144000">
              <a:buFont typeface="Arial" pitchFamily="34" charset="0"/>
              <a:buChar char="•"/>
            </a:pPr>
            <a:r>
              <a:rPr lang="ko-KR" altLang="en-US" sz="1200" dirty="0">
                <a:solidFill>
                  <a:schemeClr val="tx1"/>
                </a:solidFill>
              </a:rPr>
              <a:t>구현한 </a:t>
            </a:r>
            <a:r>
              <a:rPr lang="en-US" altLang="ko-KR" sz="1200" dirty="0">
                <a:solidFill>
                  <a:schemeClr val="tx1"/>
                </a:solidFill>
              </a:rPr>
              <a:t>Jupiter</a:t>
            </a:r>
            <a:r>
              <a:rPr lang="ko-KR" altLang="en-US" sz="1200" dirty="0">
                <a:solidFill>
                  <a:schemeClr val="tx1"/>
                </a:solidFill>
              </a:rPr>
              <a:t> 파일이 저장된 곳에 </a:t>
            </a:r>
            <a:r>
              <a:rPr lang="en-US" altLang="ko-KR" sz="1200" dirty="0">
                <a:solidFill>
                  <a:schemeClr val="tx1"/>
                </a:solidFill>
              </a:rPr>
              <a:t>image </a:t>
            </a:r>
          </a:p>
          <a:p>
            <a:r>
              <a:rPr lang="en-US" altLang="ko-KR" sz="1200" dirty="0">
                <a:solidFill>
                  <a:schemeClr val="tx1"/>
                </a:solidFill>
              </a:rPr>
              <a:t>  </a:t>
            </a:r>
            <a:r>
              <a:rPr lang="ko-KR" altLang="en-US" sz="1200" dirty="0">
                <a:solidFill>
                  <a:schemeClr val="tx1"/>
                </a:solidFill>
              </a:rPr>
              <a:t>폴더 생성</a:t>
            </a:r>
            <a:endParaRPr lang="en-US" altLang="ko-KR" sz="1200" dirty="0">
              <a:solidFill>
                <a:schemeClr val="tx1"/>
              </a:solidFill>
            </a:endParaRPr>
          </a:p>
          <a:p>
            <a:pPr marL="72000" indent="-144000">
              <a:buFont typeface="Arial" pitchFamily="34" charset="0"/>
              <a:buChar char="•"/>
            </a:pPr>
            <a:endParaRPr lang="en-US" altLang="ko-KR" sz="1200" dirty="0">
              <a:solidFill>
                <a:schemeClr val="tx1"/>
              </a:solidFill>
            </a:endParaRPr>
          </a:p>
          <a:p>
            <a:pPr marL="72000" indent="-144000">
              <a:buFont typeface="Arial" pitchFamily="34" charset="0"/>
              <a:buChar char="•"/>
            </a:pPr>
            <a:r>
              <a:rPr lang="en-US" altLang="ko-KR" sz="1200" dirty="0">
                <a:solidFill>
                  <a:schemeClr val="tx1"/>
                </a:solidFill>
              </a:rPr>
              <a:t>Caltech </a:t>
            </a:r>
            <a:r>
              <a:rPr lang="ko-KR" altLang="en-US" sz="1200" dirty="0">
                <a:solidFill>
                  <a:schemeClr val="tx1"/>
                </a:solidFill>
              </a:rPr>
              <a:t>에서 다운로드한 </a:t>
            </a:r>
            <a:r>
              <a:rPr lang="en-US" altLang="ko-KR" sz="1200" dirty="0">
                <a:solidFill>
                  <a:schemeClr val="tx1"/>
                </a:solidFill>
              </a:rPr>
              <a:t>101</a:t>
            </a:r>
            <a:r>
              <a:rPr lang="ko-KR" altLang="en-US" sz="1200" dirty="0">
                <a:solidFill>
                  <a:schemeClr val="tx1"/>
                </a:solidFill>
              </a:rPr>
              <a:t>가지 카테고리로</a:t>
            </a:r>
            <a:endParaRPr lang="en-US" altLang="ko-KR" sz="1200" dirty="0">
              <a:solidFill>
                <a:schemeClr val="tx1"/>
              </a:solidFill>
            </a:endParaRPr>
          </a:p>
          <a:p>
            <a:r>
              <a:rPr lang="en-US" altLang="ko-KR" sz="1200" dirty="0">
                <a:solidFill>
                  <a:schemeClr val="tx1"/>
                </a:solidFill>
              </a:rPr>
              <a:t>  </a:t>
            </a:r>
            <a:r>
              <a:rPr lang="ko-KR" altLang="en-US" sz="1200" dirty="0">
                <a:solidFill>
                  <a:schemeClr val="tx1"/>
                </a:solidFill>
              </a:rPr>
              <a:t>분류된 이미지 파일 저장</a:t>
            </a:r>
            <a:endParaRPr lang="en-US" altLang="ko-KR" sz="1200" dirty="0">
              <a:solidFill>
                <a:schemeClr val="tx1"/>
              </a:solidFill>
            </a:endParaRPr>
          </a:p>
          <a:p>
            <a:endParaRPr lang="en-US" altLang="ko-KR" sz="1200" dirty="0">
              <a:solidFill>
                <a:schemeClr val="tx1"/>
              </a:solidFill>
            </a:endParaRPr>
          </a:p>
          <a:p>
            <a:pPr marL="171450" indent="-171450">
              <a:buFont typeface="Arial" panose="020B0604020202020204" pitchFamily="34" charset="0"/>
              <a:buChar char="•"/>
            </a:pPr>
            <a:r>
              <a:rPr lang="en-US" altLang="ko-KR" sz="1200" dirty="0" err="1">
                <a:solidFill>
                  <a:schemeClr val="tx1"/>
                </a:solidFill>
              </a:rPr>
              <a:t>Srcfile</a:t>
            </a:r>
            <a:r>
              <a:rPr lang="en-US" altLang="ko-KR" sz="1200" dirty="0">
                <a:solidFill>
                  <a:schemeClr val="tx1"/>
                </a:solidFill>
              </a:rPr>
              <a:t> </a:t>
            </a:r>
            <a:r>
              <a:rPr lang="ko-KR" altLang="en-US" sz="1200" dirty="0">
                <a:solidFill>
                  <a:schemeClr val="tx1"/>
                </a:solidFill>
              </a:rPr>
              <a:t>은 기준이 되는 원본 이미지</a:t>
            </a:r>
            <a:endParaRPr lang="en-US" altLang="ko-KR" sz="1200" dirty="0">
              <a:solidFill>
                <a:schemeClr val="tx1"/>
              </a:solidFill>
            </a:endParaRPr>
          </a:p>
          <a:p>
            <a:pPr marL="72000" indent="-144000">
              <a:buFont typeface="Arial" pitchFamily="34" charset="0"/>
              <a:buChar char="•"/>
            </a:pPr>
            <a:endParaRPr lang="en-US" altLang="ko-KR" sz="1200" dirty="0">
              <a:solidFill>
                <a:schemeClr val="tx1"/>
              </a:solidFill>
            </a:endParaRPr>
          </a:p>
          <a:p>
            <a:pPr marL="72000" indent="-144000">
              <a:buFont typeface="Arial" pitchFamily="34" charset="0"/>
              <a:buChar char="•"/>
            </a:pPr>
            <a:endParaRPr lang="en-US" altLang="ko-KR" sz="1200" dirty="0">
              <a:solidFill>
                <a:schemeClr val="tx1"/>
              </a:solidFill>
            </a:endParaRPr>
          </a:p>
          <a:p>
            <a:endParaRPr lang="en-US" altLang="ko-KR" sz="1200" dirty="0">
              <a:solidFill>
                <a:schemeClr val="tx1"/>
              </a:solidFill>
            </a:endParaRPr>
          </a:p>
        </p:txBody>
      </p:sp>
      <p:sp>
        <p:nvSpPr>
          <p:cNvPr id="38" name="제목 4">
            <a:extLst>
              <a:ext uri="{FF2B5EF4-FFF2-40B4-BE49-F238E27FC236}">
                <a16:creationId xmlns:a16="http://schemas.microsoft.com/office/drawing/2014/main" id="{546509E0-1EAC-426E-B0B2-2F8B401F741A}"/>
              </a:ext>
            </a:extLst>
          </p:cNvPr>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2</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Image directory </a:t>
            </a:r>
            <a:r>
              <a:rPr lang="ko-KR" altLang="en-US" b="1" dirty="0">
                <a:solidFill>
                  <a:schemeClr val="bg1"/>
                </a:solidFill>
              </a:rPr>
              <a:t>및 </a:t>
            </a:r>
            <a:br>
              <a:rPr lang="en-US" altLang="ko-KR" b="1" dirty="0">
                <a:solidFill>
                  <a:schemeClr val="bg1"/>
                </a:solidFill>
              </a:rPr>
            </a:br>
            <a:r>
              <a:rPr lang="en-US" altLang="ko-KR" b="1" dirty="0">
                <a:solidFill>
                  <a:schemeClr val="bg1"/>
                </a:solidFill>
              </a:rPr>
              <a:t>data</a:t>
            </a:r>
            <a:r>
              <a:rPr lang="ko-KR" altLang="en-US" b="1" dirty="0">
                <a:solidFill>
                  <a:schemeClr val="bg1"/>
                </a:solidFill>
              </a:rPr>
              <a:t> 경로에 대한 이해</a:t>
            </a:r>
            <a:endParaRPr lang="ko-KR" altLang="en-US" sz="2800" dirty="0">
              <a:solidFill>
                <a:schemeClr val="bg1"/>
              </a:solidFill>
            </a:endParaRPr>
          </a:p>
        </p:txBody>
      </p:sp>
      <p:pic>
        <p:nvPicPr>
          <p:cNvPr id="39" name="그림 38">
            <a:extLst>
              <a:ext uri="{FF2B5EF4-FFF2-40B4-BE49-F238E27FC236}">
                <a16:creationId xmlns:a16="http://schemas.microsoft.com/office/drawing/2014/main" id="{468C43A5-12A0-4A3D-A10F-54BB993F2ABF}"/>
              </a:ext>
            </a:extLst>
          </p:cNvPr>
          <p:cNvPicPr>
            <a:picLocks noChangeAspect="1"/>
          </p:cNvPicPr>
          <p:nvPr/>
        </p:nvPicPr>
        <p:blipFill>
          <a:blip r:embed="rId8"/>
          <a:stretch>
            <a:fillRect/>
          </a:stretch>
        </p:blipFill>
        <p:spPr>
          <a:xfrm>
            <a:off x="8437466" y="4741800"/>
            <a:ext cx="3505873" cy="1609725"/>
          </a:xfrm>
          <a:prstGeom prst="rect">
            <a:avLst/>
          </a:prstGeom>
        </p:spPr>
      </p:pic>
    </p:spTree>
    <p:extLst>
      <p:ext uri="{BB962C8B-B14F-4D97-AF65-F5344CB8AC3E}">
        <p14:creationId xmlns:p14="http://schemas.microsoft.com/office/powerpoint/2010/main" val="31611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2"/>
          <p:cNvSpPr>
            <a:spLocks noGrp="1"/>
          </p:cNvSpPr>
          <p:nvPr>
            <p:ph type="body" sz="half" idx="2"/>
          </p:nvPr>
        </p:nvSpPr>
        <p:spPr>
          <a:xfrm>
            <a:off x="8451664" y="1984232"/>
            <a:ext cx="3505873" cy="1166755"/>
          </a:xfrm>
          <a:solidFill>
            <a:schemeClr val="accent1">
              <a:lumMod val="60000"/>
              <a:lumOff val="40000"/>
            </a:schemeClr>
          </a:solidFill>
        </p:spPr>
        <p:txBody>
          <a:bodyPr rtlCol="0">
            <a:normAutofit lnSpcReduction="10000"/>
          </a:bodyPr>
          <a:lstStyle/>
          <a:p>
            <a:pPr marL="285750" lvl="2" indent="-285750">
              <a:buFont typeface="Arial" panose="020B0604020202020204" pitchFamily="34" charset="0"/>
              <a:buChar char="•"/>
            </a:pPr>
            <a:r>
              <a:rPr lang="en-US" altLang="ko-KR" b="1" dirty="0"/>
              <a:t>Python</a:t>
            </a:r>
            <a:r>
              <a:rPr lang="ko-KR" altLang="en-US" dirty="0"/>
              <a:t>으로 </a:t>
            </a:r>
            <a:r>
              <a:rPr lang="ko-KR" altLang="en-US" b="1" dirty="0"/>
              <a:t>이미지 파일을 불러오기</a:t>
            </a:r>
            <a:r>
              <a:rPr lang="ko-KR" altLang="en-US" dirty="0"/>
              <a:t> 위해 </a:t>
            </a:r>
            <a:r>
              <a:rPr lang="en-US" altLang="ko-KR" b="1" dirty="0"/>
              <a:t>PIL</a:t>
            </a:r>
            <a:r>
              <a:rPr lang="ko-KR" altLang="en-US" b="1" dirty="0"/>
              <a:t>을 </a:t>
            </a:r>
            <a:r>
              <a:rPr lang="en-US" altLang="ko-KR" b="1" dirty="0"/>
              <a:t>import</a:t>
            </a:r>
            <a:r>
              <a:rPr lang="ko-KR" altLang="en-US" dirty="0"/>
              <a:t>로 가져오기</a:t>
            </a:r>
            <a:endParaRPr lang="en-US" altLang="ko-KR" dirty="0"/>
          </a:p>
          <a:p>
            <a:pPr marL="285750" lvl="2" indent="-285750">
              <a:buFont typeface="Arial" panose="020B0604020202020204" pitchFamily="34" charset="0"/>
              <a:buChar char="•"/>
            </a:pPr>
            <a:r>
              <a:rPr lang="en-US" altLang="ko-KR" b="1" dirty="0" err="1"/>
              <a:t>Numpy</a:t>
            </a:r>
            <a:r>
              <a:rPr lang="ko-KR" altLang="en-US" dirty="0"/>
              <a:t>로</a:t>
            </a:r>
            <a:r>
              <a:rPr lang="ko-KR" altLang="en-US" b="1" dirty="0"/>
              <a:t> 행렬</a:t>
            </a:r>
            <a:r>
              <a:rPr lang="ko-KR" altLang="en-US" dirty="0"/>
              <a:t>이나</a:t>
            </a:r>
            <a:r>
              <a:rPr lang="ko-KR" altLang="en-US" b="1" dirty="0"/>
              <a:t> 다차원 배열 </a:t>
            </a:r>
            <a:r>
              <a:rPr lang="ko-KR" altLang="en-US" dirty="0"/>
              <a:t>처리</a:t>
            </a:r>
            <a:endParaRPr lang="en-US" altLang="ko-KR" dirty="0"/>
          </a:p>
          <a:p>
            <a:pPr marL="285750" lvl="2" indent="-285750">
              <a:buFont typeface="Arial" panose="020B0604020202020204" pitchFamily="34" charset="0"/>
              <a:buChar char="•"/>
            </a:pPr>
            <a:r>
              <a:rPr lang="en-US" altLang="ko-KR" b="1" dirty="0"/>
              <a:t>OS</a:t>
            </a:r>
            <a:r>
              <a:rPr lang="ko-KR" altLang="en-US" dirty="0"/>
              <a:t>는 </a:t>
            </a:r>
            <a:r>
              <a:rPr lang="ko-KR" altLang="en-US" b="1" dirty="0"/>
              <a:t>운영체제 제어</a:t>
            </a:r>
            <a:endParaRPr lang="en-US" altLang="ko-KR" b="1" dirty="0"/>
          </a:p>
          <a:p>
            <a:pPr marL="285750" lvl="2" indent="-285750">
              <a:buFont typeface="Arial" panose="020B0604020202020204" pitchFamily="34" charset="0"/>
              <a:buChar char="•"/>
            </a:pPr>
            <a:r>
              <a:rPr lang="en-US" altLang="ko-KR" b="1" dirty="0"/>
              <a:t>Re</a:t>
            </a:r>
            <a:r>
              <a:rPr lang="ko-KR" altLang="en-US" dirty="0"/>
              <a:t>는 </a:t>
            </a:r>
            <a:r>
              <a:rPr lang="en-US" altLang="ko-KR" b="1" dirty="0"/>
              <a:t>string</a:t>
            </a:r>
            <a:r>
              <a:rPr lang="ko-KR" altLang="en-US" dirty="0"/>
              <a:t>보다 더 전문적 </a:t>
            </a:r>
            <a:r>
              <a:rPr lang="ko-KR" altLang="en-US" b="1" dirty="0"/>
              <a:t>문자열</a:t>
            </a:r>
            <a:r>
              <a:rPr lang="ko-KR" altLang="en-US" dirty="0"/>
              <a:t> 사용 </a:t>
            </a:r>
            <a:endParaRPr lang="en-US" altLang="ko-KR" dirty="0"/>
          </a:p>
          <a:p>
            <a:pPr marL="285750" lvl="2" indent="-285750">
              <a:buFont typeface="Arial" panose="020B0604020202020204" pitchFamily="34" charset="0"/>
              <a:buChar char="•"/>
            </a:pPr>
            <a:endParaRPr lang="en-US" altLang="ko-KR" dirty="0"/>
          </a:p>
        </p:txBody>
      </p:sp>
      <p:sp>
        <p:nvSpPr>
          <p:cNvPr id="7" name="텍스트 개체 틀 2"/>
          <p:cNvSpPr txBox="1">
            <a:spLocks/>
          </p:cNvSpPr>
          <p:nvPr/>
        </p:nvSpPr>
        <p:spPr>
          <a:xfrm>
            <a:off x="8451664" y="3242365"/>
            <a:ext cx="3505873" cy="2223704"/>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lvl="2" indent="-285750">
              <a:buFont typeface="Arial" panose="020B0604020202020204" pitchFamily="34" charset="0"/>
              <a:buChar char="•"/>
            </a:pPr>
            <a:r>
              <a:rPr lang="en-US" altLang="ko-KR" b="1" dirty="0" err="1">
                <a:solidFill>
                  <a:srgbClr val="FF0000"/>
                </a:solidFill>
                <a:effectLst>
                  <a:outerShdw blurRad="38100" dist="38100" dir="2700000" algn="tl">
                    <a:srgbClr val="000000">
                      <a:alpha val="43137"/>
                    </a:srgbClr>
                  </a:outerShdw>
                </a:effectLst>
              </a:rPr>
              <a:t>search_dir</a:t>
            </a:r>
            <a:r>
              <a:rPr lang="en-US" altLang="ko-KR" dirty="0">
                <a:solidFill>
                  <a:srgbClr val="FF0000"/>
                </a:solidFill>
                <a:effectLst>
                  <a:outerShdw blurRad="38100" dist="38100" dir="2700000" algn="tl">
                    <a:srgbClr val="000000">
                      <a:alpha val="43137"/>
                    </a:srgbClr>
                  </a:outerShdw>
                </a:effectLst>
              </a:rPr>
              <a:t> </a:t>
            </a:r>
            <a:r>
              <a:rPr lang="ko-KR" altLang="en-US" dirty="0">
                <a:solidFill>
                  <a:srgbClr val="FF0000"/>
                </a:solidFill>
                <a:effectLst>
                  <a:outerShdw blurRad="38100" dist="38100" dir="2700000" algn="tl">
                    <a:srgbClr val="000000">
                      <a:alpha val="43137"/>
                    </a:srgbClr>
                  </a:outerShdw>
                </a:effectLst>
              </a:rPr>
              <a:t>는 모든 이미지 파일 저장된 경로</a:t>
            </a:r>
            <a:endParaRPr lang="en-US" altLang="ko-KR" b="1" dirty="0">
              <a:solidFill>
                <a:srgbClr val="FF0000"/>
              </a:solidFill>
              <a:effectLst>
                <a:outerShdw blurRad="38100" dist="38100" dir="2700000" algn="tl">
                  <a:srgbClr val="000000">
                    <a:alpha val="43137"/>
                  </a:srgbClr>
                </a:outerShdw>
              </a:effectLst>
            </a:endParaRPr>
          </a:p>
          <a:p>
            <a:pPr marL="285750" lvl="2" indent="-285750">
              <a:buFont typeface="Arial" panose="020B0604020202020204" pitchFamily="34" charset="0"/>
              <a:buChar char="•"/>
            </a:pPr>
            <a:r>
              <a:rPr lang="en-US" altLang="ko-KR" b="1" dirty="0" err="1"/>
              <a:t>cache_dir</a:t>
            </a:r>
            <a:r>
              <a:rPr lang="en-US" altLang="ko-KR" dirty="0"/>
              <a:t> </a:t>
            </a:r>
            <a:r>
              <a:rPr lang="ko-KR" altLang="en-US" dirty="0"/>
              <a:t>는 </a:t>
            </a:r>
            <a:r>
              <a:rPr lang="en-US" altLang="ko-KR" dirty="0"/>
              <a:t>hash</a:t>
            </a:r>
            <a:r>
              <a:rPr lang="ko-KR" altLang="en-US" dirty="0"/>
              <a:t>변환 이미지를 캐쉬 저장 </a:t>
            </a:r>
            <a:endParaRPr lang="en-US" altLang="ko-KR" dirty="0"/>
          </a:p>
          <a:p>
            <a:pPr marL="285750" lvl="2" indent="-285750">
              <a:buFont typeface="Arial" panose="020B0604020202020204" pitchFamily="34" charset="0"/>
              <a:buChar char="•"/>
            </a:pPr>
            <a:r>
              <a:rPr lang="ko-KR" altLang="en-US" dirty="0"/>
              <a:t>만약 </a:t>
            </a:r>
            <a:r>
              <a:rPr lang="en-US" altLang="ko-KR" b="1" dirty="0"/>
              <a:t>Cache</a:t>
            </a:r>
            <a:r>
              <a:rPr lang="ko-KR" altLang="en-US" b="1" dirty="0"/>
              <a:t>의 경로</a:t>
            </a:r>
            <a:r>
              <a:rPr lang="ko-KR" altLang="en-US" dirty="0"/>
              <a:t> 없다면</a:t>
            </a:r>
            <a:r>
              <a:rPr lang="ko-KR" altLang="en-US" b="1" dirty="0"/>
              <a:t> </a:t>
            </a:r>
            <a:r>
              <a:rPr lang="en-US" altLang="ko-KR" b="1" dirty="0"/>
              <a:t>Cache </a:t>
            </a:r>
            <a:r>
              <a:rPr lang="ko-KR" altLang="en-US" b="1" dirty="0"/>
              <a:t>경로 생성    </a:t>
            </a:r>
            <a:endParaRPr lang="en-US" altLang="ko-KR" b="1" dirty="0"/>
          </a:p>
          <a:p>
            <a:pPr marL="285750" lvl="2" indent="-285750">
              <a:buFont typeface="Arial" panose="020B0604020202020204" pitchFamily="34" charset="0"/>
              <a:buChar char="•"/>
            </a:pPr>
            <a:r>
              <a:rPr lang="en-US" altLang="ko-KR" b="1" dirty="0"/>
              <a:t>Python</a:t>
            </a:r>
            <a:r>
              <a:rPr lang="ko-KR" altLang="en-US" dirty="0"/>
              <a:t>으로 </a:t>
            </a:r>
            <a:r>
              <a:rPr lang="ko-KR" altLang="en-US" b="1" dirty="0"/>
              <a:t>이미지 파일을 불러오기</a:t>
            </a:r>
            <a:r>
              <a:rPr lang="ko-KR" altLang="en-US" dirty="0"/>
              <a:t> 위해 함수 </a:t>
            </a:r>
            <a:r>
              <a:rPr lang="en-US" altLang="ko-KR" b="1" dirty="0" err="1"/>
              <a:t>average_hash</a:t>
            </a:r>
            <a:r>
              <a:rPr lang="ko-KR" altLang="en-US" dirty="0"/>
              <a:t>를 활용</a:t>
            </a:r>
            <a:endParaRPr lang="en-US" altLang="ko-KR" dirty="0"/>
          </a:p>
          <a:p>
            <a:pPr marL="285750" lvl="2" indent="-285750">
              <a:buFont typeface="Arial" panose="020B0604020202020204" pitchFamily="34" charset="0"/>
              <a:buChar char="•"/>
            </a:pPr>
            <a:r>
              <a:rPr lang="ko-KR" altLang="en-US" dirty="0"/>
              <a:t>여기서 </a:t>
            </a:r>
            <a:r>
              <a:rPr lang="en-US" altLang="ko-KR" b="1" dirty="0"/>
              <a:t>Hash </a:t>
            </a:r>
            <a:r>
              <a:rPr lang="ko-KR" altLang="en-US" b="1" dirty="0"/>
              <a:t>함수</a:t>
            </a:r>
            <a:r>
              <a:rPr lang="ko-KR" altLang="en-US" dirty="0"/>
              <a:t>란 </a:t>
            </a:r>
            <a:r>
              <a:rPr lang="ko-KR" altLang="en-US" b="1" dirty="0"/>
              <a:t>임의의 길이</a:t>
            </a:r>
            <a:r>
              <a:rPr lang="ko-KR" altLang="en-US" dirty="0"/>
              <a:t>의 데이터를 </a:t>
            </a:r>
            <a:r>
              <a:rPr lang="ko-KR" altLang="en-US" b="1" dirty="0"/>
              <a:t>고정된 길이의 데이터로 매핑</a:t>
            </a:r>
            <a:r>
              <a:rPr lang="ko-KR" altLang="en-US" dirty="0"/>
              <a:t>하기 위해</a:t>
            </a:r>
            <a:r>
              <a:rPr lang="en-US" altLang="ko-KR" dirty="0"/>
              <a:t> </a:t>
            </a:r>
            <a:r>
              <a:rPr lang="ko-KR" altLang="en-US" dirty="0"/>
              <a:t>사용  </a:t>
            </a:r>
            <a:endParaRPr lang="en-US" altLang="ko-KR" dirty="0"/>
          </a:p>
          <a:p>
            <a:pPr marL="285750" indent="-285750">
              <a:buFont typeface="Arial" pitchFamily="34" charset="0"/>
              <a:buChar char="•"/>
            </a:pPr>
            <a:r>
              <a:rPr lang="ko-KR" altLang="en-US" sz="1200" dirty="0">
                <a:solidFill>
                  <a:schemeClr val="tx1"/>
                </a:solidFill>
              </a:rPr>
              <a:t>각 이미지들을 평균해시를 통해 고정된 </a:t>
            </a:r>
            <a:r>
              <a:rPr lang="en-US" altLang="ko-KR" sz="1200" dirty="0">
                <a:solidFill>
                  <a:schemeClr val="tx1"/>
                </a:solidFill>
              </a:rPr>
              <a:t>size</a:t>
            </a:r>
            <a:r>
              <a:rPr lang="ko-KR" altLang="en-US" sz="1200" dirty="0">
                <a:solidFill>
                  <a:schemeClr val="tx1"/>
                </a:solidFill>
              </a:rPr>
              <a:t>로 변경</a:t>
            </a:r>
            <a:endParaRPr lang="en-US" altLang="ko-KR" sz="1200" dirty="0">
              <a:solidFill>
                <a:schemeClr val="tx1"/>
              </a:solidFill>
            </a:endParaRPr>
          </a:p>
        </p:txBody>
      </p:sp>
      <p:sp>
        <p:nvSpPr>
          <p:cNvPr id="8" name="텍스트 개체 틀 2"/>
          <p:cNvSpPr txBox="1">
            <a:spLocks/>
          </p:cNvSpPr>
          <p:nvPr/>
        </p:nvSpPr>
        <p:spPr>
          <a:xfrm>
            <a:off x="8451664" y="5599881"/>
            <a:ext cx="3505873" cy="1119143"/>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r>
              <a:rPr lang="ko-KR" altLang="en-US" sz="1200" dirty="0">
                <a:solidFill>
                  <a:schemeClr val="tx1"/>
                </a:solidFill>
              </a:rPr>
              <a:t>만약 </a:t>
            </a:r>
            <a:r>
              <a:rPr lang="en-US" altLang="ko-KR" sz="1200" b="1" dirty="0">
                <a:solidFill>
                  <a:schemeClr val="tx1"/>
                </a:solidFill>
              </a:rPr>
              <a:t>Cache</a:t>
            </a:r>
            <a:r>
              <a:rPr lang="ko-KR" altLang="en-US" sz="1200" dirty="0">
                <a:solidFill>
                  <a:schemeClr val="tx1"/>
                </a:solidFill>
              </a:rPr>
              <a:t>에 </a:t>
            </a:r>
            <a:r>
              <a:rPr lang="en-US" altLang="ko-KR" sz="1200" dirty="0">
                <a:solidFill>
                  <a:schemeClr val="tx1"/>
                </a:solidFill>
              </a:rPr>
              <a:t>image </a:t>
            </a:r>
            <a:r>
              <a:rPr lang="ko-KR" altLang="en-US" sz="1200" dirty="0">
                <a:solidFill>
                  <a:schemeClr val="tx1"/>
                </a:solidFill>
              </a:rPr>
              <a:t>파일이 없다면</a:t>
            </a:r>
            <a:r>
              <a:rPr lang="en-US" altLang="ko-KR" sz="1200" dirty="0">
                <a:solidFill>
                  <a:schemeClr val="tx1"/>
                </a:solidFill>
              </a:rPr>
              <a:t>, image</a:t>
            </a:r>
            <a:r>
              <a:rPr lang="ko-KR" altLang="en-US" sz="1200" dirty="0">
                <a:solidFill>
                  <a:schemeClr val="tx1"/>
                </a:solidFill>
              </a:rPr>
              <a:t>를 열어서 크기 재조정</a:t>
            </a:r>
            <a:r>
              <a:rPr lang="en-US" altLang="ko-KR" sz="1200" dirty="0">
                <a:solidFill>
                  <a:schemeClr val="tx1"/>
                </a:solidFill>
              </a:rPr>
              <a:t>(resize)</a:t>
            </a:r>
            <a:r>
              <a:rPr lang="ko-KR" altLang="en-US" sz="1200" dirty="0">
                <a:solidFill>
                  <a:schemeClr val="tx1"/>
                </a:solidFill>
              </a:rPr>
              <a:t>를 거치게 함</a:t>
            </a:r>
            <a:endParaRPr lang="en-US" altLang="ko-KR" sz="1200" dirty="0">
              <a:solidFill>
                <a:schemeClr val="tx1"/>
              </a:solidFill>
            </a:endParaRPr>
          </a:p>
          <a:p>
            <a:pPr marL="285750" indent="-285750">
              <a:buFont typeface="Arial" pitchFamily="34" charset="0"/>
              <a:buChar char="•"/>
            </a:pPr>
            <a:r>
              <a:rPr lang="ko-KR" altLang="en-US" sz="1200" dirty="0">
                <a:solidFill>
                  <a:schemeClr val="tx1"/>
                </a:solidFill>
              </a:rPr>
              <a:t>이미 </a:t>
            </a:r>
            <a:r>
              <a:rPr lang="en-US" altLang="ko-KR" sz="1200" b="1" dirty="0">
                <a:solidFill>
                  <a:schemeClr val="tx1"/>
                </a:solidFill>
              </a:rPr>
              <a:t>Cache</a:t>
            </a:r>
            <a:r>
              <a:rPr lang="ko-KR" altLang="en-US" sz="1200" dirty="0">
                <a:solidFill>
                  <a:schemeClr val="tx1"/>
                </a:solidFill>
              </a:rPr>
              <a:t>가 존재한다면 그에 따른 파일을 불러와서 출력하게 되는 코딩을 취함</a:t>
            </a:r>
            <a:endParaRPr lang="en-US" altLang="ko-KR" sz="1200" dirty="0">
              <a:solidFill>
                <a:schemeClr val="tx1"/>
              </a:solidFill>
            </a:endParaRPr>
          </a:p>
          <a:p>
            <a:pPr marL="285750" indent="-285750">
              <a:buFont typeface="Arial" pitchFamily="34" charset="0"/>
              <a:buChar char="•"/>
            </a:pPr>
            <a:r>
              <a:rPr lang="ko-KR" altLang="en-US" sz="1200" dirty="0">
                <a:solidFill>
                  <a:schemeClr val="tx1"/>
                </a:solidFill>
              </a:rPr>
              <a:t>마지막에는 </a:t>
            </a:r>
            <a:r>
              <a:rPr lang="en-US" altLang="ko-KR" sz="1200" dirty="0">
                <a:solidFill>
                  <a:schemeClr val="tx1"/>
                </a:solidFill>
              </a:rPr>
              <a:t>return</a:t>
            </a:r>
            <a:r>
              <a:rPr lang="ko-KR" altLang="en-US" sz="1200" dirty="0">
                <a:solidFill>
                  <a:schemeClr val="tx1"/>
                </a:solidFill>
              </a:rPr>
              <a:t>으로 마무리함</a:t>
            </a:r>
            <a:endParaRPr lang="en-US" altLang="ko-KR" sz="1200" dirty="0">
              <a:solidFill>
                <a:schemeClr val="tx1"/>
              </a:solidFill>
            </a:endParaRPr>
          </a:p>
        </p:txBody>
      </p:sp>
      <p:sp>
        <p:nvSpPr>
          <p:cNvPr id="17" name="제목 4"/>
          <p:cNvSpPr>
            <a:spLocks noGrp="1"/>
          </p:cNvSpPr>
          <p:nvPr>
            <p:ph type="title"/>
          </p:nvPr>
        </p:nvSpPr>
        <p:spPr>
          <a:xfrm>
            <a:off x="8627510" y="316522"/>
            <a:ext cx="3125787" cy="1533897"/>
          </a:xfrm>
        </p:spPr>
        <p:txBody>
          <a:bodyPr rtlCol="0">
            <a:noAutofit/>
          </a:bodyPr>
          <a:lstStyle/>
          <a:p>
            <a:pPr lvl="1" algn="l" rtl="0" latinLnBrk="1">
              <a:lnSpc>
                <a:spcPct val="90000"/>
              </a:lnSpc>
              <a:spcBef>
                <a:spcPct val="0"/>
              </a:spcBef>
            </a:pPr>
            <a:r>
              <a:rPr lang="en-US" altLang="ko-KR" sz="1400" b="1" dirty="0">
                <a:solidFill>
                  <a:schemeClr val="bg1"/>
                </a:solidFill>
              </a:rPr>
              <a:t>2</a:t>
            </a:r>
            <a:r>
              <a:rPr lang="ko-KR" altLang="en-US" sz="1400" b="1" dirty="0">
                <a:solidFill>
                  <a:schemeClr val="bg1"/>
                </a:solidFill>
              </a:rPr>
              <a:t>단계 </a:t>
            </a:r>
            <a:r>
              <a:rPr lang="en-US" altLang="ko-KR" sz="1400" b="1" dirty="0">
                <a:solidFill>
                  <a:schemeClr val="bg1"/>
                </a:solidFill>
              </a:rPr>
              <a:t>: </a:t>
            </a:r>
            <a:br>
              <a:rPr lang="en-US" altLang="ko-KR" sz="1400" b="1" dirty="0">
                <a:solidFill>
                  <a:schemeClr val="bg1"/>
                </a:solidFill>
              </a:rPr>
            </a:br>
            <a:br>
              <a:rPr lang="en-US" altLang="ko-KR" sz="1400" b="1" dirty="0">
                <a:solidFill>
                  <a:schemeClr val="bg1"/>
                </a:solidFill>
              </a:rPr>
            </a:br>
            <a:r>
              <a:rPr lang="en-US" altLang="ko-KR" sz="1400" b="1" dirty="0">
                <a:solidFill>
                  <a:schemeClr val="bg1"/>
                </a:solidFill>
              </a:rPr>
              <a:t>Caltech </a:t>
            </a:r>
            <a:r>
              <a:rPr lang="ko-KR" altLang="en-US" sz="1400" b="1" dirty="0">
                <a:solidFill>
                  <a:schemeClr val="bg1"/>
                </a:solidFill>
              </a:rPr>
              <a:t>이미지 사이트에서 다양한 이미지 유사성 검출</a:t>
            </a:r>
            <a:r>
              <a:rPr lang="en-US" altLang="ko-KR" sz="1400" b="1" dirty="0">
                <a:solidFill>
                  <a:schemeClr val="bg1"/>
                </a:solidFill>
              </a:rPr>
              <a:t>. </a:t>
            </a:r>
            <a:br>
              <a:rPr lang="en-US" altLang="ko-KR" sz="1400" b="1" dirty="0">
                <a:solidFill>
                  <a:schemeClr val="bg1"/>
                </a:solidFill>
              </a:rPr>
            </a:br>
            <a:br>
              <a:rPr lang="en-US" altLang="ko-KR" sz="1400" b="1" dirty="0">
                <a:solidFill>
                  <a:schemeClr val="bg1"/>
                </a:solidFill>
              </a:rPr>
            </a:br>
            <a:r>
              <a:rPr lang="ko-KR" altLang="en-US" sz="1400" b="1" dirty="0">
                <a:solidFill>
                  <a:schemeClr val="bg1"/>
                </a:solidFill>
              </a:rPr>
              <a:t>의자 이미지를 지정하고 유사한 이미지를 검색 그리고 </a:t>
            </a:r>
            <a:r>
              <a:rPr lang="ko-KR" altLang="en-US" sz="1400" b="1" dirty="0" err="1">
                <a:solidFill>
                  <a:schemeClr val="bg1"/>
                </a:solidFill>
              </a:rPr>
              <a:t>의자이미지를</a:t>
            </a:r>
            <a:r>
              <a:rPr lang="ko-KR" altLang="en-US" sz="1400" b="1" dirty="0">
                <a:solidFill>
                  <a:schemeClr val="bg1"/>
                </a:solidFill>
              </a:rPr>
              <a:t> 리사이즈</a:t>
            </a:r>
            <a:r>
              <a:rPr lang="en-US" altLang="ko-KR" sz="1400" b="1" dirty="0">
                <a:solidFill>
                  <a:schemeClr val="bg1"/>
                </a:solidFill>
              </a:rPr>
              <a:t>, </a:t>
            </a:r>
            <a:r>
              <a:rPr lang="ko-KR" altLang="en-US" sz="1400" b="1" dirty="0" err="1">
                <a:solidFill>
                  <a:schemeClr val="bg1"/>
                </a:solidFill>
              </a:rPr>
              <a:t>세피아처리등등</a:t>
            </a:r>
            <a:r>
              <a:rPr lang="en-US" altLang="ko-KR" sz="1400" b="1" dirty="0">
                <a:solidFill>
                  <a:schemeClr val="bg1"/>
                </a:solidFill>
              </a:rPr>
              <a:t>…</a:t>
            </a:r>
            <a:endParaRPr lang="ko-KR" altLang="en-US" sz="2000" dirty="0">
              <a:solidFill>
                <a:schemeClr val="bg1"/>
              </a:solidFill>
            </a:endParaRPr>
          </a:p>
        </p:txBody>
      </p:sp>
      <p:sp>
        <p:nvSpPr>
          <p:cNvPr id="11" name="직사각형 10">
            <a:extLst>
              <a:ext uri="{FF2B5EF4-FFF2-40B4-BE49-F238E27FC236}">
                <a16:creationId xmlns:a16="http://schemas.microsoft.com/office/drawing/2014/main" id="{3B42314C-F715-4085-BFD2-D35ABE2C6E9A}"/>
              </a:ext>
            </a:extLst>
          </p:cNvPr>
          <p:cNvSpPr/>
          <p:nvPr/>
        </p:nvSpPr>
        <p:spPr>
          <a:xfrm>
            <a:off x="438703" y="316522"/>
            <a:ext cx="7362092" cy="3323987"/>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 1 </a:t>
            </a:r>
            <a:r>
              <a:rPr lang="ko-KR" altLang="en-US" sz="1400" b="1" dirty="0"/>
              <a:t>이미지 데이터를 </a:t>
            </a:r>
            <a:r>
              <a:rPr lang="en-US" altLang="ko-KR" sz="1400" b="1" dirty="0"/>
              <a:t>Average Hash</a:t>
            </a:r>
            <a:r>
              <a:rPr lang="ko-KR" altLang="en-US" sz="1400" b="1" dirty="0"/>
              <a:t>로 변환</a:t>
            </a:r>
            <a:endParaRPr lang="en-US" altLang="ko-KR" sz="1400" b="1" dirty="0"/>
          </a:p>
          <a:p>
            <a:pPr latinLnBrk="1"/>
            <a:r>
              <a:rPr lang="en-US" altLang="ko-KR" sz="1400" dirty="0"/>
              <a:t>def </a:t>
            </a:r>
            <a:r>
              <a:rPr lang="en-US" altLang="ko-KR" sz="1400" dirty="0" err="1"/>
              <a:t>AverageHash</a:t>
            </a:r>
            <a:r>
              <a:rPr lang="en-US" altLang="ko-KR" sz="1400" dirty="0"/>
              <a:t>(</a:t>
            </a:r>
            <a:r>
              <a:rPr lang="en-US" altLang="ko-KR" sz="1400" dirty="0" err="1"/>
              <a:t>fname</a:t>
            </a:r>
            <a:r>
              <a:rPr lang="en-US" altLang="ko-KR" sz="1400" dirty="0"/>
              <a:t>, size = </a:t>
            </a:r>
            <a:r>
              <a:rPr lang="en-US" altLang="ko-KR" sz="1400" dirty="0">
                <a:highlight>
                  <a:srgbClr val="00FF00"/>
                </a:highlight>
              </a:rPr>
              <a:t>SIZE</a:t>
            </a:r>
            <a:r>
              <a:rPr lang="en-US" altLang="ko-KR" sz="1400" dirty="0"/>
              <a:t>):</a:t>
            </a:r>
          </a:p>
          <a:p>
            <a:pPr latinLnBrk="1"/>
            <a:r>
              <a:rPr lang="en-US" altLang="ko-KR" sz="1400" dirty="0"/>
              <a:t>       fname2 = </a:t>
            </a:r>
            <a:r>
              <a:rPr lang="en-US" altLang="ko-KR" sz="1400" dirty="0" err="1"/>
              <a:t>fname</a:t>
            </a:r>
            <a:r>
              <a:rPr lang="en-US" altLang="ko-KR" sz="1400" dirty="0"/>
              <a:t>[</a:t>
            </a:r>
            <a:r>
              <a:rPr lang="en-US" altLang="ko-KR" sz="1400" dirty="0" err="1"/>
              <a:t>len</a:t>
            </a:r>
            <a:r>
              <a:rPr lang="en-US" altLang="ko-KR" sz="1400" dirty="0"/>
              <a:t>(</a:t>
            </a:r>
            <a:r>
              <a:rPr lang="en-US" altLang="ko-KR" sz="1400" dirty="0" err="1"/>
              <a:t>search_dir</a:t>
            </a:r>
            <a:r>
              <a:rPr lang="en-US" altLang="ko-KR" sz="1400" dirty="0"/>
              <a:t>):]</a:t>
            </a:r>
          </a:p>
          <a:p>
            <a:pPr latinLnBrk="1"/>
            <a:r>
              <a:rPr lang="en-US" altLang="ko-KR" sz="1400" dirty="0"/>
              <a:t>       </a:t>
            </a:r>
            <a:r>
              <a:rPr lang="en-US" altLang="ko-KR" sz="1400" dirty="0" err="1"/>
              <a:t>cache_file</a:t>
            </a:r>
            <a:r>
              <a:rPr lang="en-US" altLang="ko-KR" sz="1400" dirty="0"/>
              <a:t> = </a:t>
            </a:r>
            <a:r>
              <a:rPr lang="en-US" altLang="ko-KR" sz="1400" dirty="0" err="1"/>
              <a:t>cache_dir</a:t>
            </a:r>
            <a:r>
              <a:rPr lang="en-US" altLang="ko-KR" sz="1400" dirty="0"/>
              <a:t> + </a:t>
            </a:r>
            <a:r>
              <a:rPr lang="en-US" altLang="ko-KR" sz="1400" dirty="0">
                <a:highlight>
                  <a:srgbClr val="FFFF00"/>
                </a:highlight>
              </a:rPr>
              <a:t>"/" + fname2.replace('/', '_') + ".csv“</a:t>
            </a:r>
          </a:p>
          <a:p>
            <a:pPr latinLnBrk="1"/>
            <a:r>
              <a:rPr lang="en-US" altLang="ko-KR" sz="1400" dirty="0"/>
              <a:t>                                                                         # search dir. </a:t>
            </a:r>
            <a:r>
              <a:rPr lang="ko-KR" altLang="en-US" sz="1400" dirty="0"/>
              <a:t>에 있는 모든 이미지에 대해 </a:t>
            </a:r>
            <a:r>
              <a:rPr lang="en-US" altLang="ko-KR" sz="1400" dirty="0"/>
              <a:t>csv </a:t>
            </a:r>
            <a:r>
              <a:rPr lang="ko-KR" altLang="en-US" sz="1400" dirty="0"/>
              <a:t>파일 생성</a:t>
            </a:r>
          </a:p>
          <a:p>
            <a:pPr latinLnBrk="1"/>
            <a:r>
              <a:rPr lang="en-US" altLang="ko-KR" sz="1400" dirty="0"/>
              <a:t>       if not </a:t>
            </a:r>
            <a:r>
              <a:rPr lang="en-US" altLang="ko-KR" sz="1400" dirty="0" err="1"/>
              <a:t>os.path.exists</a:t>
            </a:r>
            <a:r>
              <a:rPr lang="en-US" altLang="ko-KR" sz="1400" dirty="0"/>
              <a:t>(</a:t>
            </a:r>
            <a:r>
              <a:rPr lang="en-US" altLang="ko-KR" sz="1400" dirty="0" err="1"/>
              <a:t>cache_file</a:t>
            </a:r>
            <a:r>
              <a:rPr lang="en-US" altLang="ko-KR" sz="1400" dirty="0"/>
              <a:t>):        # Hash</a:t>
            </a:r>
            <a:r>
              <a:rPr lang="ko-KR" altLang="en-US" sz="1400" dirty="0"/>
              <a:t>를 작성</a:t>
            </a:r>
            <a:endParaRPr lang="en-US" altLang="ko-KR" sz="1400" dirty="0"/>
          </a:p>
          <a:p>
            <a:pPr latinLnBrk="1"/>
            <a:r>
              <a:rPr lang="en-US" altLang="ko-KR" sz="1400" dirty="0"/>
              <a:t>             </a:t>
            </a:r>
            <a:r>
              <a:rPr lang="en-US" altLang="ko-KR" sz="1400" dirty="0" err="1"/>
              <a:t>img</a:t>
            </a:r>
            <a:r>
              <a:rPr lang="en-US" altLang="ko-KR" sz="1400" dirty="0"/>
              <a:t> = </a:t>
            </a:r>
            <a:r>
              <a:rPr lang="en-US" altLang="ko-KR" sz="1400" dirty="0" err="1"/>
              <a:t>Image.open</a:t>
            </a:r>
            <a:r>
              <a:rPr lang="en-US" altLang="ko-KR" sz="1400" dirty="0"/>
              <a:t>(</a:t>
            </a:r>
            <a:r>
              <a:rPr lang="en-US" altLang="ko-KR" sz="1400" dirty="0" err="1"/>
              <a:t>fname</a:t>
            </a:r>
            <a:r>
              <a:rPr lang="en-US" altLang="ko-KR" sz="1400" dirty="0"/>
              <a:t>)</a:t>
            </a:r>
          </a:p>
          <a:p>
            <a:pPr latinLnBrk="1"/>
            <a:r>
              <a:rPr lang="en-US" altLang="ko-KR" sz="1400" dirty="0"/>
              <a:t>             </a:t>
            </a:r>
            <a:r>
              <a:rPr lang="en-US" altLang="ko-KR" sz="1400" dirty="0" err="1"/>
              <a:t>img</a:t>
            </a:r>
            <a:r>
              <a:rPr lang="en-US" altLang="ko-KR" sz="1400" dirty="0"/>
              <a:t> = </a:t>
            </a:r>
            <a:r>
              <a:rPr lang="en-US" altLang="ko-KR" sz="1400" dirty="0" err="1"/>
              <a:t>img.convert</a:t>
            </a:r>
            <a:r>
              <a:rPr lang="en-US" altLang="ko-KR" sz="1400" dirty="0"/>
              <a:t>('L').resize((size, size), </a:t>
            </a:r>
            <a:r>
              <a:rPr lang="en-US" altLang="ko-KR" sz="1400" dirty="0" err="1"/>
              <a:t>Image.ANTIALIAS</a:t>
            </a:r>
            <a:r>
              <a:rPr lang="en-US" altLang="ko-KR" sz="1400" dirty="0"/>
              <a:t>)</a:t>
            </a:r>
          </a:p>
          <a:p>
            <a:pPr latinLnBrk="1"/>
            <a:r>
              <a:rPr lang="en-US" altLang="ko-KR" sz="1400" dirty="0"/>
              <a:t>             pixels = </a:t>
            </a:r>
            <a:r>
              <a:rPr lang="en-US" altLang="ko-KR" sz="1400" dirty="0" err="1"/>
              <a:t>np.array</a:t>
            </a:r>
            <a:r>
              <a:rPr lang="en-US" altLang="ko-KR" sz="1400" dirty="0"/>
              <a:t>(</a:t>
            </a:r>
            <a:r>
              <a:rPr lang="en-US" altLang="ko-KR" sz="1400" dirty="0" err="1"/>
              <a:t>img.getdata</a:t>
            </a:r>
            <a:r>
              <a:rPr lang="en-US" altLang="ko-KR" sz="1400" dirty="0"/>
              <a:t>()).reshape((size, size))</a:t>
            </a:r>
          </a:p>
          <a:p>
            <a:pPr latinLnBrk="1"/>
            <a:r>
              <a:rPr lang="en-US" altLang="ko-KR" sz="1400" dirty="0"/>
              <a:t>             avg = </a:t>
            </a:r>
            <a:r>
              <a:rPr lang="en-US" altLang="ko-KR" sz="1400" dirty="0" err="1"/>
              <a:t>pixels.mean</a:t>
            </a:r>
            <a:r>
              <a:rPr lang="en-US" altLang="ko-KR" sz="1400" dirty="0"/>
              <a:t>()</a:t>
            </a:r>
          </a:p>
          <a:p>
            <a:pPr latinLnBrk="1"/>
            <a:r>
              <a:rPr lang="en-US" altLang="ko-KR" sz="1400" dirty="0"/>
              <a:t>             px = 1 * (pixels &gt; avg)</a:t>
            </a:r>
          </a:p>
          <a:p>
            <a:pPr latinLnBrk="1"/>
            <a:r>
              <a:rPr lang="en-US" altLang="ko-KR" sz="1400" dirty="0"/>
              <a:t>             </a:t>
            </a:r>
            <a:r>
              <a:rPr lang="en-US" altLang="ko-KR" sz="1400" dirty="0" err="1"/>
              <a:t>np.savetxt</a:t>
            </a:r>
            <a:r>
              <a:rPr lang="en-US" altLang="ko-KR" sz="1400" dirty="0"/>
              <a:t>(</a:t>
            </a:r>
            <a:r>
              <a:rPr lang="en-US" altLang="ko-KR" sz="1400" dirty="0" err="1"/>
              <a:t>cache_file</a:t>
            </a:r>
            <a:r>
              <a:rPr lang="en-US" altLang="ko-KR" sz="1400" dirty="0"/>
              <a:t>, px, </a:t>
            </a:r>
            <a:r>
              <a:rPr lang="en-US" altLang="ko-KR" sz="1400" dirty="0" err="1"/>
              <a:t>fmt</a:t>
            </a:r>
            <a:r>
              <a:rPr lang="en-US" altLang="ko-KR" sz="1400" dirty="0"/>
              <a:t>="%.0f", delimiter=",")</a:t>
            </a:r>
          </a:p>
          <a:p>
            <a:pPr latinLnBrk="1"/>
            <a:r>
              <a:rPr lang="en-US" altLang="ko-KR" sz="1400" dirty="0"/>
              <a:t>       else:                                                          # </a:t>
            </a:r>
            <a:r>
              <a:rPr lang="ko-KR" altLang="en-US" sz="1400" dirty="0"/>
              <a:t>이미 </a:t>
            </a:r>
            <a:r>
              <a:rPr lang="en-US" altLang="ko-KR" sz="1400" dirty="0"/>
              <a:t>cache</a:t>
            </a:r>
            <a:r>
              <a:rPr lang="ko-KR" altLang="en-US" sz="1400" dirty="0"/>
              <a:t>가 있다면 파일부터 읽어 들이기 </a:t>
            </a:r>
            <a:endParaRPr lang="en-US" altLang="ko-KR" sz="1400" dirty="0"/>
          </a:p>
          <a:p>
            <a:pPr latinLnBrk="1"/>
            <a:r>
              <a:rPr lang="en-US" altLang="ko-KR" sz="1400" dirty="0"/>
              <a:t>            px = </a:t>
            </a:r>
            <a:r>
              <a:rPr lang="en-US" altLang="ko-KR" sz="1400" dirty="0" err="1"/>
              <a:t>np.loadtxt</a:t>
            </a:r>
            <a:r>
              <a:rPr lang="en-US" altLang="ko-KR" sz="1400" dirty="0"/>
              <a:t>(</a:t>
            </a:r>
            <a:r>
              <a:rPr lang="en-US" altLang="ko-KR" sz="1400" dirty="0" err="1"/>
              <a:t>cache_file</a:t>
            </a:r>
            <a:r>
              <a:rPr lang="en-US" altLang="ko-KR" sz="1400" dirty="0"/>
              <a:t>, delimiter=</a:t>
            </a:r>
            <a:r>
              <a:rPr lang="ko-KR" altLang="en-US" sz="1400" dirty="0"/>
              <a:t>＂</a:t>
            </a:r>
            <a:r>
              <a:rPr lang="en-US" altLang="ko-KR" sz="1400" dirty="0"/>
              <a:t>,</a:t>
            </a:r>
            <a:r>
              <a:rPr lang="ko-KR" altLang="en-US" sz="1400" dirty="0"/>
              <a:t>＂</a:t>
            </a:r>
            <a:r>
              <a:rPr lang="en-US" altLang="ko-KR" sz="1400" dirty="0"/>
              <a:t>)</a:t>
            </a:r>
          </a:p>
          <a:p>
            <a:pPr latinLnBrk="1"/>
            <a:r>
              <a:rPr lang="en-US" altLang="ko-KR" sz="1400" dirty="0"/>
              <a:t>       return px</a:t>
            </a:r>
            <a:endParaRPr lang="ko-KR" altLang="en-US" sz="1400" dirty="0"/>
          </a:p>
        </p:txBody>
      </p:sp>
      <p:sp>
        <p:nvSpPr>
          <p:cNvPr id="19" name="TextBox 18">
            <a:extLst>
              <a:ext uri="{FF2B5EF4-FFF2-40B4-BE49-F238E27FC236}">
                <a16:creationId xmlns:a16="http://schemas.microsoft.com/office/drawing/2014/main" id="{78216A22-F0A5-4B85-9C42-F2FAB037F62A}"/>
              </a:ext>
            </a:extLst>
          </p:cNvPr>
          <p:cNvSpPr txBox="1"/>
          <p:nvPr/>
        </p:nvSpPr>
        <p:spPr>
          <a:xfrm>
            <a:off x="438703" y="3735151"/>
            <a:ext cx="7362092" cy="2677656"/>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1. </a:t>
            </a:r>
            <a:r>
              <a:rPr lang="ko-KR" altLang="en-US" sz="1200" b="1" dirty="0">
                <a:solidFill>
                  <a:srgbClr val="00B0F0"/>
                </a:solidFill>
              </a:rPr>
              <a:t>이미지</a:t>
            </a:r>
            <a:r>
              <a:rPr lang="en-US" altLang="ko-KR" sz="1200" b="1" dirty="0">
                <a:solidFill>
                  <a:srgbClr val="00B0F0"/>
                </a:solidFill>
              </a:rPr>
              <a:t> </a:t>
            </a:r>
            <a:r>
              <a:rPr lang="ko-KR" altLang="en-US" sz="1200" b="1" dirty="0">
                <a:solidFill>
                  <a:srgbClr val="00B0F0"/>
                </a:solidFill>
              </a:rPr>
              <a:t>데이터를 </a:t>
            </a:r>
            <a:r>
              <a:rPr lang="en-US" altLang="ko-KR" sz="1200" b="1" dirty="0">
                <a:solidFill>
                  <a:srgbClr val="00B0F0"/>
                </a:solidFill>
              </a:rPr>
              <a:t>Average Hash</a:t>
            </a:r>
            <a:r>
              <a:rPr lang="ko-KR" altLang="en-US" sz="1200" b="1" dirty="0">
                <a:solidFill>
                  <a:srgbClr val="00B0F0"/>
                </a:solidFill>
              </a:rPr>
              <a:t>로 변환 </a:t>
            </a:r>
            <a:r>
              <a:rPr lang="en-US" altLang="ko-KR" sz="1200" b="1" dirty="0">
                <a:solidFill>
                  <a:srgbClr val="00B0F0"/>
                </a:solidFill>
              </a:rPr>
              <a:t>: </a:t>
            </a:r>
            <a:r>
              <a:rPr lang="ko-KR" altLang="en-US" sz="1200" dirty="0"/>
              <a:t>앞의 내용과 다른 부분은 여러 번 이미지 검색하는 것을 고려하여 </a:t>
            </a:r>
            <a:r>
              <a:rPr lang="en-US" altLang="ko-KR" sz="1200" dirty="0"/>
              <a:t>Hash</a:t>
            </a:r>
            <a:r>
              <a:rPr lang="ko-KR" altLang="en-US" sz="1200" dirty="0"/>
              <a:t>값을 계산 후 그것을 </a:t>
            </a:r>
            <a:r>
              <a:rPr lang="en-US" altLang="ko-KR" sz="1200" dirty="0"/>
              <a:t>CSV</a:t>
            </a:r>
            <a:r>
              <a:rPr lang="ko-KR" altLang="en-US" sz="1200" dirty="0"/>
              <a:t>파이로 </a:t>
            </a:r>
            <a:r>
              <a:rPr lang="en-US" altLang="ko-KR" sz="1200" dirty="0"/>
              <a:t>cash</a:t>
            </a:r>
            <a:r>
              <a:rPr lang="ko-KR" altLang="en-US" sz="1200" dirty="0"/>
              <a:t>해 놓는다는 것입니다</a:t>
            </a:r>
            <a:r>
              <a:rPr lang="en-US" altLang="ko-KR" sz="1200" dirty="0"/>
              <a:t>. </a:t>
            </a:r>
            <a:r>
              <a:rPr lang="ko-KR" altLang="en-US" sz="1200" dirty="0"/>
              <a:t>또 </a:t>
            </a:r>
            <a:r>
              <a:rPr lang="en-US" altLang="ko-KR" sz="1200" dirty="0"/>
              <a:t>Hash</a:t>
            </a:r>
            <a:r>
              <a:rPr lang="ko-KR" altLang="en-US" sz="1200" dirty="0" err="1"/>
              <a:t>값으로서</a:t>
            </a:r>
            <a:r>
              <a:rPr lang="ko-KR" altLang="en-US" sz="1200" dirty="0"/>
              <a:t> 문자열을 돌려주는 것이 아니라 </a:t>
            </a:r>
            <a:r>
              <a:rPr lang="en-US" altLang="ko-KR" sz="1200" dirty="0" err="1"/>
              <a:t>Numpy</a:t>
            </a:r>
            <a:r>
              <a:rPr lang="ko-KR" altLang="en-US" sz="1200" dirty="0"/>
              <a:t>배열을 그대로 돌려주도록 하였습니다</a:t>
            </a:r>
            <a:r>
              <a:rPr lang="en-US" altLang="ko-KR" sz="1200" dirty="0"/>
              <a:t>. </a:t>
            </a:r>
          </a:p>
          <a:p>
            <a:pPr marL="171450" indent="-171450">
              <a:buFont typeface="Arial" panose="020B0604020202020204" pitchFamily="34" charset="0"/>
              <a:buChar char="•"/>
            </a:pPr>
            <a:endParaRPr lang="en-US" altLang="ko-KR" sz="1200" dirty="0"/>
          </a:p>
          <a:p>
            <a:pPr marL="171450" indent="-171450">
              <a:buFont typeface="Arial" panose="020B0604020202020204" pitchFamily="34" charset="0"/>
              <a:buChar char="•"/>
            </a:pPr>
            <a:endParaRPr lang="en-US" altLang="ko-KR" sz="1200" dirty="0"/>
          </a:p>
          <a:p>
            <a:pPr marL="171450" indent="-171450">
              <a:buFont typeface="Arial" panose="020B0604020202020204" pitchFamily="34" charset="0"/>
              <a:buChar char="•"/>
            </a:pPr>
            <a:r>
              <a:rPr lang="ko-KR" altLang="en-US" sz="1200" dirty="0" err="1"/>
              <a:t>파이썬에는</a:t>
            </a:r>
            <a:r>
              <a:rPr lang="ko-KR" altLang="en-US" sz="1200" dirty="0"/>
              <a:t> 기본적으로 제공되는 다양한 모듈이 있습니다</a:t>
            </a:r>
            <a:r>
              <a:rPr lang="en-US" altLang="ko-KR" sz="1200" dirty="0"/>
              <a:t>. </a:t>
            </a:r>
            <a:r>
              <a:rPr lang="ko-KR" altLang="en-US" sz="1200" dirty="0"/>
              <a:t>이러한 모듈은 모두 유용하게 사용되지만 자주 사용되는 모듈 가운데 </a:t>
            </a:r>
            <a:r>
              <a:rPr lang="en-US" altLang="ko-KR" sz="1200" dirty="0" err="1"/>
              <a:t>os</a:t>
            </a:r>
            <a:r>
              <a:rPr lang="ko-KR" altLang="en-US" sz="1200" dirty="0"/>
              <a:t>라는 모듈이 있습니다</a:t>
            </a:r>
            <a:r>
              <a:rPr lang="en-US" altLang="ko-KR" sz="1200" dirty="0"/>
              <a:t>. </a:t>
            </a:r>
            <a:r>
              <a:rPr lang="en-US" altLang="ko-KR" sz="1200" dirty="0" err="1"/>
              <a:t>os</a:t>
            </a:r>
            <a:r>
              <a:rPr lang="en-US" altLang="ko-KR" sz="1200" dirty="0"/>
              <a:t> </a:t>
            </a:r>
            <a:r>
              <a:rPr lang="ko-KR" altLang="en-US" sz="1200" dirty="0"/>
              <a:t>모듈은 </a:t>
            </a:r>
            <a:r>
              <a:rPr lang="en-US" altLang="ko-KR" sz="1200" dirty="0"/>
              <a:t>Operating System</a:t>
            </a:r>
            <a:r>
              <a:rPr lang="ko-KR" altLang="en-US" sz="1200" dirty="0"/>
              <a:t>의 약자로서 운영체제에서 제공되는 여러 기능을 </a:t>
            </a:r>
            <a:r>
              <a:rPr lang="ko-KR" altLang="en-US" sz="1200" dirty="0" err="1"/>
              <a:t>파이썬에서</a:t>
            </a:r>
            <a:r>
              <a:rPr lang="ko-KR" altLang="en-US" sz="1200" dirty="0"/>
              <a:t> 수행할 수 있게 해줍니다</a:t>
            </a:r>
            <a:r>
              <a:rPr lang="en-US" altLang="ko-KR" sz="1200" dirty="0"/>
              <a:t>.</a:t>
            </a:r>
          </a:p>
          <a:p>
            <a:pPr marL="171450" indent="-171450">
              <a:buFont typeface="Arial" panose="020B0604020202020204" pitchFamily="34" charset="0"/>
              <a:buChar char="•"/>
            </a:pPr>
            <a:r>
              <a:rPr lang="ko-KR" altLang="en-US" sz="1200" dirty="0"/>
              <a:t>예를 들어</a:t>
            </a:r>
            <a:r>
              <a:rPr lang="en-US" altLang="ko-KR" sz="1200" dirty="0"/>
              <a:t>, </a:t>
            </a:r>
            <a:r>
              <a:rPr lang="ko-KR" altLang="en-US" sz="1200" dirty="0" err="1"/>
              <a:t>파이썬을</a:t>
            </a:r>
            <a:r>
              <a:rPr lang="ko-KR" altLang="en-US" sz="1200" dirty="0"/>
              <a:t> 이용해 파일을 복사하거나 디렉터리를 생성하고 특정 디렉터리 내의 파일 목록을 구하고자 할 때 </a:t>
            </a:r>
            <a:r>
              <a:rPr lang="en-US" altLang="ko-KR" sz="1200" dirty="0" err="1"/>
              <a:t>os</a:t>
            </a:r>
            <a:r>
              <a:rPr lang="en-US" altLang="ko-KR" sz="1200" dirty="0"/>
              <a:t> </a:t>
            </a:r>
            <a:r>
              <a:rPr lang="ko-KR" altLang="en-US" sz="1200" dirty="0"/>
              <a:t>모듈을 사용하면 됩니다</a:t>
            </a:r>
            <a:r>
              <a:rPr lang="en-US" altLang="ko-KR" sz="1200" dirty="0"/>
              <a:t>. </a:t>
            </a:r>
            <a:r>
              <a:rPr lang="en-US" altLang="ko-KR" sz="1200" dirty="0" err="1"/>
              <a:t>os</a:t>
            </a:r>
            <a:r>
              <a:rPr lang="en-US" altLang="ko-KR" sz="1200" dirty="0"/>
              <a:t> </a:t>
            </a:r>
            <a:r>
              <a:rPr lang="ko-KR" altLang="en-US" sz="1200" dirty="0"/>
              <a:t>모듈은 다양한 기능을 제공하는데 이 중 자주 사용되는 몇 가지만 살펴보겠습니다</a:t>
            </a:r>
            <a:r>
              <a:rPr lang="en-US" altLang="ko-KR" sz="1200" dirty="0"/>
              <a:t>.</a:t>
            </a:r>
          </a:p>
          <a:p>
            <a:pPr marL="171450" indent="-171450">
              <a:buFont typeface="Arial" panose="020B0604020202020204" pitchFamily="34" charset="0"/>
              <a:buChar char="•"/>
            </a:pPr>
            <a:r>
              <a:rPr lang="ko-KR" altLang="en-US" sz="1200" dirty="0"/>
              <a:t>먼저 현재 경로를 구하려면 </a:t>
            </a:r>
            <a:r>
              <a:rPr lang="en-US" altLang="ko-KR" sz="1200" dirty="0" err="1"/>
              <a:t>os</a:t>
            </a:r>
            <a:r>
              <a:rPr lang="en-US" altLang="ko-KR" sz="1200" dirty="0"/>
              <a:t> </a:t>
            </a:r>
            <a:r>
              <a:rPr lang="ko-KR" altLang="en-US" sz="1200" dirty="0"/>
              <a:t>모듈의 </a:t>
            </a:r>
            <a:r>
              <a:rPr lang="en-US" altLang="ko-KR" sz="1200" dirty="0" err="1"/>
              <a:t>getcwd</a:t>
            </a:r>
            <a:r>
              <a:rPr lang="en-US" altLang="ko-KR" sz="1200" dirty="0"/>
              <a:t> </a:t>
            </a:r>
            <a:r>
              <a:rPr lang="ko-KR" altLang="en-US" sz="1200" dirty="0"/>
              <a:t>함수를 사용하면 됩니다</a:t>
            </a:r>
            <a:r>
              <a:rPr lang="en-US" altLang="ko-KR" sz="1200" dirty="0"/>
              <a:t>. </a:t>
            </a:r>
            <a:r>
              <a:rPr lang="ko-KR" altLang="en-US" sz="1200" dirty="0"/>
              <a:t>다음 코드를 보면 현재 경로로 </a:t>
            </a:r>
            <a:r>
              <a:rPr lang="en-US" altLang="ko-KR" sz="1200" dirty="0"/>
              <a:t>C:\Anaconda3\Lib\idlelib</a:t>
            </a:r>
            <a:r>
              <a:rPr lang="ko-KR" altLang="en-US" sz="1200" dirty="0"/>
              <a:t>이 반환되는 것을 확인할 수 있습니다</a:t>
            </a:r>
            <a:r>
              <a:rPr lang="en-US" altLang="ko-KR" sz="1200" dirty="0"/>
              <a:t>. </a:t>
            </a:r>
            <a:r>
              <a:rPr lang="ko-KR" altLang="en-US" sz="1200" dirty="0"/>
              <a:t>이는 현재 파이썬 </a:t>
            </a:r>
            <a:r>
              <a:rPr lang="en-US" altLang="ko-KR" sz="1200" dirty="0"/>
              <a:t>IDLE</a:t>
            </a:r>
            <a:r>
              <a:rPr lang="ko-KR" altLang="en-US" sz="1200" dirty="0"/>
              <a:t>가 해당 경로에서 실행됐기 때문입니다</a:t>
            </a:r>
            <a:r>
              <a:rPr lang="en-US" altLang="ko-KR" sz="1200" dirty="0"/>
              <a:t>.</a:t>
            </a:r>
          </a:p>
        </p:txBody>
      </p:sp>
    </p:spTree>
    <p:extLst>
      <p:ext uri="{BB962C8B-B14F-4D97-AF65-F5344CB8AC3E}">
        <p14:creationId xmlns:p14="http://schemas.microsoft.com/office/powerpoint/2010/main" val="337693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349818" y="2862"/>
            <a:ext cx="9905998" cy="858590"/>
          </a:xfrm>
        </p:spPr>
        <p:txBody>
          <a:bodyPr>
            <a:normAutofit/>
          </a:bodyPr>
          <a:lstStyle/>
          <a:p>
            <a:pPr algn="ctr"/>
            <a:r>
              <a:rPr lang="ko-KR" altLang="en-US" sz="3200" b="1" dirty="0"/>
              <a:t>학습을 위한 이미지 획득 및 전처리</a:t>
            </a:r>
          </a:p>
        </p:txBody>
      </p:sp>
      <p:sp>
        <p:nvSpPr>
          <p:cNvPr id="5" name="오른쪽 화살표 4"/>
          <p:cNvSpPr/>
          <p:nvPr/>
        </p:nvSpPr>
        <p:spPr>
          <a:xfrm>
            <a:off x="172987" y="1156056"/>
            <a:ext cx="11686661" cy="47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모서리가 둥근 직사각형 5"/>
          <p:cNvSpPr/>
          <p:nvPr/>
        </p:nvSpPr>
        <p:spPr>
          <a:xfrm>
            <a:off x="510082" y="991260"/>
            <a:ext cx="2300654" cy="772779"/>
          </a:xfrm>
          <a:prstGeom prst="roundRect">
            <a:avLst/>
          </a:prstGeom>
          <a:solidFill>
            <a:schemeClr val="bg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2060"/>
                </a:solidFill>
              </a:rPr>
              <a:t>1. </a:t>
            </a:r>
            <a:r>
              <a:rPr lang="ko-KR" altLang="en-US" sz="1400" dirty="0">
                <a:solidFill>
                  <a:srgbClr val="002060"/>
                </a:solidFill>
              </a:rPr>
              <a:t>다양한 사진 데이터</a:t>
            </a:r>
            <a:endParaRPr lang="en-US" altLang="ko-KR" sz="1400" dirty="0">
              <a:solidFill>
                <a:srgbClr val="002060"/>
              </a:solidFill>
            </a:endParaRPr>
          </a:p>
          <a:p>
            <a:pPr algn="ctr"/>
            <a:r>
              <a:rPr lang="ko-KR" altLang="en-US" sz="1400" dirty="0">
                <a:solidFill>
                  <a:srgbClr val="002060"/>
                </a:solidFill>
              </a:rPr>
              <a:t>모으기</a:t>
            </a:r>
          </a:p>
        </p:txBody>
      </p:sp>
      <p:sp>
        <p:nvSpPr>
          <p:cNvPr id="7" name="모서리가 둥근 직사각형 6"/>
          <p:cNvSpPr/>
          <p:nvPr/>
        </p:nvSpPr>
        <p:spPr>
          <a:xfrm>
            <a:off x="3007097" y="991260"/>
            <a:ext cx="2300654" cy="772779"/>
          </a:xfrm>
          <a:prstGeom prst="roundRect">
            <a:avLst/>
          </a:prstGeom>
          <a:solidFill>
            <a:schemeClr val="bg1">
              <a:lumMod val="50000"/>
              <a:lumOff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2060"/>
                </a:solidFill>
              </a:rPr>
              <a:t>2. </a:t>
            </a:r>
            <a:r>
              <a:rPr lang="ko-KR" altLang="en-US" sz="1400" dirty="0">
                <a:solidFill>
                  <a:srgbClr val="002060"/>
                </a:solidFill>
              </a:rPr>
              <a:t>인공지능 학습에 적합한 사진 사이즈 만들기 </a:t>
            </a:r>
            <a:endParaRPr lang="en-US" altLang="ko-KR" sz="1400" dirty="0">
              <a:solidFill>
                <a:srgbClr val="002060"/>
              </a:solidFill>
            </a:endParaRPr>
          </a:p>
        </p:txBody>
      </p:sp>
      <p:sp>
        <p:nvSpPr>
          <p:cNvPr id="8" name="모서리가 둥근 직사각형 7"/>
          <p:cNvSpPr/>
          <p:nvPr/>
        </p:nvSpPr>
        <p:spPr>
          <a:xfrm>
            <a:off x="5558209" y="991260"/>
            <a:ext cx="2300654" cy="772779"/>
          </a:xfrm>
          <a:prstGeom prst="roundRect">
            <a:avLst/>
          </a:prstGeom>
          <a:solidFill>
            <a:schemeClr val="bg1">
              <a:lumMod val="50000"/>
              <a:lumOff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2060"/>
                </a:solidFill>
              </a:rPr>
              <a:t>3. </a:t>
            </a:r>
            <a:r>
              <a:rPr lang="ko-KR" altLang="en-US" sz="1400" dirty="0">
                <a:solidFill>
                  <a:srgbClr val="002060"/>
                </a:solidFill>
              </a:rPr>
              <a:t>개발 </a:t>
            </a:r>
            <a:r>
              <a:rPr lang="en-US" altLang="ko-KR" sz="1400" dirty="0">
                <a:solidFill>
                  <a:srgbClr val="002060"/>
                </a:solidFill>
              </a:rPr>
              <a:t>SDK</a:t>
            </a:r>
            <a:r>
              <a:rPr lang="ko-KR" altLang="en-US" sz="1400" dirty="0">
                <a:solidFill>
                  <a:srgbClr val="002060"/>
                </a:solidFill>
              </a:rPr>
              <a:t>을 이용해서 인공지능 만들기 </a:t>
            </a:r>
          </a:p>
        </p:txBody>
      </p:sp>
      <p:sp>
        <p:nvSpPr>
          <p:cNvPr id="9" name="모서리가 둥근 직사각형 8"/>
          <p:cNvSpPr/>
          <p:nvPr/>
        </p:nvSpPr>
        <p:spPr>
          <a:xfrm>
            <a:off x="8109321" y="991260"/>
            <a:ext cx="2300654" cy="772779"/>
          </a:xfrm>
          <a:prstGeom prst="roundRect">
            <a:avLst/>
          </a:prstGeom>
          <a:solidFill>
            <a:schemeClr val="bg1">
              <a:lumMod val="50000"/>
              <a:lumOff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2060"/>
                </a:solidFill>
              </a:rPr>
              <a:t>4. </a:t>
            </a:r>
            <a:r>
              <a:rPr lang="ko-KR" altLang="en-US" sz="1400" dirty="0">
                <a:solidFill>
                  <a:srgbClr val="002060"/>
                </a:solidFill>
              </a:rPr>
              <a:t>새로운 이미지를 보고 인공지능이 대답하기</a:t>
            </a:r>
          </a:p>
        </p:txBody>
      </p:sp>
      <p:sp>
        <p:nvSpPr>
          <p:cNvPr id="10" name="모서리가 둥근 직사각형 9"/>
          <p:cNvSpPr/>
          <p:nvPr/>
        </p:nvSpPr>
        <p:spPr>
          <a:xfrm>
            <a:off x="10519393" y="991260"/>
            <a:ext cx="965688" cy="772779"/>
          </a:xfrm>
          <a:prstGeom prst="roundRect">
            <a:avLst/>
          </a:prstGeom>
          <a:solidFill>
            <a:schemeClr val="tx1">
              <a:lumMod val="50000"/>
            </a:schemeClr>
          </a:solidFill>
          <a:ln w="571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사업화</a:t>
            </a:r>
          </a:p>
        </p:txBody>
      </p:sp>
      <p:grpSp>
        <p:nvGrpSpPr>
          <p:cNvPr id="11" name="그룹 10"/>
          <p:cNvGrpSpPr/>
          <p:nvPr/>
        </p:nvGrpSpPr>
        <p:grpSpPr>
          <a:xfrm>
            <a:off x="397466" y="1928835"/>
            <a:ext cx="2525035" cy="4334631"/>
            <a:chOff x="189341" y="2732839"/>
            <a:chExt cx="2841018" cy="3981946"/>
          </a:xfrm>
        </p:grpSpPr>
        <p:sp>
          <p:nvSpPr>
            <p:cNvPr id="12" name="모서리가 둥근 직사각형 11"/>
            <p:cNvSpPr/>
            <p:nvPr/>
          </p:nvSpPr>
          <p:spPr>
            <a:xfrm>
              <a:off x="189341" y="2732839"/>
              <a:ext cx="2791558" cy="3981946"/>
            </a:xfrm>
            <a:prstGeom prst="roundRect">
              <a:avLst/>
            </a:prstGeom>
            <a:solidFill>
              <a:schemeClr val="bg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3" name="그룹 12"/>
            <p:cNvGrpSpPr/>
            <p:nvPr/>
          </p:nvGrpSpPr>
          <p:grpSpPr>
            <a:xfrm>
              <a:off x="964020" y="4875751"/>
              <a:ext cx="1219605" cy="1019372"/>
              <a:chOff x="1805645" y="2840452"/>
              <a:chExt cx="1219605" cy="1598410"/>
            </a:xfrm>
          </p:grpSpPr>
          <p:pic>
            <p:nvPicPr>
              <p:cNvPr id="1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5645" y="2840452"/>
                <a:ext cx="1219605" cy="792485"/>
              </a:xfrm>
              <a:prstGeom prst="rect">
                <a:avLst/>
              </a:prstGeom>
              <a:noFill/>
              <a:ln>
                <a:noFill/>
              </a:ln>
              <a:scene3d>
                <a:camera prst="isometricRightUp">
                  <a:rot lat="2100000" lon="19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p:cNvPicPr/>
              <p:nvPr/>
            </p:nvPicPr>
            <p:blipFill>
              <a:blip r:embed="rId3"/>
              <a:stretch/>
            </p:blipFill>
            <p:spPr>
              <a:xfrm>
                <a:off x="1952577" y="3161013"/>
                <a:ext cx="841165" cy="679360"/>
              </a:xfrm>
              <a:prstGeom prst="rect">
                <a:avLst/>
              </a:prstGeom>
              <a:ln>
                <a:noFill/>
              </a:ln>
            </p:spPr>
          </p:pic>
          <p:pic>
            <p:nvPicPr>
              <p:cNvPr id="19" name="그림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551" y="3072538"/>
                <a:ext cx="631771" cy="930828"/>
              </a:xfrm>
              <a:prstGeom prst="rect">
                <a:avLst/>
              </a:prstGeom>
            </p:spPr>
          </p:pic>
          <p:pic>
            <p:nvPicPr>
              <p:cNvPr id="20" name="그림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183253">
                <a:off x="1911319" y="3380375"/>
                <a:ext cx="884364" cy="884364"/>
              </a:xfrm>
              <a:prstGeom prst="rect">
                <a:avLst/>
              </a:prstGeom>
            </p:spPr>
          </p:pic>
          <p:pic>
            <p:nvPicPr>
              <p:cNvPr id="21" name="그림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442101" y="3548495"/>
                <a:ext cx="469476" cy="890367"/>
              </a:xfrm>
              <a:prstGeom prst="rect">
                <a:avLst/>
              </a:prstGeom>
            </p:spPr>
          </p:pic>
        </p:grpSp>
        <p:pic>
          <p:nvPicPr>
            <p:cNvPr id="14" name="그림 2"/>
            <p:cNvPicPr/>
            <p:nvPr/>
          </p:nvPicPr>
          <p:blipFill>
            <a:blip r:embed="rId7"/>
            <a:stretch/>
          </p:blipFill>
          <p:spPr>
            <a:xfrm>
              <a:off x="619355" y="2949777"/>
              <a:ext cx="1997539" cy="1051562"/>
            </a:xfrm>
            <a:prstGeom prst="rect">
              <a:avLst/>
            </a:prstGeom>
            <a:ln>
              <a:noFill/>
            </a:ln>
          </p:spPr>
        </p:pic>
        <p:sp>
          <p:nvSpPr>
            <p:cNvPr id="15" name="TextBox 14"/>
            <p:cNvSpPr txBox="1"/>
            <p:nvPr/>
          </p:nvSpPr>
          <p:spPr>
            <a:xfrm>
              <a:off x="276682" y="4025728"/>
              <a:ext cx="2582805" cy="593743"/>
            </a:xfrm>
            <a:prstGeom prst="rect">
              <a:avLst/>
            </a:prstGeom>
            <a:noFill/>
          </p:spPr>
          <p:txBody>
            <a:bodyPr wrap="square" rtlCol="0">
              <a:spAutoFit/>
            </a:bodyPr>
            <a:lstStyle/>
            <a:p>
              <a:pPr algn="ctr"/>
              <a:r>
                <a:rPr lang="en-US" altLang="ko-KR" sz="1200" dirty="0"/>
                <a:t>1. CIFAR10 : </a:t>
              </a:r>
              <a:r>
                <a:rPr lang="ko-KR" altLang="en-US" sz="1200" dirty="0"/>
                <a:t>많이 사용되는 사진을 모아놓은 곳</a:t>
              </a:r>
              <a:r>
                <a:rPr lang="en-US" altLang="ko-KR" sz="1200" dirty="0"/>
                <a:t>, 10</a:t>
              </a:r>
              <a:r>
                <a:rPr lang="ko-KR" altLang="en-US" sz="1200" dirty="0"/>
                <a:t>가지 종류 </a:t>
              </a:r>
              <a:r>
                <a:rPr lang="en-US" altLang="ko-KR" sz="1200" dirty="0"/>
                <a:t>6</a:t>
              </a:r>
              <a:r>
                <a:rPr lang="ko-KR" altLang="en-US" sz="1200" dirty="0"/>
                <a:t>만장의 사진</a:t>
              </a:r>
            </a:p>
          </p:txBody>
        </p:sp>
        <p:sp>
          <p:nvSpPr>
            <p:cNvPr id="16" name="TextBox 15"/>
            <p:cNvSpPr txBox="1"/>
            <p:nvPr/>
          </p:nvSpPr>
          <p:spPr>
            <a:xfrm>
              <a:off x="276682" y="5905429"/>
              <a:ext cx="2753677" cy="593743"/>
            </a:xfrm>
            <a:prstGeom prst="rect">
              <a:avLst/>
            </a:prstGeom>
            <a:noFill/>
          </p:spPr>
          <p:txBody>
            <a:bodyPr wrap="square" rtlCol="0">
              <a:spAutoFit/>
            </a:bodyPr>
            <a:lstStyle/>
            <a:p>
              <a:pPr algn="ctr"/>
              <a:r>
                <a:rPr lang="en-US" altLang="ko-KR" sz="1200" dirty="0"/>
                <a:t>2. </a:t>
              </a:r>
              <a:r>
                <a:rPr lang="ko-KR" altLang="en-US" sz="1200" dirty="0"/>
                <a:t>개인사진모으기</a:t>
              </a:r>
              <a:r>
                <a:rPr lang="en-US" altLang="ko-KR" sz="1200" dirty="0"/>
                <a:t> : </a:t>
              </a:r>
              <a:r>
                <a:rPr lang="ko-KR" altLang="en-US" sz="1200" dirty="0"/>
                <a:t>핸드폰</a:t>
              </a:r>
              <a:r>
                <a:rPr lang="en-US" altLang="ko-KR" sz="1200" dirty="0"/>
                <a:t>, </a:t>
              </a:r>
              <a:r>
                <a:rPr lang="ko-KR" altLang="en-US" sz="1200" dirty="0"/>
                <a:t>인터넷에서 사진 모으기</a:t>
              </a:r>
              <a:endParaRPr lang="en-US" altLang="ko-KR" sz="1200" dirty="0"/>
            </a:p>
            <a:p>
              <a:pPr algn="ctr"/>
              <a:r>
                <a:rPr lang="ko-KR" altLang="en-US" sz="1200" dirty="0"/>
                <a:t>종류별로 최소 </a:t>
              </a:r>
              <a:r>
                <a:rPr lang="en-US" altLang="ko-KR" sz="1200" dirty="0"/>
                <a:t>1000</a:t>
              </a:r>
              <a:r>
                <a:rPr lang="ko-KR" altLang="en-US" sz="1200" dirty="0"/>
                <a:t>장 정도 필요</a:t>
              </a:r>
            </a:p>
          </p:txBody>
        </p:sp>
      </p:grpSp>
      <p:sp>
        <p:nvSpPr>
          <p:cNvPr id="22" name="아래쪽 화살표 21"/>
          <p:cNvSpPr/>
          <p:nvPr/>
        </p:nvSpPr>
        <p:spPr>
          <a:xfrm>
            <a:off x="1470128" y="1896330"/>
            <a:ext cx="430823" cy="561496"/>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모서리가 둥근 직사각형 2"/>
          <p:cNvSpPr/>
          <p:nvPr/>
        </p:nvSpPr>
        <p:spPr>
          <a:xfrm>
            <a:off x="3164872" y="1935870"/>
            <a:ext cx="1388343" cy="73231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002060"/>
                </a:solidFill>
              </a:rPr>
              <a:t>1 . </a:t>
            </a:r>
            <a:r>
              <a:rPr lang="ko-KR" altLang="en-US" sz="1200" b="1" dirty="0">
                <a:solidFill>
                  <a:srgbClr val="002060"/>
                </a:solidFill>
              </a:rPr>
              <a:t>인터넷 서핑을 통해 얻은 사진</a:t>
            </a:r>
          </a:p>
        </p:txBody>
      </p:sp>
      <p:sp>
        <p:nvSpPr>
          <p:cNvPr id="4" name="오른쪽 화살표 3"/>
          <p:cNvSpPr/>
          <p:nvPr/>
        </p:nvSpPr>
        <p:spPr>
          <a:xfrm>
            <a:off x="2730716" y="3592095"/>
            <a:ext cx="383573" cy="99572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모서리가 둥근 직사각형 24"/>
          <p:cNvSpPr/>
          <p:nvPr/>
        </p:nvSpPr>
        <p:spPr>
          <a:xfrm>
            <a:off x="3164872" y="2800271"/>
            <a:ext cx="1388343" cy="73231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002060"/>
                </a:solidFill>
              </a:rPr>
              <a:t>2. </a:t>
            </a:r>
            <a:r>
              <a:rPr lang="ko-KR" altLang="en-US" sz="1200" b="1" dirty="0">
                <a:solidFill>
                  <a:srgbClr val="002060"/>
                </a:solidFill>
              </a:rPr>
              <a:t>컴퓨터의 카메라를 이용하여 사진</a:t>
            </a:r>
          </a:p>
        </p:txBody>
      </p:sp>
      <p:sp>
        <p:nvSpPr>
          <p:cNvPr id="26" name="모서리가 둥근 직사각형 25"/>
          <p:cNvSpPr/>
          <p:nvPr/>
        </p:nvSpPr>
        <p:spPr>
          <a:xfrm>
            <a:off x="3148011" y="3723128"/>
            <a:ext cx="1388343" cy="73231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002060"/>
                </a:solidFill>
              </a:rPr>
              <a:t>3 . </a:t>
            </a:r>
            <a:r>
              <a:rPr lang="ko-KR" altLang="en-US" sz="1200" b="1" dirty="0">
                <a:solidFill>
                  <a:srgbClr val="002060"/>
                </a:solidFill>
              </a:rPr>
              <a:t>핸드폰 또는 디지털 카메라로 찍은 사진</a:t>
            </a:r>
          </a:p>
        </p:txBody>
      </p:sp>
      <p:sp>
        <p:nvSpPr>
          <p:cNvPr id="27" name="모서리가 둥근 직사각형 26"/>
          <p:cNvSpPr/>
          <p:nvPr/>
        </p:nvSpPr>
        <p:spPr>
          <a:xfrm>
            <a:off x="3148011" y="4534678"/>
            <a:ext cx="1388343" cy="73231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002060"/>
                </a:solidFill>
              </a:rPr>
              <a:t>4 . </a:t>
            </a:r>
            <a:r>
              <a:rPr lang="ko-KR" altLang="en-US" sz="1200" b="1" dirty="0">
                <a:solidFill>
                  <a:srgbClr val="002060"/>
                </a:solidFill>
              </a:rPr>
              <a:t>동영상을 이용하여 순간 이미지 </a:t>
            </a:r>
            <a:r>
              <a:rPr lang="ko-KR" altLang="en-US" sz="1200" b="1" dirty="0" err="1">
                <a:solidFill>
                  <a:srgbClr val="002060"/>
                </a:solidFill>
              </a:rPr>
              <a:t>캡춰</a:t>
            </a:r>
            <a:endParaRPr lang="ko-KR" altLang="en-US" sz="1200" b="1" dirty="0">
              <a:solidFill>
                <a:srgbClr val="002060"/>
              </a:solidFill>
            </a:endParaRPr>
          </a:p>
        </p:txBody>
      </p:sp>
      <p:sp>
        <p:nvSpPr>
          <p:cNvPr id="28" name="모서리가 둥근 직사각형 27"/>
          <p:cNvSpPr/>
          <p:nvPr/>
        </p:nvSpPr>
        <p:spPr>
          <a:xfrm>
            <a:off x="3164872" y="5454198"/>
            <a:ext cx="1388343" cy="73231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002060"/>
                </a:solidFill>
              </a:rPr>
              <a:t>5 . fake</a:t>
            </a:r>
            <a:r>
              <a:rPr lang="ko-KR" altLang="en-US" sz="1200" b="1" dirty="0">
                <a:solidFill>
                  <a:srgbClr val="002060"/>
                </a:solidFill>
              </a:rPr>
              <a:t> 이미지 데이터 생성</a:t>
            </a:r>
          </a:p>
        </p:txBody>
      </p:sp>
      <p:sp>
        <p:nvSpPr>
          <p:cNvPr id="29" name="모서리가 둥근 직사각형 28"/>
          <p:cNvSpPr/>
          <p:nvPr/>
        </p:nvSpPr>
        <p:spPr>
          <a:xfrm>
            <a:off x="4665720" y="1935870"/>
            <a:ext cx="1191770" cy="73231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ko-KR" sz="1200" dirty="0">
                <a:solidFill>
                  <a:srgbClr val="002060"/>
                </a:solidFill>
              </a:rPr>
              <a:t>CIFAR10</a:t>
            </a:r>
          </a:p>
          <a:p>
            <a:pPr marL="171450" indent="-171450">
              <a:buFont typeface="Arial" panose="020B0604020202020204" pitchFamily="34" charset="0"/>
              <a:buChar char="•"/>
            </a:pPr>
            <a:r>
              <a:rPr lang="en-US" altLang="ko-KR" sz="1200" dirty="0" err="1">
                <a:solidFill>
                  <a:srgbClr val="002060"/>
                </a:solidFill>
              </a:rPr>
              <a:t>imagenet</a:t>
            </a:r>
            <a:endParaRPr lang="ko-KR" altLang="en-US" sz="1200" dirty="0">
              <a:solidFill>
                <a:srgbClr val="002060"/>
              </a:solidFill>
            </a:endParaRPr>
          </a:p>
        </p:txBody>
      </p:sp>
      <p:sp>
        <p:nvSpPr>
          <p:cNvPr id="30" name="모서리가 둥근 직사각형 29"/>
          <p:cNvSpPr/>
          <p:nvPr/>
        </p:nvSpPr>
        <p:spPr>
          <a:xfrm>
            <a:off x="4665720" y="2800271"/>
            <a:ext cx="1191770" cy="7323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ko-KR" sz="1200" dirty="0">
                <a:solidFill>
                  <a:srgbClr val="002060"/>
                </a:solidFill>
              </a:rPr>
              <a:t>JPG </a:t>
            </a:r>
            <a:r>
              <a:rPr lang="ko-KR" altLang="en-US" sz="1200" dirty="0">
                <a:solidFill>
                  <a:srgbClr val="002060"/>
                </a:solidFill>
              </a:rPr>
              <a:t>이미지 파일</a:t>
            </a:r>
          </a:p>
        </p:txBody>
      </p:sp>
      <p:sp>
        <p:nvSpPr>
          <p:cNvPr id="31" name="모서리가 둥근 직사각형 30"/>
          <p:cNvSpPr/>
          <p:nvPr/>
        </p:nvSpPr>
        <p:spPr>
          <a:xfrm>
            <a:off x="4648859" y="3723128"/>
            <a:ext cx="1191770" cy="7323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ko-KR" sz="1200" dirty="0">
                <a:solidFill>
                  <a:srgbClr val="002060"/>
                </a:solidFill>
              </a:rPr>
              <a:t>JPG</a:t>
            </a:r>
            <a:r>
              <a:rPr lang="ko-KR" altLang="en-US" sz="1200" dirty="0">
                <a:solidFill>
                  <a:srgbClr val="002060"/>
                </a:solidFill>
              </a:rPr>
              <a:t>이미지 파일</a:t>
            </a:r>
          </a:p>
        </p:txBody>
      </p:sp>
      <p:sp>
        <p:nvSpPr>
          <p:cNvPr id="32" name="모서리가 둥근 직사각형 31"/>
          <p:cNvSpPr/>
          <p:nvPr/>
        </p:nvSpPr>
        <p:spPr>
          <a:xfrm>
            <a:off x="4648859" y="4534678"/>
            <a:ext cx="1191770" cy="73231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ko-KR" sz="1200" dirty="0">
                <a:solidFill>
                  <a:srgbClr val="002060"/>
                </a:solidFill>
              </a:rPr>
              <a:t>MPEG4, AVI</a:t>
            </a:r>
            <a:r>
              <a:rPr lang="ko-KR" altLang="en-US" sz="1200" dirty="0">
                <a:solidFill>
                  <a:srgbClr val="002060"/>
                </a:solidFill>
              </a:rPr>
              <a:t>파일 등등</a:t>
            </a:r>
          </a:p>
        </p:txBody>
      </p:sp>
      <p:sp>
        <p:nvSpPr>
          <p:cNvPr id="33" name="모서리가 둥근 직사각형 32"/>
          <p:cNvSpPr/>
          <p:nvPr/>
        </p:nvSpPr>
        <p:spPr>
          <a:xfrm>
            <a:off x="4665720" y="5454198"/>
            <a:ext cx="1191770" cy="7323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ko-KR" sz="1200" dirty="0">
                <a:solidFill>
                  <a:srgbClr val="002060"/>
                </a:solidFill>
              </a:rPr>
              <a:t>JPG </a:t>
            </a:r>
            <a:r>
              <a:rPr lang="ko-KR" altLang="en-US" sz="1200" dirty="0">
                <a:solidFill>
                  <a:srgbClr val="002060"/>
                </a:solidFill>
              </a:rPr>
              <a:t>이미지 </a:t>
            </a:r>
            <a:r>
              <a:rPr lang="en-US" altLang="ko-KR" sz="1200" dirty="0">
                <a:solidFill>
                  <a:srgbClr val="002060"/>
                </a:solidFill>
              </a:rPr>
              <a:t>-&gt; JPG </a:t>
            </a:r>
            <a:r>
              <a:rPr lang="ko-KR" altLang="en-US" sz="1200" dirty="0">
                <a:solidFill>
                  <a:srgbClr val="002060"/>
                </a:solidFill>
              </a:rPr>
              <a:t>이미지</a:t>
            </a:r>
          </a:p>
        </p:txBody>
      </p:sp>
      <p:sp>
        <p:nvSpPr>
          <p:cNvPr id="35" name="오른쪽 화살표 34"/>
          <p:cNvSpPr/>
          <p:nvPr/>
        </p:nvSpPr>
        <p:spPr>
          <a:xfrm>
            <a:off x="8412955" y="4375477"/>
            <a:ext cx="383573" cy="99572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모서리가 둥근 직사각형 35"/>
          <p:cNvSpPr/>
          <p:nvPr/>
        </p:nvSpPr>
        <p:spPr>
          <a:xfrm>
            <a:off x="5994524" y="1928835"/>
            <a:ext cx="2395149" cy="73231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en-US" altLang="ko-KR" sz="1200" spc="-1" dirty="0">
                <a:solidFill>
                  <a:srgbClr val="002060"/>
                </a:solidFill>
                <a:uFill>
                  <a:solidFill>
                    <a:srgbClr val="FFFFFF"/>
                  </a:solidFill>
                </a:uFill>
                <a:latin typeface="Calibri"/>
                <a:ea typeface="DejaVu Sans"/>
              </a:rPr>
              <a:t>$ cd work/</a:t>
            </a:r>
            <a:r>
              <a:rPr lang="en-US" altLang="ko-KR" sz="1200" spc="-1" dirty="0" err="1">
                <a:solidFill>
                  <a:srgbClr val="002060"/>
                </a:solidFill>
                <a:uFill>
                  <a:solidFill>
                    <a:srgbClr val="FFFFFF"/>
                  </a:solidFill>
                </a:uFill>
                <a:latin typeface="Calibri"/>
                <a:ea typeface="DejaVu Sans"/>
              </a:rPr>
              <a:t>caffe</a:t>
            </a:r>
            <a:r>
              <a:rPr lang="en-US" altLang="ko-KR" sz="1200" spc="-1" dirty="0">
                <a:solidFill>
                  <a:srgbClr val="002060"/>
                </a:solidFill>
                <a:uFill>
                  <a:solidFill>
                    <a:srgbClr val="FFFFFF"/>
                  </a:solidFill>
                </a:uFill>
                <a:latin typeface="Calibri"/>
                <a:ea typeface="DejaVu Sans"/>
              </a:rPr>
              <a:t>/</a:t>
            </a:r>
            <a:endParaRPr lang="en-US" altLang="ko-KR" sz="1200" spc="-1" dirty="0">
              <a:solidFill>
                <a:srgbClr val="002060"/>
              </a:solidFill>
              <a:uFill>
                <a:solidFill>
                  <a:srgbClr val="FFFFFF"/>
                </a:solidFill>
              </a:uFill>
              <a:latin typeface="Arial"/>
            </a:endParaRPr>
          </a:p>
          <a:p>
            <a:pPr>
              <a:lnSpc>
                <a:spcPct val="100000"/>
              </a:lnSpc>
            </a:pPr>
            <a:r>
              <a:rPr lang="en-US" altLang="ko-KR" sz="1200" spc="-1" dirty="0">
                <a:solidFill>
                  <a:srgbClr val="002060"/>
                </a:solidFill>
                <a:uFill>
                  <a:solidFill>
                    <a:srgbClr val="FFFFFF"/>
                  </a:solidFill>
                </a:uFill>
                <a:latin typeface="Calibri"/>
                <a:ea typeface="DejaVu Sans"/>
              </a:rPr>
              <a:t>$ ./data/cifar10/get_cifar10.sh</a:t>
            </a:r>
            <a:endParaRPr lang="en-US" altLang="ko-KR" sz="1200" spc="-1" dirty="0">
              <a:solidFill>
                <a:srgbClr val="002060"/>
              </a:solidFill>
              <a:uFill>
                <a:solidFill>
                  <a:srgbClr val="FFFFFF"/>
                </a:solidFill>
              </a:uFill>
              <a:latin typeface="Arial"/>
            </a:endParaRPr>
          </a:p>
        </p:txBody>
      </p:sp>
      <p:sp>
        <p:nvSpPr>
          <p:cNvPr id="37" name="모서리가 둥근 직사각형 36"/>
          <p:cNvSpPr/>
          <p:nvPr/>
        </p:nvSpPr>
        <p:spPr>
          <a:xfrm>
            <a:off x="5994524" y="2793236"/>
            <a:ext cx="2395149" cy="7323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ko-KR" sz="1100" dirty="0">
                <a:solidFill>
                  <a:srgbClr val="002060"/>
                </a:solidFill>
              </a:rPr>
              <a:t>JPG </a:t>
            </a:r>
            <a:r>
              <a:rPr lang="ko-KR" altLang="en-US" sz="1100" dirty="0">
                <a:solidFill>
                  <a:srgbClr val="002060"/>
                </a:solidFill>
              </a:rPr>
              <a:t>이미지 파일</a:t>
            </a:r>
          </a:p>
        </p:txBody>
      </p:sp>
      <p:sp>
        <p:nvSpPr>
          <p:cNvPr id="38" name="모서리가 둥근 직사각형 37"/>
          <p:cNvSpPr/>
          <p:nvPr/>
        </p:nvSpPr>
        <p:spPr>
          <a:xfrm>
            <a:off x="5977663" y="3716093"/>
            <a:ext cx="2395149" cy="7323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ko-KR" sz="1100" dirty="0">
                <a:solidFill>
                  <a:srgbClr val="002060"/>
                </a:solidFill>
              </a:rPr>
              <a:t>JPG</a:t>
            </a:r>
            <a:r>
              <a:rPr lang="ko-KR" altLang="en-US" sz="1100" dirty="0">
                <a:solidFill>
                  <a:srgbClr val="002060"/>
                </a:solidFill>
              </a:rPr>
              <a:t>이미지 파일</a:t>
            </a:r>
          </a:p>
        </p:txBody>
      </p:sp>
      <p:sp>
        <p:nvSpPr>
          <p:cNvPr id="39" name="모서리가 둥근 직사각형 38"/>
          <p:cNvSpPr/>
          <p:nvPr/>
        </p:nvSpPr>
        <p:spPr>
          <a:xfrm>
            <a:off x="5977663" y="4527643"/>
            <a:ext cx="2395149" cy="73231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ko-KR" sz="1100" dirty="0">
                <a:solidFill>
                  <a:srgbClr val="002060"/>
                </a:solidFill>
              </a:rPr>
              <a:t>MPEG4, AVI</a:t>
            </a:r>
            <a:r>
              <a:rPr lang="ko-KR" altLang="en-US" sz="1100" dirty="0">
                <a:solidFill>
                  <a:srgbClr val="002060"/>
                </a:solidFill>
              </a:rPr>
              <a:t>파일 등등</a:t>
            </a:r>
            <a:endParaRPr lang="en-US" altLang="ko-KR" sz="1100" dirty="0">
              <a:solidFill>
                <a:srgbClr val="002060"/>
              </a:solidFill>
            </a:endParaRPr>
          </a:p>
          <a:p>
            <a:pPr marL="171450" indent="-171450">
              <a:buFont typeface="Arial" panose="020B0604020202020204" pitchFamily="34" charset="0"/>
              <a:buChar char="•"/>
            </a:pPr>
            <a:r>
              <a:rPr lang="ko-KR" altLang="en-US" sz="1100" dirty="0">
                <a:solidFill>
                  <a:srgbClr val="002060"/>
                </a:solidFill>
              </a:rPr>
              <a:t>동영상을 이미지 파일로 만드는 </a:t>
            </a:r>
            <a:r>
              <a:rPr lang="en-US" altLang="ko-KR" sz="1100" dirty="0">
                <a:solidFill>
                  <a:srgbClr val="002060"/>
                </a:solidFill>
              </a:rPr>
              <a:t>application</a:t>
            </a:r>
            <a:r>
              <a:rPr lang="ko-KR" altLang="en-US" sz="1100" dirty="0">
                <a:solidFill>
                  <a:srgbClr val="002060"/>
                </a:solidFill>
              </a:rPr>
              <a:t>을 사용한다</a:t>
            </a:r>
            <a:r>
              <a:rPr lang="en-US" altLang="ko-KR" sz="1100" dirty="0">
                <a:solidFill>
                  <a:srgbClr val="002060"/>
                </a:solidFill>
              </a:rPr>
              <a:t>.</a:t>
            </a:r>
            <a:endParaRPr lang="ko-KR" altLang="en-US" sz="1100" dirty="0">
              <a:solidFill>
                <a:srgbClr val="002060"/>
              </a:solidFill>
            </a:endParaRPr>
          </a:p>
        </p:txBody>
      </p:sp>
      <p:sp>
        <p:nvSpPr>
          <p:cNvPr id="40" name="모서리가 둥근 직사각형 39"/>
          <p:cNvSpPr/>
          <p:nvPr/>
        </p:nvSpPr>
        <p:spPr>
          <a:xfrm>
            <a:off x="5994524" y="5447163"/>
            <a:ext cx="2395149" cy="7323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ko-KR" sz="1100" dirty="0">
                <a:solidFill>
                  <a:srgbClr val="002060"/>
                </a:solidFill>
              </a:rPr>
              <a:t>JPG </a:t>
            </a:r>
            <a:r>
              <a:rPr lang="ko-KR" altLang="en-US" sz="1100" dirty="0">
                <a:solidFill>
                  <a:srgbClr val="002060"/>
                </a:solidFill>
              </a:rPr>
              <a:t>이미지 </a:t>
            </a:r>
            <a:r>
              <a:rPr lang="en-US" altLang="ko-KR" sz="1100" dirty="0">
                <a:solidFill>
                  <a:srgbClr val="002060"/>
                </a:solidFill>
              </a:rPr>
              <a:t>-&gt; JPG </a:t>
            </a:r>
            <a:r>
              <a:rPr lang="ko-KR" altLang="en-US" sz="1100" dirty="0">
                <a:solidFill>
                  <a:srgbClr val="002060"/>
                </a:solidFill>
              </a:rPr>
              <a:t>이미지</a:t>
            </a:r>
          </a:p>
        </p:txBody>
      </p:sp>
      <p:pic>
        <p:nvPicPr>
          <p:cNvPr id="41" name="그림 40"/>
          <p:cNvPicPr>
            <a:picLocks noChangeAspect="1"/>
          </p:cNvPicPr>
          <p:nvPr/>
        </p:nvPicPr>
        <p:blipFill>
          <a:blip r:embed="rId8"/>
          <a:stretch>
            <a:fillRect/>
          </a:stretch>
        </p:blipFill>
        <p:spPr>
          <a:xfrm>
            <a:off x="8836671" y="4064817"/>
            <a:ext cx="3146608" cy="1583049"/>
          </a:xfrm>
          <a:prstGeom prst="rect">
            <a:avLst/>
          </a:prstGeom>
        </p:spPr>
      </p:pic>
      <p:sp>
        <p:nvSpPr>
          <p:cNvPr id="42" name="TextBox 41"/>
          <p:cNvSpPr txBox="1"/>
          <p:nvPr/>
        </p:nvSpPr>
        <p:spPr>
          <a:xfrm>
            <a:off x="8836671" y="5661250"/>
            <a:ext cx="3022977" cy="646331"/>
          </a:xfrm>
          <a:prstGeom prst="rect">
            <a:avLst/>
          </a:prstGeom>
          <a:noFill/>
        </p:spPr>
        <p:txBody>
          <a:bodyPr wrap="square" rtlCol="0">
            <a:spAutoFit/>
          </a:bodyPr>
          <a:lstStyle/>
          <a:p>
            <a:r>
              <a:rPr lang="ko-KR" altLang="en-US" sz="1200" dirty="0" err="1"/>
              <a:t>곰플레이</a:t>
            </a:r>
            <a:r>
              <a:rPr lang="ko-KR" altLang="en-US" sz="1200" dirty="0"/>
              <a:t> 영상에서 오른쪽 클릭 후 </a:t>
            </a:r>
            <a:r>
              <a:rPr lang="en-US" altLang="ko-KR" sz="1200" dirty="0"/>
              <a:t>F7 -&gt; </a:t>
            </a:r>
            <a:r>
              <a:rPr lang="ko-KR" altLang="en-US" sz="1200" dirty="0" err="1"/>
              <a:t>제어창에서</a:t>
            </a:r>
            <a:r>
              <a:rPr lang="ko-KR" altLang="en-US" sz="1200" dirty="0"/>
              <a:t> </a:t>
            </a:r>
            <a:r>
              <a:rPr lang="ko-KR" altLang="en-US" sz="1200" dirty="0" err="1"/>
              <a:t>고급이미지캡춰</a:t>
            </a:r>
            <a:r>
              <a:rPr lang="ko-KR" altLang="en-US" sz="1200" dirty="0"/>
              <a:t> </a:t>
            </a:r>
            <a:r>
              <a:rPr lang="en-US" altLang="ko-KR" sz="1200" dirty="0"/>
              <a:t>-&gt; </a:t>
            </a:r>
            <a:r>
              <a:rPr lang="ko-KR" altLang="en-US" sz="1200" dirty="0"/>
              <a:t>다운로드 설정 조절해서 </a:t>
            </a:r>
            <a:r>
              <a:rPr lang="en-US" altLang="ko-KR" sz="1200" dirty="0"/>
              <a:t>PNG</a:t>
            </a:r>
            <a:r>
              <a:rPr lang="ko-KR" altLang="en-US" sz="1200" dirty="0"/>
              <a:t>파일 다운로드</a:t>
            </a:r>
          </a:p>
        </p:txBody>
      </p:sp>
      <p:grpSp>
        <p:nvGrpSpPr>
          <p:cNvPr id="47" name="그룹 46"/>
          <p:cNvGrpSpPr/>
          <p:nvPr/>
        </p:nvGrpSpPr>
        <p:grpSpPr>
          <a:xfrm>
            <a:off x="8796528" y="1847341"/>
            <a:ext cx="3007130" cy="1744754"/>
            <a:chOff x="8900223" y="2280974"/>
            <a:chExt cx="3007130" cy="2109302"/>
          </a:xfrm>
        </p:grpSpPr>
        <p:pic>
          <p:nvPicPr>
            <p:cNvPr id="44" name="그림 43"/>
            <p:cNvPicPr>
              <a:picLocks noChangeAspect="1"/>
            </p:cNvPicPr>
            <p:nvPr/>
          </p:nvPicPr>
          <p:blipFill>
            <a:blip r:embed="rId9"/>
            <a:stretch>
              <a:fillRect/>
            </a:stretch>
          </p:blipFill>
          <p:spPr>
            <a:xfrm>
              <a:off x="9322724" y="2280974"/>
              <a:ext cx="2584629" cy="1037695"/>
            </a:xfrm>
            <a:prstGeom prst="rect">
              <a:avLst/>
            </a:prstGeom>
          </p:spPr>
        </p:pic>
        <p:pic>
          <p:nvPicPr>
            <p:cNvPr id="43" name="그림 42"/>
            <p:cNvPicPr>
              <a:picLocks noChangeAspect="1"/>
            </p:cNvPicPr>
            <p:nvPr/>
          </p:nvPicPr>
          <p:blipFill>
            <a:blip r:embed="rId10"/>
            <a:stretch>
              <a:fillRect/>
            </a:stretch>
          </p:blipFill>
          <p:spPr>
            <a:xfrm>
              <a:off x="8900223" y="2701087"/>
              <a:ext cx="2355593" cy="1358180"/>
            </a:xfrm>
            <a:prstGeom prst="rect">
              <a:avLst/>
            </a:prstGeom>
          </p:spPr>
        </p:pic>
        <p:sp>
          <p:nvSpPr>
            <p:cNvPr id="45" name="직사각형 44"/>
            <p:cNvSpPr/>
            <p:nvPr/>
          </p:nvSpPr>
          <p:spPr>
            <a:xfrm>
              <a:off x="9245953" y="4020944"/>
              <a:ext cx="2616357" cy="369332"/>
            </a:xfrm>
            <a:prstGeom prst="rect">
              <a:avLst/>
            </a:prstGeom>
          </p:spPr>
          <p:txBody>
            <a:bodyPr wrap="none">
              <a:spAutoFit/>
            </a:bodyPr>
            <a:lstStyle/>
            <a:p>
              <a:r>
                <a:rPr lang="en-US" altLang="ko-KR" dirty="0"/>
                <a:t>http://www.faststone.org/</a:t>
              </a:r>
              <a:endParaRPr lang="ko-KR" altLang="en-US" dirty="0"/>
            </a:p>
          </p:txBody>
        </p:sp>
        <p:pic>
          <p:nvPicPr>
            <p:cNvPr id="46" name="그림 45"/>
            <p:cNvPicPr>
              <a:picLocks noChangeAspect="1"/>
            </p:cNvPicPr>
            <p:nvPr/>
          </p:nvPicPr>
          <p:blipFill>
            <a:blip r:embed="rId11"/>
            <a:stretch>
              <a:fillRect/>
            </a:stretch>
          </p:blipFill>
          <p:spPr>
            <a:xfrm>
              <a:off x="9680798" y="2324938"/>
              <a:ext cx="1862810" cy="769846"/>
            </a:xfrm>
            <a:prstGeom prst="rect">
              <a:avLst/>
            </a:prstGeom>
          </p:spPr>
        </p:pic>
      </p:grpSp>
      <p:sp>
        <p:nvSpPr>
          <p:cNvPr id="49" name="오른쪽 화살표 48"/>
          <p:cNvSpPr/>
          <p:nvPr/>
        </p:nvSpPr>
        <p:spPr>
          <a:xfrm rot="16200000">
            <a:off x="10156372" y="3349020"/>
            <a:ext cx="383573" cy="99572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TextBox 47"/>
          <p:cNvSpPr txBox="1"/>
          <p:nvPr/>
        </p:nvSpPr>
        <p:spPr>
          <a:xfrm>
            <a:off x="8836671" y="3586586"/>
            <a:ext cx="3022977" cy="461665"/>
          </a:xfrm>
          <a:prstGeom prst="rect">
            <a:avLst/>
          </a:prstGeom>
          <a:noFill/>
        </p:spPr>
        <p:txBody>
          <a:bodyPr wrap="square" rtlCol="0">
            <a:spAutoFit/>
          </a:bodyPr>
          <a:lstStyle/>
          <a:p>
            <a:pPr algn="ctr"/>
            <a:r>
              <a:rPr lang="ko-KR" altLang="en-US" sz="1200" dirty="0"/>
              <a:t>일괄적으로 사진 파일 이름 변환하는 프로그램</a:t>
            </a:r>
          </a:p>
        </p:txBody>
      </p:sp>
      <p:sp>
        <p:nvSpPr>
          <p:cNvPr id="23" name="TextBox 22">
            <a:extLst>
              <a:ext uri="{FF2B5EF4-FFF2-40B4-BE49-F238E27FC236}">
                <a16:creationId xmlns:a16="http://schemas.microsoft.com/office/drawing/2014/main" id="{65282EB9-D5CB-4CAB-8D65-7786B0F2A313}"/>
              </a:ext>
            </a:extLst>
          </p:cNvPr>
          <p:cNvSpPr txBox="1"/>
          <p:nvPr/>
        </p:nvSpPr>
        <p:spPr>
          <a:xfrm rot="19075020">
            <a:off x="-37056" y="360377"/>
            <a:ext cx="1316000" cy="369332"/>
          </a:xfrm>
          <a:prstGeom prst="rect">
            <a:avLst/>
          </a:prstGeom>
          <a:solidFill>
            <a:srgbClr val="FFFF00"/>
          </a:solidFill>
        </p:spPr>
        <p:txBody>
          <a:bodyPr wrap="square" rtlCol="0">
            <a:spAutoFit/>
          </a:bodyPr>
          <a:lstStyle/>
          <a:p>
            <a:pPr algn="ctr"/>
            <a:r>
              <a:rPr lang="en-US" altLang="ko-KR" dirty="0"/>
              <a:t>TIP!!</a:t>
            </a:r>
            <a:endParaRPr lang="ko-KR" altLang="en-US" dirty="0"/>
          </a:p>
        </p:txBody>
      </p:sp>
    </p:spTree>
    <p:extLst>
      <p:ext uri="{BB962C8B-B14F-4D97-AF65-F5344CB8AC3E}">
        <p14:creationId xmlns:p14="http://schemas.microsoft.com/office/powerpoint/2010/main" val="39056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331909" y="0"/>
            <a:ext cx="9905998" cy="858590"/>
          </a:xfrm>
        </p:spPr>
        <p:txBody>
          <a:bodyPr>
            <a:normAutofit/>
          </a:bodyPr>
          <a:lstStyle/>
          <a:p>
            <a:pPr algn="ctr"/>
            <a:r>
              <a:rPr lang="ko-KR" altLang="en-US" sz="3200" b="1" dirty="0"/>
              <a:t>학습을 위한 이미지 획득 및 전처리</a:t>
            </a:r>
          </a:p>
        </p:txBody>
      </p:sp>
      <p:sp>
        <p:nvSpPr>
          <p:cNvPr id="5" name="오른쪽 화살표 4"/>
          <p:cNvSpPr/>
          <p:nvPr/>
        </p:nvSpPr>
        <p:spPr>
          <a:xfrm>
            <a:off x="408657" y="1212617"/>
            <a:ext cx="11686661" cy="47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모서리가 둥근 직사각형 5"/>
          <p:cNvSpPr/>
          <p:nvPr/>
        </p:nvSpPr>
        <p:spPr>
          <a:xfrm>
            <a:off x="745752" y="1047821"/>
            <a:ext cx="2300654" cy="772779"/>
          </a:xfrm>
          <a:prstGeom prst="roundRect">
            <a:avLst/>
          </a:prstGeom>
          <a:solidFill>
            <a:schemeClr val="tx1">
              <a:lumMod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 </a:t>
            </a:r>
            <a:r>
              <a:rPr lang="ko-KR" altLang="en-US" sz="1400" dirty="0"/>
              <a:t>다양한 사진 데이터</a:t>
            </a:r>
            <a:endParaRPr lang="en-US" altLang="ko-KR" sz="1400" dirty="0"/>
          </a:p>
          <a:p>
            <a:pPr algn="ctr"/>
            <a:r>
              <a:rPr lang="ko-KR" altLang="en-US" sz="1400" dirty="0"/>
              <a:t>모으기 </a:t>
            </a:r>
            <a:r>
              <a:rPr lang="en-US" altLang="ko-KR" sz="1400" dirty="0"/>
              <a:t>(</a:t>
            </a:r>
            <a:r>
              <a:rPr lang="ko-KR" altLang="en-US" sz="1400" dirty="0"/>
              <a:t>사이즈 조절</a:t>
            </a:r>
            <a:r>
              <a:rPr lang="en-US" altLang="ko-KR" sz="1400" dirty="0"/>
              <a:t>)</a:t>
            </a:r>
            <a:endParaRPr lang="ko-KR" altLang="en-US" sz="1400" dirty="0"/>
          </a:p>
        </p:txBody>
      </p:sp>
      <p:sp>
        <p:nvSpPr>
          <p:cNvPr id="7" name="모서리가 둥근 직사각형 6"/>
          <p:cNvSpPr/>
          <p:nvPr/>
        </p:nvSpPr>
        <p:spPr>
          <a:xfrm>
            <a:off x="3242767" y="1047821"/>
            <a:ext cx="2300654" cy="77277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 </a:t>
            </a:r>
            <a:r>
              <a:rPr lang="ko-KR" altLang="en-US" sz="1400" dirty="0"/>
              <a:t>인공지능 학습에 적합한 사진 사이즈 만들기 </a:t>
            </a:r>
            <a:endParaRPr lang="en-US" altLang="ko-KR" sz="1400" dirty="0"/>
          </a:p>
        </p:txBody>
      </p:sp>
      <p:sp>
        <p:nvSpPr>
          <p:cNvPr id="8" name="모서리가 둥근 직사각형 7"/>
          <p:cNvSpPr/>
          <p:nvPr/>
        </p:nvSpPr>
        <p:spPr>
          <a:xfrm>
            <a:off x="5793879" y="1047821"/>
            <a:ext cx="2300654" cy="772779"/>
          </a:xfrm>
          <a:prstGeom prst="roundRect">
            <a:avLst/>
          </a:prstGeom>
          <a:solidFill>
            <a:schemeClr val="bg1">
              <a:lumMod val="50000"/>
              <a:lumOff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2060"/>
                </a:solidFill>
              </a:rPr>
              <a:t>3. </a:t>
            </a:r>
            <a:r>
              <a:rPr lang="ko-KR" altLang="en-US" sz="1400" dirty="0">
                <a:solidFill>
                  <a:srgbClr val="002060"/>
                </a:solidFill>
              </a:rPr>
              <a:t>개발 </a:t>
            </a:r>
            <a:r>
              <a:rPr lang="en-US" altLang="ko-KR" sz="1400" dirty="0">
                <a:solidFill>
                  <a:srgbClr val="002060"/>
                </a:solidFill>
              </a:rPr>
              <a:t>SDK</a:t>
            </a:r>
            <a:r>
              <a:rPr lang="ko-KR" altLang="en-US" sz="1400" dirty="0">
                <a:solidFill>
                  <a:srgbClr val="002060"/>
                </a:solidFill>
              </a:rPr>
              <a:t>을 이용해서 인공지능 만들기 </a:t>
            </a:r>
          </a:p>
        </p:txBody>
      </p:sp>
      <p:sp>
        <p:nvSpPr>
          <p:cNvPr id="9" name="모서리가 둥근 직사각형 8"/>
          <p:cNvSpPr/>
          <p:nvPr/>
        </p:nvSpPr>
        <p:spPr>
          <a:xfrm>
            <a:off x="8344991" y="1047821"/>
            <a:ext cx="2300654" cy="772779"/>
          </a:xfrm>
          <a:prstGeom prst="roundRect">
            <a:avLst/>
          </a:prstGeom>
          <a:solidFill>
            <a:schemeClr val="bg1">
              <a:lumMod val="50000"/>
              <a:lumOff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2060"/>
                </a:solidFill>
              </a:rPr>
              <a:t>4. </a:t>
            </a:r>
            <a:r>
              <a:rPr lang="ko-KR" altLang="en-US" sz="1400" dirty="0">
                <a:solidFill>
                  <a:srgbClr val="002060"/>
                </a:solidFill>
              </a:rPr>
              <a:t>새로운 이미지를 보고 인공지능이 대답하기</a:t>
            </a:r>
          </a:p>
        </p:txBody>
      </p:sp>
      <p:sp>
        <p:nvSpPr>
          <p:cNvPr id="10" name="모서리가 둥근 직사각형 9"/>
          <p:cNvSpPr/>
          <p:nvPr/>
        </p:nvSpPr>
        <p:spPr>
          <a:xfrm>
            <a:off x="10755063" y="1047821"/>
            <a:ext cx="965688" cy="772779"/>
          </a:xfrm>
          <a:prstGeom prst="roundRect">
            <a:avLst/>
          </a:prstGeom>
          <a:solidFill>
            <a:schemeClr val="tx1">
              <a:lumMod val="50000"/>
            </a:schemeClr>
          </a:solidFill>
          <a:ln w="571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사업화</a:t>
            </a:r>
          </a:p>
        </p:txBody>
      </p:sp>
      <p:pic>
        <p:nvPicPr>
          <p:cNvPr id="23" name="그림 22"/>
          <p:cNvPicPr>
            <a:picLocks noChangeAspect="1"/>
          </p:cNvPicPr>
          <p:nvPr/>
        </p:nvPicPr>
        <p:blipFill>
          <a:blip r:embed="rId2"/>
          <a:stretch>
            <a:fillRect/>
          </a:stretch>
        </p:blipFill>
        <p:spPr>
          <a:xfrm>
            <a:off x="408657" y="1985396"/>
            <a:ext cx="4664595" cy="3841628"/>
          </a:xfrm>
          <a:prstGeom prst="rect">
            <a:avLst/>
          </a:prstGeom>
        </p:spPr>
      </p:pic>
      <p:pic>
        <p:nvPicPr>
          <p:cNvPr id="24" name="그림 23"/>
          <p:cNvPicPr>
            <a:picLocks noChangeAspect="1"/>
          </p:cNvPicPr>
          <p:nvPr/>
        </p:nvPicPr>
        <p:blipFill>
          <a:blip r:embed="rId3"/>
          <a:stretch>
            <a:fillRect/>
          </a:stretch>
        </p:blipFill>
        <p:spPr>
          <a:xfrm>
            <a:off x="5173541" y="1965526"/>
            <a:ext cx="3696661" cy="3841628"/>
          </a:xfrm>
          <a:prstGeom prst="rect">
            <a:avLst/>
          </a:prstGeom>
        </p:spPr>
      </p:pic>
      <p:sp>
        <p:nvSpPr>
          <p:cNvPr id="34" name="직사각형 33"/>
          <p:cNvSpPr/>
          <p:nvPr/>
        </p:nvSpPr>
        <p:spPr>
          <a:xfrm>
            <a:off x="408657" y="5952080"/>
            <a:ext cx="8645770" cy="646331"/>
          </a:xfrm>
          <a:prstGeom prst="rect">
            <a:avLst/>
          </a:prstGeom>
        </p:spPr>
        <p:txBody>
          <a:bodyPr wrap="square">
            <a:spAutoFit/>
          </a:bodyPr>
          <a:lstStyle/>
          <a:p>
            <a:r>
              <a:rPr lang="en-US" altLang="ko-KR" dirty="0">
                <a:hlinkClick r:id="rId4"/>
              </a:rPr>
              <a:t>https://software.naver.com/software/summary.nhn?softwareId=MFS_100033#</a:t>
            </a:r>
            <a:endParaRPr lang="en-US" altLang="ko-KR" dirty="0"/>
          </a:p>
          <a:p>
            <a:endParaRPr lang="ko-KR" altLang="en-US" dirty="0"/>
          </a:p>
        </p:txBody>
      </p:sp>
      <p:pic>
        <p:nvPicPr>
          <p:cNvPr id="50" name="그림 49"/>
          <p:cNvPicPr>
            <a:picLocks noChangeAspect="1"/>
          </p:cNvPicPr>
          <p:nvPr/>
        </p:nvPicPr>
        <p:blipFill>
          <a:blip r:embed="rId5"/>
          <a:stretch>
            <a:fillRect/>
          </a:stretch>
        </p:blipFill>
        <p:spPr>
          <a:xfrm>
            <a:off x="9084426" y="1954743"/>
            <a:ext cx="2867537" cy="2176462"/>
          </a:xfrm>
          <a:prstGeom prst="rect">
            <a:avLst/>
          </a:prstGeom>
        </p:spPr>
      </p:pic>
      <p:sp>
        <p:nvSpPr>
          <p:cNvPr id="51" name="TextBox 50"/>
          <p:cNvSpPr txBox="1"/>
          <p:nvPr/>
        </p:nvSpPr>
        <p:spPr>
          <a:xfrm>
            <a:off x="9084427" y="4399491"/>
            <a:ext cx="2867537" cy="1384995"/>
          </a:xfrm>
          <a:prstGeom prst="rect">
            <a:avLst/>
          </a:prstGeom>
          <a:solidFill>
            <a:schemeClr val="tx2">
              <a:lumMod val="20000"/>
              <a:lumOff val="80000"/>
            </a:schemeClr>
          </a:solidFill>
        </p:spPr>
        <p:txBody>
          <a:bodyPr wrap="square" rtlCol="0">
            <a:spAutoFit/>
          </a:bodyPr>
          <a:lstStyle/>
          <a:p>
            <a:r>
              <a:rPr lang="ko-KR" altLang="en-US" sz="1400" dirty="0" err="1">
                <a:solidFill>
                  <a:srgbClr val="002060"/>
                </a:solidFill>
              </a:rPr>
              <a:t>포토웍스를</a:t>
            </a:r>
            <a:r>
              <a:rPr lang="ko-KR" altLang="en-US" sz="1400" dirty="0">
                <a:solidFill>
                  <a:srgbClr val="002060"/>
                </a:solidFill>
              </a:rPr>
              <a:t> 이용하여 </a:t>
            </a:r>
            <a:endParaRPr lang="en-US" altLang="ko-KR" sz="1400" dirty="0">
              <a:solidFill>
                <a:srgbClr val="002060"/>
              </a:solidFill>
            </a:endParaRPr>
          </a:p>
          <a:p>
            <a:r>
              <a:rPr lang="en-US" altLang="ko-KR" sz="1400" dirty="0">
                <a:solidFill>
                  <a:srgbClr val="002060"/>
                </a:solidFill>
              </a:rPr>
              <a:t>32x32</a:t>
            </a:r>
            <a:r>
              <a:rPr lang="ko-KR" altLang="en-US" sz="1400" dirty="0">
                <a:solidFill>
                  <a:srgbClr val="002060"/>
                </a:solidFill>
              </a:rPr>
              <a:t>사이즈로 사진 조절</a:t>
            </a:r>
            <a:endParaRPr lang="en-US" altLang="ko-KR" sz="1400" dirty="0">
              <a:solidFill>
                <a:srgbClr val="002060"/>
              </a:solidFill>
            </a:endParaRPr>
          </a:p>
          <a:p>
            <a:endParaRPr lang="en-US" altLang="ko-KR" sz="1400" dirty="0">
              <a:solidFill>
                <a:srgbClr val="002060"/>
              </a:solidFill>
            </a:endParaRPr>
          </a:p>
          <a:p>
            <a:pPr marL="342900" indent="-342900">
              <a:buAutoNum type="arabicPeriod"/>
            </a:pPr>
            <a:r>
              <a:rPr lang="en-US" altLang="ko-KR" sz="1400" dirty="0">
                <a:solidFill>
                  <a:srgbClr val="002060"/>
                </a:solidFill>
              </a:rPr>
              <a:t>1</a:t>
            </a:r>
            <a:r>
              <a:rPr lang="ko-KR" altLang="en-US" sz="1400" dirty="0">
                <a:solidFill>
                  <a:srgbClr val="002060"/>
                </a:solidFill>
              </a:rPr>
              <a:t>차 </a:t>
            </a:r>
            <a:r>
              <a:rPr lang="en-US" altLang="ko-KR" sz="1400" dirty="0">
                <a:solidFill>
                  <a:srgbClr val="002060"/>
                </a:solidFill>
              </a:rPr>
              <a:t>: 32x32, 24x24, 27x27,…</a:t>
            </a:r>
          </a:p>
          <a:p>
            <a:pPr marL="342900" indent="-342900">
              <a:buAutoNum type="arabicPeriod"/>
            </a:pPr>
            <a:r>
              <a:rPr lang="en-US" altLang="ko-KR" sz="1400" dirty="0">
                <a:solidFill>
                  <a:srgbClr val="002060"/>
                </a:solidFill>
              </a:rPr>
              <a:t>2</a:t>
            </a:r>
            <a:r>
              <a:rPr lang="ko-KR" altLang="en-US" sz="1400" dirty="0">
                <a:solidFill>
                  <a:srgbClr val="002060"/>
                </a:solidFill>
              </a:rPr>
              <a:t>차 </a:t>
            </a:r>
            <a:r>
              <a:rPr lang="en-US" altLang="ko-KR" sz="1400" dirty="0">
                <a:solidFill>
                  <a:srgbClr val="002060"/>
                </a:solidFill>
              </a:rPr>
              <a:t>: 32x32 </a:t>
            </a:r>
            <a:r>
              <a:rPr lang="ko-KR" altLang="en-US" sz="1400" dirty="0">
                <a:solidFill>
                  <a:srgbClr val="002060"/>
                </a:solidFill>
              </a:rPr>
              <a:t>변환</a:t>
            </a:r>
            <a:r>
              <a:rPr lang="en-US" altLang="ko-KR" sz="1400" dirty="0">
                <a:solidFill>
                  <a:srgbClr val="002060"/>
                </a:solidFill>
              </a:rPr>
              <a:t> </a:t>
            </a:r>
          </a:p>
          <a:p>
            <a:r>
              <a:rPr lang="en-US" altLang="ko-KR" sz="1400" dirty="0">
                <a:solidFill>
                  <a:srgbClr val="002060"/>
                </a:solidFill>
              </a:rPr>
              <a:t>  </a:t>
            </a:r>
            <a:r>
              <a:rPr lang="ko-KR" altLang="en-US" sz="1400" dirty="0">
                <a:solidFill>
                  <a:srgbClr val="002060"/>
                </a:solidFill>
              </a:rPr>
              <a:t> </a:t>
            </a:r>
          </a:p>
        </p:txBody>
      </p:sp>
      <p:sp>
        <p:nvSpPr>
          <p:cNvPr id="14" name="TextBox 13">
            <a:extLst>
              <a:ext uri="{FF2B5EF4-FFF2-40B4-BE49-F238E27FC236}">
                <a16:creationId xmlns:a16="http://schemas.microsoft.com/office/drawing/2014/main" id="{CAEBCC7D-9B7A-4EB9-9ACE-44AB89FC0011}"/>
              </a:ext>
            </a:extLst>
          </p:cNvPr>
          <p:cNvSpPr txBox="1"/>
          <p:nvPr/>
        </p:nvSpPr>
        <p:spPr>
          <a:xfrm rot="19075020">
            <a:off x="-37056" y="360377"/>
            <a:ext cx="1316000" cy="369332"/>
          </a:xfrm>
          <a:prstGeom prst="rect">
            <a:avLst/>
          </a:prstGeom>
          <a:solidFill>
            <a:srgbClr val="FFFF00"/>
          </a:solidFill>
        </p:spPr>
        <p:txBody>
          <a:bodyPr wrap="square" rtlCol="0">
            <a:spAutoFit/>
          </a:bodyPr>
          <a:lstStyle/>
          <a:p>
            <a:pPr algn="ctr"/>
            <a:r>
              <a:rPr lang="en-US" altLang="ko-KR" dirty="0"/>
              <a:t>TIP!!</a:t>
            </a:r>
            <a:endParaRPr lang="ko-KR" altLang="en-US" dirty="0"/>
          </a:p>
        </p:txBody>
      </p:sp>
    </p:spTree>
    <p:extLst>
      <p:ext uri="{BB962C8B-B14F-4D97-AF65-F5344CB8AC3E}">
        <p14:creationId xmlns:p14="http://schemas.microsoft.com/office/powerpoint/2010/main" val="403379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96CE23BB-DB2F-448D-ACCA-46BF3C2CD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469" y="2191805"/>
            <a:ext cx="3464148" cy="2474391"/>
          </a:xfrm>
          <a:prstGeom prst="rect">
            <a:avLst/>
          </a:prstGeom>
        </p:spPr>
      </p:pic>
      <p:pic>
        <p:nvPicPr>
          <p:cNvPr id="8" name="그림 7">
            <a:extLst>
              <a:ext uri="{FF2B5EF4-FFF2-40B4-BE49-F238E27FC236}">
                <a16:creationId xmlns:a16="http://schemas.microsoft.com/office/drawing/2014/main" id="{0F6A3A41-54E5-4735-8D0C-8AB9FCDAD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578" y="3504414"/>
            <a:ext cx="3098905" cy="2766879"/>
          </a:xfrm>
          <a:prstGeom prst="rect">
            <a:avLst/>
          </a:prstGeom>
        </p:spPr>
      </p:pic>
      <p:pic>
        <p:nvPicPr>
          <p:cNvPr id="10" name="그림 9">
            <a:extLst>
              <a:ext uri="{FF2B5EF4-FFF2-40B4-BE49-F238E27FC236}">
                <a16:creationId xmlns:a16="http://schemas.microsoft.com/office/drawing/2014/main" id="{201B6C59-5965-4B2C-8825-873493B387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3578" y="556067"/>
            <a:ext cx="3033889" cy="2766879"/>
          </a:xfrm>
          <a:prstGeom prst="rect">
            <a:avLst/>
          </a:prstGeom>
        </p:spPr>
      </p:pic>
      <p:pic>
        <p:nvPicPr>
          <p:cNvPr id="12" name="그림 11">
            <a:extLst>
              <a:ext uri="{FF2B5EF4-FFF2-40B4-BE49-F238E27FC236}">
                <a16:creationId xmlns:a16="http://schemas.microsoft.com/office/drawing/2014/main" id="{E2981927-6D73-4B97-A56B-3621E2B9F7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1563" y="2191805"/>
            <a:ext cx="2968874" cy="2474390"/>
          </a:xfrm>
          <a:prstGeom prst="rect">
            <a:avLst/>
          </a:prstGeom>
        </p:spPr>
      </p:pic>
    </p:spTree>
    <p:extLst>
      <p:ext uri="{BB962C8B-B14F-4D97-AF65-F5344CB8AC3E}">
        <p14:creationId xmlns:p14="http://schemas.microsoft.com/office/powerpoint/2010/main" val="282964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half" idx="1"/>
          </p:nvPr>
        </p:nvSpPr>
        <p:spPr>
          <a:xfrm>
            <a:off x="530469" y="558312"/>
            <a:ext cx="11131062" cy="5741376"/>
          </a:xfrm>
          <a:ln>
            <a:solidFill>
              <a:srgbClr val="92D050"/>
            </a:solidFill>
          </a:ln>
        </p:spPr>
        <p:txBody>
          <a:bodyPr rtlCol="0">
            <a:noAutofit/>
          </a:bodyPr>
          <a:lstStyle/>
          <a:p>
            <a:pPr rtl="0">
              <a:buFont typeface="Wingdings" panose="05000000000000000000" pitchFamily="2" charset="2"/>
              <a:buChar char="l"/>
            </a:pPr>
            <a:r>
              <a:rPr lang="en-US" altLang="ko-KR" sz="1400" b="1" dirty="0"/>
              <a:t>Code </a:t>
            </a:r>
            <a:r>
              <a:rPr lang="ko-KR" altLang="en-US" sz="1400" b="1" dirty="0"/>
              <a:t>해석</a:t>
            </a:r>
            <a:r>
              <a:rPr lang="en-US" altLang="ko-KR" sz="1400" b="1" dirty="0"/>
              <a:t> </a:t>
            </a:r>
          </a:p>
          <a:p>
            <a:pPr marL="365760" lvl="1" indent="0">
              <a:buNone/>
            </a:pPr>
            <a:endParaRPr lang="en-US" altLang="ko-KR" sz="1200" dirty="0"/>
          </a:p>
        </p:txBody>
      </p:sp>
      <p:sp>
        <p:nvSpPr>
          <p:cNvPr id="2" name="Rectangle 1">
            <a:extLst>
              <a:ext uri="{FF2B5EF4-FFF2-40B4-BE49-F238E27FC236}">
                <a16:creationId xmlns:a16="http://schemas.microsoft.com/office/drawing/2014/main" id="{D7D46F66-B7B6-4AD4-9729-3A18A7FC2808}"/>
              </a:ext>
            </a:extLst>
          </p:cNvPr>
          <p:cNvSpPr>
            <a:spLocks noChangeArrowheads="1"/>
          </p:cNvSpPr>
          <p:nvPr/>
        </p:nvSpPr>
        <p:spPr bwMode="auto">
          <a:xfrm>
            <a:off x="539994" y="468675"/>
            <a:ext cx="5147035" cy="270843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0" rIns="12696"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600" b="1"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1. </a:t>
            </a:r>
            <a:r>
              <a:rPr kumimoji="0" lang="ko-KR" altLang="ko-KR" sz="1600" b="1"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파이썬에서</a:t>
            </a:r>
            <a:r>
              <a:rPr kumimoji="0" lang="ko-KR" altLang="ko-KR" sz="1600" b="1"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정규 표현식을 지원하는 </a:t>
            </a:r>
            <a:r>
              <a:rPr kumimoji="0" lang="ko-KR" altLang="ko-KR" sz="1600" b="1"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re</a:t>
            </a:r>
            <a:r>
              <a:rPr kumimoji="0" lang="ko-KR" altLang="ko-KR" sz="1600" b="1"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모듈</a:t>
            </a:r>
            <a:endParaRPr kumimoji="0" lang="en-US" altLang="ko-KR" sz="1600" b="1"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600" b="1"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파이썬은</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정규 표현식을 지원하기 위해 </a:t>
            </a: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re</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a:t>
            </a: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regular</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a:t>
            </a: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expression의</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약어) 모듈을 제공한다. </a:t>
            </a: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re</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모듈은 </a:t>
            </a: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파이썬이</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설치될 때 자동으로 설치되는 기본 라이브러리로, 사용 방법은 다음과 같다.</a:t>
            </a:r>
            <a:endParaRPr kumimoji="0" lang="ko-KR" altLang="ko-KR" sz="1600" b="0" i="0" u="none" strike="noStrike" cap="none" normalizeH="0" baseline="0" dirty="0">
              <a:ln>
                <a:noFill/>
              </a:ln>
              <a:solidFill>
                <a:srgbClr val="8888FF"/>
              </a:solidFill>
              <a:effectLst/>
              <a:latin typeface="Consolas" panose="020B0609020204030204" pitchFamily="49" charset="0"/>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a:ln>
                  <a:noFill/>
                </a:ln>
                <a:solidFill>
                  <a:srgbClr val="8888FF"/>
                </a:solidFill>
                <a:effectLst/>
                <a:latin typeface="Consolas" panose="020B0609020204030204" pitchFamily="49" charset="0"/>
                <a:ea typeface="Menlo"/>
              </a:rPr>
              <a:t>&gt;&gt;&gt; </a:t>
            </a:r>
            <a:r>
              <a:rPr kumimoji="0" lang="ko-KR" altLang="ko-KR" sz="1600" b="1" i="0" u="none" strike="noStrike" cap="none" normalizeH="0" baseline="0" dirty="0" err="1">
                <a:ln>
                  <a:noFill/>
                </a:ln>
                <a:solidFill>
                  <a:srgbClr val="000000"/>
                </a:solidFill>
                <a:effectLst/>
                <a:latin typeface="Consolas" panose="020B0609020204030204" pitchFamily="49" charset="0"/>
                <a:ea typeface="Menlo"/>
              </a:rPr>
              <a:t>import</a:t>
            </a:r>
            <a:r>
              <a:rPr kumimoji="0" lang="ko-KR" altLang="ko-KR" sz="1600" b="0" i="0" u="none" strike="noStrike" cap="none" normalizeH="0" baseline="0" dirty="0">
                <a:ln>
                  <a:noFill/>
                </a:ln>
                <a:solidFill>
                  <a:srgbClr val="000000"/>
                </a:solidFill>
                <a:effectLst/>
                <a:latin typeface="Consolas" panose="020B0609020204030204" pitchFamily="49" charset="0"/>
                <a:ea typeface="Menlo"/>
              </a:rPr>
              <a:t> </a:t>
            </a:r>
            <a:r>
              <a:rPr kumimoji="0" lang="ko-KR" altLang="ko-KR" sz="1600" b="0" i="0" u="none" strike="noStrike" cap="none" normalizeH="0" baseline="0" dirty="0" err="1">
                <a:ln>
                  <a:noFill/>
                </a:ln>
                <a:solidFill>
                  <a:srgbClr val="000000"/>
                </a:solidFill>
                <a:effectLst/>
                <a:latin typeface="Consolas" panose="020B0609020204030204" pitchFamily="49" charset="0"/>
                <a:ea typeface="Menlo"/>
              </a:rPr>
              <a:t>re</a:t>
            </a:r>
            <a:r>
              <a:rPr kumimoji="0" lang="ko-KR" altLang="ko-KR" sz="1600" b="0" i="0" u="none" strike="noStrike" cap="none" normalizeH="0" baseline="0" dirty="0">
                <a:ln>
                  <a:noFill/>
                </a:ln>
                <a:solidFill>
                  <a:srgbClr val="000000"/>
                </a:solidFill>
                <a:effectLst/>
                <a:latin typeface="Consolas" panose="020B0609020204030204" pitchFamily="49" charset="0"/>
                <a:ea typeface="Menlo"/>
              </a:rPr>
              <a:t> </a:t>
            </a:r>
            <a:r>
              <a:rPr kumimoji="0" lang="ko-KR" altLang="ko-KR" sz="1600" b="0" i="0" u="none" strike="noStrike" cap="none" normalizeH="0" baseline="0" dirty="0">
                <a:ln>
                  <a:noFill/>
                </a:ln>
                <a:solidFill>
                  <a:srgbClr val="8888FF"/>
                </a:solidFill>
                <a:effectLst/>
                <a:latin typeface="Consolas" panose="020B0609020204030204" pitchFamily="49" charset="0"/>
                <a:ea typeface="Menlo"/>
              </a:rPr>
              <a:t>&gt;&gt;&gt; </a:t>
            </a:r>
            <a:r>
              <a:rPr kumimoji="0" lang="ko-KR" altLang="ko-KR" sz="1600" b="0" i="0" u="none" strike="noStrike" cap="none" normalizeH="0" baseline="0" dirty="0" err="1">
                <a:ln>
                  <a:noFill/>
                </a:ln>
                <a:solidFill>
                  <a:srgbClr val="000000"/>
                </a:solidFill>
                <a:effectLst/>
                <a:latin typeface="Consolas" panose="020B0609020204030204" pitchFamily="49" charset="0"/>
                <a:ea typeface="Menlo"/>
              </a:rPr>
              <a:t>p</a:t>
            </a:r>
            <a:r>
              <a:rPr kumimoji="0" lang="ko-KR" altLang="ko-KR" sz="1600" b="0" i="0" u="none" strike="noStrike" cap="none" normalizeH="0" baseline="0" dirty="0">
                <a:ln>
                  <a:noFill/>
                </a:ln>
                <a:solidFill>
                  <a:srgbClr val="000000"/>
                </a:solidFill>
                <a:effectLst/>
                <a:latin typeface="Consolas" panose="020B0609020204030204" pitchFamily="49" charset="0"/>
                <a:ea typeface="Menlo"/>
              </a:rPr>
              <a:t> = </a:t>
            </a:r>
            <a:r>
              <a:rPr kumimoji="0" lang="ko-KR" altLang="ko-KR" sz="1600" b="0" i="0" u="none" strike="noStrike" cap="none" normalizeH="0" baseline="0" dirty="0" err="1">
                <a:ln>
                  <a:noFill/>
                </a:ln>
                <a:solidFill>
                  <a:srgbClr val="000000"/>
                </a:solidFill>
                <a:effectLst/>
                <a:latin typeface="Consolas" panose="020B0609020204030204" pitchFamily="49" charset="0"/>
                <a:ea typeface="Menlo"/>
              </a:rPr>
              <a:t>re.compile</a:t>
            </a:r>
            <a:r>
              <a:rPr kumimoji="0" lang="ko-KR" altLang="ko-KR" sz="1600" b="0" i="0" u="none" strike="noStrike" cap="none" normalizeH="0" baseline="0" dirty="0">
                <a:ln>
                  <a:noFill/>
                </a:ln>
                <a:solidFill>
                  <a:srgbClr val="000000"/>
                </a:solidFill>
                <a:effectLst/>
                <a:latin typeface="Consolas" panose="020B0609020204030204" pitchFamily="49" charset="0"/>
                <a:ea typeface="Menlo"/>
              </a:rPr>
              <a:t>(</a:t>
            </a:r>
            <a:r>
              <a:rPr kumimoji="0" lang="ko-KR" altLang="ko-KR" sz="1600" b="0" i="0" u="none" strike="noStrike" cap="none" normalizeH="0" baseline="0" dirty="0">
                <a:ln>
                  <a:noFill/>
                </a:ln>
                <a:solidFill>
                  <a:srgbClr val="880000"/>
                </a:solidFill>
                <a:effectLst/>
                <a:latin typeface="Consolas" panose="020B0609020204030204" pitchFamily="49" charset="0"/>
                <a:ea typeface="Menlo"/>
              </a:rPr>
              <a:t>'</a:t>
            </a:r>
            <a:r>
              <a:rPr kumimoji="0" lang="ko-KR" altLang="ko-KR" sz="1600" b="0" i="0" u="none" strike="noStrike" cap="none" normalizeH="0" baseline="0" dirty="0" err="1">
                <a:ln>
                  <a:noFill/>
                </a:ln>
                <a:solidFill>
                  <a:srgbClr val="880000"/>
                </a:solidFill>
                <a:effectLst/>
                <a:latin typeface="Consolas" panose="020B0609020204030204" pitchFamily="49" charset="0"/>
                <a:ea typeface="Menlo"/>
              </a:rPr>
              <a:t>ab</a:t>
            </a:r>
            <a:r>
              <a:rPr kumimoji="0" lang="ko-KR" altLang="ko-KR" sz="1600" b="0" i="0" u="none" strike="noStrike" cap="none" normalizeH="0" baseline="0" dirty="0">
                <a:ln>
                  <a:noFill/>
                </a:ln>
                <a:solidFill>
                  <a:srgbClr val="880000"/>
                </a:solidFill>
                <a:effectLst/>
                <a:latin typeface="Consolas" panose="020B0609020204030204" pitchFamily="49" charset="0"/>
                <a:ea typeface="Menlo"/>
              </a:rPr>
              <a:t>*'</a:t>
            </a:r>
            <a:r>
              <a:rPr kumimoji="0" lang="ko-KR" altLang="ko-KR" sz="1600" b="0" i="0" u="none" strike="noStrike" cap="none" normalizeH="0" baseline="0" dirty="0">
                <a:ln>
                  <a:noFill/>
                </a:ln>
                <a:solidFill>
                  <a:srgbClr val="000000"/>
                </a:solidFill>
                <a:effectLst/>
                <a:latin typeface="Consolas" panose="020B0609020204030204" pitchFamily="49" charset="0"/>
                <a:ea typeface="Menlo"/>
              </a:rPr>
              <a:t>) </a:t>
            </a:r>
            <a:endParaRPr kumimoji="0" lang="ko-KR" altLang="ko-KR"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re.compile</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을 이용하여 정규표현식(위 예에서는 </a:t>
            </a:r>
            <a:r>
              <a:rPr kumimoji="0" lang="ko-KR" altLang="ko-KR" sz="1400" b="0" i="0" u="none" strike="noStrike" cap="none" normalizeH="0" baseline="0" dirty="0" err="1">
                <a:ln>
                  <a:noFill/>
                </a:ln>
                <a:solidFill>
                  <a:srgbClr val="C7254E"/>
                </a:solidFill>
                <a:effectLst/>
                <a:latin typeface="Consolas" panose="020B0609020204030204" pitchFamily="49" charset="0"/>
                <a:ea typeface="맑은 고딕" panose="020B0503020000020004" pitchFamily="50" charset="-127"/>
              </a:rPr>
              <a:t>ab</a:t>
            </a:r>
            <a:r>
              <a:rPr kumimoji="0" lang="ko-KR" altLang="ko-KR" sz="1400" b="0" i="0" u="none" strike="noStrike" cap="none" normalizeH="0" baseline="0" dirty="0">
                <a:ln>
                  <a:noFill/>
                </a:ln>
                <a:solidFill>
                  <a:srgbClr val="C7254E"/>
                </a:solidFill>
                <a:effectLst/>
                <a:latin typeface="Consolas" panose="020B0609020204030204" pitchFamily="49" charset="0"/>
                <a:ea typeface="맑은 고딕" panose="020B0503020000020004" pitchFamily="50" charset="-127"/>
              </a:rPr>
              <a:t>*</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)을 컴파일하고 </a:t>
            </a: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컴파일된</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패턴객체(</a:t>
            </a: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re.compile의</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결과로 </a:t>
            </a: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리턴되는</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객체 </a:t>
            </a: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p</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a:t>
            </a:r>
            <a:r>
              <a:rPr kumimoji="0" lang="ko-KR" altLang="ko-KR" sz="1600" b="0" i="0" u="none" strike="noStrike" cap="none" normalizeH="0" baseline="0" dirty="0" err="1">
                <a:ln>
                  <a:noFill/>
                </a:ln>
                <a:solidFill>
                  <a:srgbClr val="000000"/>
                </a:solidFill>
                <a:effectLst/>
                <a:latin typeface="맑은 고딕" panose="020B0503020000020004" pitchFamily="50" charset="-127"/>
                <a:ea typeface="맑은 고딕" panose="020B0503020000020004" pitchFamily="50" charset="-127"/>
              </a:rPr>
              <a:t>를</a:t>
            </a:r>
            <a:r>
              <a:rPr kumimoji="0" lang="ko-KR" altLang="ko-KR" sz="1600" b="0" i="0" u="none" strike="noStrike" cap="none" normalizeH="0" baseline="0" dirty="0">
                <a:ln>
                  <a:noFill/>
                </a:ln>
                <a:solidFill>
                  <a:srgbClr val="000000"/>
                </a:solidFill>
                <a:effectLst/>
                <a:latin typeface="맑은 고딕" panose="020B0503020000020004" pitchFamily="50" charset="-127"/>
                <a:ea typeface="맑은 고딕" panose="020B0503020000020004" pitchFamily="50" charset="-127"/>
              </a:rPr>
              <a:t> 이용하여 그 이후의 작업을 수행할 것이다.</a:t>
            </a:r>
            <a:endParaRPr kumimoji="0" lang="ko-KR" altLang="ko-KR" sz="3600" b="0" i="0" u="none" strike="noStrike" cap="none" normalizeH="0" baseline="0" dirty="0">
              <a:ln>
                <a:noFill/>
              </a:ln>
              <a:solidFill>
                <a:schemeClr val="tx1"/>
              </a:solidFill>
              <a:effectLst/>
              <a:latin typeface="Arial" panose="020B0604020202020204" pitchFamily="34" charset="0"/>
            </a:endParaRPr>
          </a:p>
        </p:txBody>
      </p:sp>
      <p:pic>
        <p:nvPicPr>
          <p:cNvPr id="2050" name="Picture 2" descr="1.jpg">
            <a:extLst>
              <a:ext uri="{FF2B5EF4-FFF2-40B4-BE49-F238E27FC236}">
                <a16:creationId xmlns:a16="http://schemas.microsoft.com/office/drawing/2014/main" id="{9CD3802F-F9BB-4B0C-8719-2762B292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854" y="558312"/>
            <a:ext cx="3831996" cy="23135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jpg">
            <a:extLst>
              <a:ext uri="{FF2B5EF4-FFF2-40B4-BE49-F238E27FC236}">
                <a16:creationId xmlns:a16="http://schemas.microsoft.com/office/drawing/2014/main" id="{1F13F3B4-2DCD-48A3-A739-522DE6B05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854" y="3520550"/>
            <a:ext cx="3831996" cy="23087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7D6451C0-5927-4A36-96CE-45AB38EB6BC9}"/>
              </a:ext>
            </a:extLst>
          </p:cNvPr>
          <p:cNvSpPr>
            <a:spLocks noChangeArrowheads="1"/>
          </p:cNvSpPr>
          <p:nvPr/>
        </p:nvSpPr>
        <p:spPr bwMode="auto">
          <a:xfrm>
            <a:off x="539994" y="3524123"/>
            <a:ext cx="5114041"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1" i="0" u="none" strike="noStrike" cap="none" normalizeH="0" baseline="0" dirty="0">
                <a:ln>
                  <a:noFill/>
                </a:ln>
                <a:solidFill>
                  <a:srgbClr val="222222"/>
                </a:solidFill>
                <a:effectLst/>
                <a:latin typeface="Arial" panose="020B0604020202020204" pitchFamily="34" charset="0"/>
                <a:ea typeface="Apple SD Gothic Neo"/>
              </a:rPr>
              <a:t>2. 이 파일을 </a:t>
            </a:r>
            <a:r>
              <a:rPr kumimoji="0" lang="ko-KR" altLang="ko-KR" sz="1600" b="1" i="1" u="none" strike="noStrike" cap="none" normalizeH="0" baseline="0" dirty="0" err="1">
                <a:ln>
                  <a:noFill/>
                </a:ln>
                <a:solidFill>
                  <a:srgbClr val="222222"/>
                </a:solidFill>
                <a:effectLst/>
                <a:latin typeface="Arial" panose="020B0604020202020204" pitchFamily="34" charset="0"/>
                <a:ea typeface="Apple SD Gothic Neo"/>
              </a:rPr>
              <a:t>supplier_data.csv</a:t>
            </a:r>
            <a:r>
              <a:rPr kumimoji="0" lang="ko-KR" altLang="ko-KR" sz="1600" b="1" i="0" u="none" strike="noStrike" cap="none" normalizeH="0" baseline="0" dirty="0" err="1">
                <a:ln>
                  <a:noFill/>
                </a:ln>
                <a:solidFill>
                  <a:srgbClr val="222222"/>
                </a:solidFill>
                <a:effectLst/>
                <a:latin typeface="Arial" panose="020B0604020202020204" pitchFamily="34" charset="0"/>
                <a:ea typeface="Apple SD Gothic Neo"/>
              </a:rPr>
              <a:t>라는</a:t>
            </a:r>
            <a:r>
              <a:rPr kumimoji="0" lang="ko-KR" altLang="ko-KR" sz="1600" b="1" i="0" u="none" strike="noStrike" cap="none" normalizeH="0" baseline="0" dirty="0">
                <a:ln>
                  <a:noFill/>
                </a:ln>
                <a:solidFill>
                  <a:srgbClr val="222222"/>
                </a:solidFill>
                <a:effectLst/>
                <a:latin typeface="Arial" panose="020B0604020202020204" pitchFamily="34" charset="0"/>
                <a:ea typeface="Apple SD Gothic Neo"/>
              </a:rPr>
              <a:t> 이름으로 바탕화면에 저장한다.</a:t>
            </a:r>
            <a:endParaRPr kumimoji="0" lang="en-US" altLang="ko-KR" sz="1600" b="1" i="0" u="none" strike="noStrike" cap="none" normalizeH="0" baseline="0" dirty="0">
              <a:ln>
                <a:noFill/>
              </a:ln>
              <a:solidFill>
                <a:srgbClr val="222222"/>
              </a:solidFill>
              <a:effectLst/>
              <a:latin typeface="Arial" panose="020B0604020202020204" pitchFamily="34" charset="0"/>
              <a:ea typeface="Apple SD Gothic Ne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0" i="1" u="none" strike="noStrike" cap="none" normalizeH="0" baseline="0" dirty="0">
                <a:ln>
                  <a:noFill/>
                </a:ln>
                <a:solidFill>
                  <a:srgbClr val="222222"/>
                </a:solidFill>
                <a:effectLst/>
                <a:latin typeface="Arial" panose="020B0604020202020204" pitchFamily="34" charset="0"/>
                <a:ea typeface="Apple SD Gothic Neo"/>
              </a:rPr>
              <a:t>supplier_data.csv </a:t>
            </a:r>
            <a:r>
              <a:rPr kumimoji="0" lang="ko-KR" altLang="ko-KR" sz="1600" b="0" i="0" u="none" strike="noStrike" cap="none" normalizeH="0" baseline="0" dirty="0">
                <a:ln>
                  <a:noFill/>
                </a:ln>
                <a:solidFill>
                  <a:srgbClr val="222222"/>
                </a:solidFill>
                <a:effectLst/>
                <a:latin typeface="Arial" panose="020B0604020202020204" pitchFamily="34" charset="0"/>
                <a:ea typeface="Apple SD Gothic Neo"/>
              </a:rPr>
              <a:t>파일이 실제로 일반 텍스트 파일인지는 다음과 같이 확인할 수 있다.</a:t>
            </a:r>
            <a:endParaRPr kumimoji="0" lang="ko-KR" altLang="ko-K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a:ln>
                  <a:noFill/>
                </a:ln>
                <a:solidFill>
                  <a:srgbClr val="222222"/>
                </a:solidFill>
                <a:effectLst/>
                <a:latin typeface="Arial" panose="020B0604020202020204" pitchFamily="34" charset="0"/>
                <a:ea typeface="Apple SD Gothic Neo"/>
              </a:rPr>
              <a:t> </a:t>
            </a:r>
            <a:endParaRPr kumimoji="0" lang="ko-KR" altLang="ko-KR" sz="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a:ln>
                  <a:noFill/>
                </a:ln>
                <a:solidFill>
                  <a:schemeClr val="tx1"/>
                </a:solidFill>
                <a:effectLst/>
                <a:latin typeface="Arial" panose="020B0604020202020204" pitchFamily="34" charset="0"/>
                <a:ea typeface="Apple SD Gothic Neo"/>
              </a:rPr>
              <a:t>1 바탕화면에서 </a:t>
            </a:r>
            <a:r>
              <a:rPr kumimoji="0" lang="ko-KR" altLang="ko-KR" sz="1600" b="0" i="1" u="none" strike="noStrike" cap="none" normalizeH="0" baseline="0" dirty="0">
                <a:ln>
                  <a:noFill/>
                </a:ln>
                <a:solidFill>
                  <a:schemeClr val="tx1"/>
                </a:solidFill>
                <a:effectLst/>
                <a:latin typeface="Arial" panose="020B0604020202020204" pitchFamily="34" charset="0"/>
                <a:ea typeface="Apple SD Gothic Neo"/>
              </a:rPr>
              <a:t>supplier_data.csv </a:t>
            </a:r>
            <a:r>
              <a:rPr kumimoji="0" lang="ko-KR" altLang="ko-KR" sz="1600" b="0" i="0" u="none" strike="noStrike" cap="none" normalizeH="0" baseline="0" dirty="0">
                <a:ln>
                  <a:noFill/>
                </a:ln>
                <a:solidFill>
                  <a:schemeClr val="tx1"/>
                </a:solidFill>
                <a:effectLst/>
                <a:latin typeface="Arial" panose="020B0604020202020204" pitchFamily="34" charset="0"/>
                <a:ea typeface="Apple SD Gothic Neo"/>
              </a:rPr>
              <a:t>파일을 찾는다.</a:t>
            </a:r>
            <a:endParaRPr kumimoji="0" lang="ko-KR" altLang="ko-K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a:ln>
                  <a:noFill/>
                </a:ln>
                <a:solidFill>
                  <a:schemeClr val="tx1"/>
                </a:solidFill>
                <a:effectLst/>
                <a:latin typeface="Arial" panose="020B0604020202020204" pitchFamily="34" charset="0"/>
                <a:ea typeface="Apple SD Gothic Neo"/>
              </a:rPr>
              <a:t>2 파일을 선택하고 마우스 오른쪽 버튼을 클릭한다.</a:t>
            </a:r>
            <a:endParaRPr kumimoji="0" lang="ko-KR" altLang="ko-K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a:ln>
                  <a:noFill/>
                </a:ln>
                <a:solidFill>
                  <a:schemeClr val="tx1"/>
                </a:solidFill>
                <a:effectLst/>
                <a:latin typeface="Arial" panose="020B0604020202020204" pitchFamily="34" charset="0"/>
                <a:ea typeface="Apple SD Gothic Neo"/>
              </a:rPr>
              <a:t>3 ‘연결 </a:t>
            </a:r>
            <a:r>
              <a:rPr kumimoji="0" lang="ko-KR" altLang="ko-KR" sz="1600" b="0" i="0" u="none" strike="noStrike" cap="none" normalizeH="0" baseline="0" dirty="0" err="1">
                <a:ln>
                  <a:noFill/>
                </a:ln>
                <a:solidFill>
                  <a:schemeClr val="tx1"/>
                </a:solidFill>
                <a:effectLst/>
                <a:latin typeface="Arial" panose="020B0604020202020204" pitchFamily="34" charset="0"/>
                <a:ea typeface="Apple SD Gothic Neo"/>
              </a:rPr>
              <a:t>프로그램’을</a:t>
            </a:r>
            <a:r>
              <a:rPr kumimoji="0" lang="ko-KR" altLang="ko-KR" sz="1600" b="0" i="0" u="none" strike="noStrike" cap="none" normalizeH="0" baseline="0" dirty="0">
                <a:ln>
                  <a:noFill/>
                </a:ln>
                <a:solidFill>
                  <a:schemeClr val="tx1"/>
                </a:solidFill>
                <a:effectLst/>
                <a:latin typeface="Arial" panose="020B0604020202020204" pitchFamily="34" charset="0"/>
                <a:ea typeface="Apple SD Gothic Neo"/>
              </a:rPr>
              <a:t> 선택한 다음 메모장, 노트패드++, </a:t>
            </a:r>
            <a:r>
              <a:rPr kumimoji="0" lang="ko-KR" altLang="ko-KR" sz="1600" b="0" i="0" u="none" strike="noStrike" cap="none" normalizeH="0" baseline="0" dirty="0" err="1">
                <a:ln>
                  <a:noFill/>
                </a:ln>
                <a:solidFill>
                  <a:schemeClr val="tx1"/>
                </a:solidFill>
                <a:effectLst/>
                <a:latin typeface="Arial" panose="020B0604020202020204" pitchFamily="34" charset="0"/>
                <a:ea typeface="Apple SD Gothic Neo"/>
              </a:rPr>
              <a:t>서브라임텍스트</a:t>
            </a:r>
            <a:r>
              <a:rPr kumimoji="0" lang="ko-KR" altLang="ko-KR" sz="1600" b="0" i="0" u="none" strike="noStrike" cap="none" normalizeH="0" baseline="0" dirty="0">
                <a:ln>
                  <a:noFill/>
                </a:ln>
                <a:solidFill>
                  <a:schemeClr val="tx1"/>
                </a:solidFill>
                <a:effectLst/>
                <a:latin typeface="Arial" panose="020B0604020202020204" pitchFamily="34" charset="0"/>
                <a:ea typeface="Apple SD Gothic Neo"/>
              </a:rPr>
              <a:t> 등의 텍스트 편집기를 선택한다.</a:t>
            </a:r>
            <a:endParaRPr kumimoji="0" lang="ko-KR" altLang="ko-KR" sz="1600" b="0" i="0" u="none" strike="noStrike" cap="none" normalizeH="0" baseline="0" dirty="0">
              <a:ln>
                <a:noFill/>
              </a:ln>
              <a:solidFill>
                <a:schemeClr val="tx1"/>
              </a:solidFill>
              <a:effectLst/>
              <a:latin typeface="Arial" panose="020B0604020202020204" pitchFamily="34" charset="0"/>
            </a:endParaRPr>
          </a:p>
        </p:txBody>
      </p:sp>
      <p:sp>
        <p:nvSpPr>
          <p:cNvPr id="5" name="화살표: 아래쪽 4">
            <a:extLst>
              <a:ext uri="{FF2B5EF4-FFF2-40B4-BE49-F238E27FC236}">
                <a16:creationId xmlns:a16="http://schemas.microsoft.com/office/drawing/2014/main" id="{694F61B9-6FB3-455A-A525-7C48A1B5ACE9}"/>
              </a:ext>
            </a:extLst>
          </p:cNvPr>
          <p:cNvSpPr/>
          <p:nvPr/>
        </p:nvSpPr>
        <p:spPr>
          <a:xfrm>
            <a:off x="8512404" y="2970765"/>
            <a:ext cx="584462" cy="50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888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2"/>
          <p:cNvSpPr>
            <a:spLocks noGrp="1"/>
          </p:cNvSpPr>
          <p:nvPr>
            <p:ph type="body" sz="half" idx="2"/>
          </p:nvPr>
        </p:nvSpPr>
        <p:spPr>
          <a:xfrm>
            <a:off x="8428396" y="1465618"/>
            <a:ext cx="3505873" cy="1854343"/>
          </a:xfrm>
          <a:solidFill>
            <a:schemeClr val="accent1">
              <a:lumMod val="60000"/>
              <a:lumOff val="40000"/>
            </a:schemeClr>
          </a:solidFill>
        </p:spPr>
        <p:txBody>
          <a:bodyPr rtlCol="0">
            <a:noAutofit/>
          </a:bodyPr>
          <a:lstStyle/>
          <a:p>
            <a:pPr marL="285750" lvl="2" indent="-285750">
              <a:buFont typeface="Arial" panose="020B0604020202020204" pitchFamily="34" charset="0"/>
              <a:buChar char="•"/>
            </a:pPr>
            <a:r>
              <a:rPr lang="en-US" altLang="ko-KR" b="1" dirty="0" err="1"/>
              <a:t>hamming_dist</a:t>
            </a:r>
            <a:r>
              <a:rPr lang="en-US" altLang="ko-KR" b="1" dirty="0"/>
              <a:t>() </a:t>
            </a:r>
            <a:r>
              <a:rPr lang="ko-KR" altLang="en-US" dirty="0"/>
              <a:t>함수를 이용하여 찾고자 </a:t>
            </a:r>
            <a:endParaRPr lang="en-US" altLang="ko-KR" dirty="0"/>
          </a:p>
          <a:p>
            <a:pPr marL="0" lvl="2"/>
            <a:r>
              <a:rPr lang="en-US" altLang="ko-KR" dirty="0"/>
              <a:t>     </a:t>
            </a:r>
            <a:r>
              <a:rPr lang="ko-KR" altLang="en-US" dirty="0"/>
              <a:t>하는 이미지</a:t>
            </a:r>
            <a:r>
              <a:rPr lang="en-US" altLang="ko-KR" dirty="0"/>
              <a:t>(a)</a:t>
            </a:r>
            <a:r>
              <a:rPr lang="ko-KR" altLang="en-US" dirty="0"/>
              <a:t>와 디렉토리에 있는 이미지</a:t>
            </a:r>
            <a:r>
              <a:rPr lang="en-US" altLang="ko-KR" dirty="0"/>
              <a:t>(b)</a:t>
            </a:r>
          </a:p>
          <a:p>
            <a:pPr marL="0" lvl="2"/>
            <a:r>
              <a:rPr lang="en-US" altLang="ko-KR" dirty="0"/>
              <a:t>     </a:t>
            </a:r>
            <a:r>
              <a:rPr lang="ko-KR" altLang="en-US" dirty="0"/>
              <a:t>를 </a:t>
            </a:r>
            <a:r>
              <a:rPr lang="en-US" altLang="ko-KR" dirty="0"/>
              <a:t>1</a:t>
            </a:r>
            <a:r>
              <a:rPr lang="ko-KR" altLang="en-US" dirty="0"/>
              <a:t>차원 배열로 변환하여 </a:t>
            </a:r>
            <a:r>
              <a:rPr lang="ko-KR" altLang="en-US" b="1" dirty="0"/>
              <a:t>값이 다른 경우만</a:t>
            </a:r>
            <a:endParaRPr lang="en-US" altLang="ko-KR" b="1" dirty="0"/>
          </a:p>
          <a:p>
            <a:pPr marL="0" lvl="2"/>
            <a:r>
              <a:rPr lang="en-US" altLang="ko-KR" b="1" dirty="0"/>
              <a:t>    </a:t>
            </a:r>
            <a:r>
              <a:rPr lang="ko-KR" altLang="en-US" b="1" dirty="0"/>
              <a:t> 합</a:t>
            </a:r>
            <a:r>
              <a:rPr lang="ko-KR" altLang="en-US" dirty="0"/>
              <a:t>하여 개수를 구함</a:t>
            </a:r>
            <a:endParaRPr lang="en-US" altLang="ko-KR" dirty="0"/>
          </a:p>
          <a:p>
            <a:pPr marL="0" lvl="2"/>
            <a:r>
              <a:rPr lang="en-US" altLang="ko-KR" dirty="0"/>
              <a:t>     ex) aa</a:t>
            </a:r>
            <a:r>
              <a:rPr lang="ko-KR" altLang="en-US" dirty="0"/>
              <a:t> </a:t>
            </a:r>
            <a:r>
              <a:rPr lang="en-US" altLang="ko-KR" dirty="0"/>
              <a:t>=</a:t>
            </a:r>
            <a:r>
              <a:rPr lang="ko-KR" altLang="en-US" dirty="0"/>
              <a:t> </a:t>
            </a:r>
            <a:r>
              <a:rPr lang="en-US" altLang="ko-KR" dirty="0"/>
              <a:t>[1,0,1,0,1,1]</a:t>
            </a:r>
          </a:p>
          <a:p>
            <a:pPr marL="0" lvl="2"/>
            <a:r>
              <a:rPr lang="en-US" altLang="ko-KR" dirty="0"/>
              <a:t>          ab = [1,1,0,0,1,1]</a:t>
            </a:r>
          </a:p>
          <a:p>
            <a:pPr marL="0" lvl="2"/>
            <a:r>
              <a:rPr lang="en-US" altLang="ko-KR" dirty="0"/>
              <a:t>          </a:t>
            </a:r>
            <a:r>
              <a:rPr lang="en-US" altLang="ko-KR" dirty="0" err="1"/>
              <a:t>dist</a:t>
            </a:r>
            <a:r>
              <a:rPr lang="en-US" altLang="ko-KR" dirty="0"/>
              <a:t> = 2</a:t>
            </a:r>
          </a:p>
        </p:txBody>
      </p:sp>
      <p:sp>
        <p:nvSpPr>
          <p:cNvPr id="7" name="텍스트 개체 틀 2"/>
          <p:cNvSpPr txBox="1">
            <a:spLocks/>
          </p:cNvSpPr>
          <p:nvPr/>
        </p:nvSpPr>
        <p:spPr>
          <a:xfrm>
            <a:off x="8428396" y="3405336"/>
            <a:ext cx="3505873" cy="894630"/>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r>
              <a:rPr lang="en-US" altLang="ko-KR" sz="1200" b="1" dirty="0" err="1">
                <a:solidFill>
                  <a:schemeClr val="tx1"/>
                </a:solidFill>
              </a:rPr>
              <a:t>enum_all_files</a:t>
            </a:r>
            <a:r>
              <a:rPr lang="en-US" altLang="ko-KR" sz="1200" b="1" dirty="0">
                <a:solidFill>
                  <a:schemeClr val="tx1"/>
                </a:solidFill>
              </a:rPr>
              <a:t>(path) </a:t>
            </a:r>
            <a:r>
              <a:rPr lang="ko-KR" altLang="en-US" sz="1200" dirty="0">
                <a:solidFill>
                  <a:schemeClr val="tx1"/>
                </a:solidFill>
              </a:rPr>
              <a:t>함수를 이용하여 해당</a:t>
            </a:r>
            <a:endParaRPr lang="en-US" altLang="ko-KR" sz="1200" dirty="0">
              <a:solidFill>
                <a:schemeClr val="tx1"/>
              </a:solidFill>
            </a:endParaRPr>
          </a:p>
          <a:p>
            <a:r>
              <a:rPr lang="en-US" altLang="ko-KR" sz="1200" dirty="0">
                <a:solidFill>
                  <a:schemeClr val="tx1"/>
                </a:solidFill>
              </a:rPr>
              <a:t>    </a:t>
            </a:r>
            <a:r>
              <a:rPr lang="ko-KR" altLang="en-US" sz="1200" dirty="0">
                <a:solidFill>
                  <a:schemeClr val="tx1"/>
                </a:solidFill>
              </a:rPr>
              <a:t> 소스 디렉토리에 있는 </a:t>
            </a:r>
            <a:r>
              <a:rPr lang="ko-KR" altLang="en-US" sz="1200" b="1" dirty="0">
                <a:solidFill>
                  <a:schemeClr val="tx1"/>
                </a:solidFill>
              </a:rPr>
              <a:t>모든 이미지 파일들의 </a:t>
            </a:r>
            <a:endParaRPr lang="en-US" altLang="ko-KR" sz="1200" b="1" dirty="0">
              <a:solidFill>
                <a:schemeClr val="tx1"/>
              </a:solidFill>
            </a:endParaRPr>
          </a:p>
          <a:p>
            <a:r>
              <a:rPr lang="en-US" altLang="ko-KR" sz="1200" b="1" dirty="0">
                <a:solidFill>
                  <a:schemeClr val="tx1"/>
                </a:solidFill>
              </a:rPr>
              <a:t>     </a:t>
            </a:r>
            <a:r>
              <a:rPr lang="ko-KR" altLang="en-US" sz="1200" b="1" dirty="0">
                <a:solidFill>
                  <a:schemeClr val="tx1"/>
                </a:solidFill>
              </a:rPr>
              <a:t>경로를 정의</a:t>
            </a:r>
            <a:r>
              <a:rPr lang="ko-KR" altLang="en-US" sz="1200" dirty="0">
                <a:solidFill>
                  <a:schemeClr val="tx1"/>
                </a:solidFill>
              </a:rPr>
              <a:t>하여 하나씩 넘겨준다</a:t>
            </a:r>
            <a:endParaRPr lang="en-US" altLang="ko-KR" sz="1200" dirty="0">
              <a:solidFill>
                <a:schemeClr val="tx1"/>
              </a:solidFill>
            </a:endParaRPr>
          </a:p>
        </p:txBody>
      </p:sp>
      <p:sp>
        <p:nvSpPr>
          <p:cNvPr id="17" name="제목 4"/>
          <p:cNvSpPr>
            <a:spLocks noGrp="1"/>
          </p:cNvSpPr>
          <p:nvPr>
            <p:ph type="title"/>
          </p:nvPr>
        </p:nvSpPr>
        <p:spPr>
          <a:xfrm>
            <a:off x="8618440" y="181437"/>
            <a:ext cx="3125787" cy="1166756"/>
          </a:xfrm>
        </p:spPr>
        <p:txBody>
          <a:bodyPr rtlCol="0">
            <a:noAutofit/>
          </a:bodyPr>
          <a:lstStyle/>
          <a:p>
            <a:pPr lvl="1" algn="l" rtl="0" latinLnBrk="1">
              <a:lnSpc>
                <a:spcPct val="90000"/>
              </a:lnSpc>
              <a:spcBef>
                <a:spcPct val="0"/>
              </a:spcBef>
            </a:pPr>
            <a:r>
              <a:rPr lang="en-US" altLang="ko-KR" b="1" dirty="0">
                <a:solidFill>
                  <a:schemeClr val="bg1"/>
                </a:solidFill>
              </a:rPr>
              <a:t>2</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Caltech </a:t>
            </a:r>
            <a:r>
              <a:rPr lang="ko-KR" altLang="en-US" b="1" dirty="0">
                <a:solidFill>
                  <a:schemeClr val="bg1"/>
                </a:solidFill>
              </a:rPr>
              <a:t>이미지 사이트에서 다양한 이미지 유사성 검출</a:t>
            </a:r>
            <a:endParaRPr lang="ko-KR" altLang="en-US" sz="2800" dirty="0">
              <a:solidFill>
                <a:schemeClr val="bg1"/>
              </a:solidFill>
            </a:endParaRPr>
          </a:p>
        </p:txBody>
      </p:sp>
      <p:sp>
        <p:nvSpPr>
          <p:cNvPr id="10" name="직사각형 9">
            <a:extLst>
              <a:ext uri="{FF2B5EF4-FFF2-40B4-BE49-F238E27FC236}">
                <a16:creationId xmlns:a16="http://schemas.microsoft.com/office/drawing/2014/main" id="{082F9939-5875-458D-AE9A-F85AB182F538}"/>
              </a:ext>
            </a:extLst>
          </p:cNvPr>
          <p:cNvSpPr/>
          <p:nvPr/>
        </p:nvSpPr>
        <p:spPr>
          <a:xfrm>
            <a:off x="447771" y="383328"/>
            <a:ext cx="7362092" cy="1384995"/>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 2. </a:t>
            </a:r>
            <a:r>
              <a:rPr lang="ko-KR" altLang="en-US" sz="1400" b="1" dirty="0"/>
              <a:t>간단하게 </a:t>
            </a:r>
            <a:r>
              <a:rPr lang="ko-KR" altLang="en-US" sz="1400" b="1" dirty="0" err="1"/>
              <a:t>해밍</a:t>
            </a:r>
            <a:r>
              <a:rPr lang="ko-KR" altLang="en-US" sz="1400" b="1" dirty="0"/>
              <a:t> 거리를 구한다</a:t>
            </a:r>
            <a:r>
              <a:rPr lang="en-US" altLang="ko-KR" sz="1400" b="1" dirty="0"/>
              <a:t>.</a:t>
            </a:r>
          </a:p>
          <a:p>
            <a:pPr latinLnBrk="1"/>
            <a:r>
              <a:rPr lang="en-US" altLang="ko-KR" sz="1400" dirty="0"/>
              <a:t>def </a:t>
            </a:r>
            <a:r>
              <a:rPr lang="en-US" altLang="ko-KR" sz="1400" dirty="0" err="1"/>
              <a:t>hamming_dist</a:t>
            </a:r>
            <a:r>
              <a:rPr lang="en-US" altLang="ko-KR" sz="1400" dirty="0"/>
              <a:t>(a, b):</a:t>
            </a:r>
          </a:p>
          <a:p>
            <a:pPr latinLnBrk="1"/>
            <a:r>
              <a:rPr lang="en-US" altLang="ko-KR" sz="1400" dirty="0"/>
              <a:t>       aa = </a:t>
            </a:r>
            <a:r>
              <a:rPr lang="en-US" altLang="ko-KR" sz="1400" dirty="0" err="1"/>
              <a:t>a.reshape</a:t>
            </a:r>
            <a:r>
              <a:rPr lang="en-US" altLang="ko-KR" sz="1400" dirty="0"/>
              <a:t>(1, -1)                                                  # 1 </a:t>
            </a:r>
            <a:r>
              <a:rPr lang="ko-KR" altLang="en-US" sz="1400" dirty="0"/>
              <a:t>차원 배열로 변환</a:t>
            </a:r>
            <a:endParaRPr lang="en-US" altLang="ko-KR" sz="1400" dirty="0"/>
          </a:p>
          <a:p>
            <a:pPr latinLnBrk="1"/>
            <a:r>
              <a:rPr lang="en-US" altLang="ko-KR" sz="1400" dirty="0"/>
              <a:t>       ab = </a:t>
            </a:r>
            <a:r>
              <a:rPr lang="en-US" altLang="ko-KR" sz="1400" dirty="0" err="1"/>
              <a:t>b.reshape</a:t>
            </a:r>
            <a:r>
              <a:rPr lang="en-US" altLang="ko-KR" sz="1400" dirty="0"/>
              <a:t>(1, -1)</a:t>
            </a:r>
          </a:p>
          <a:p>
            <a:pPr latinLnBrk="1"/>
            <a:r>
              <a:rPr lang="en-US" altLang="ko-KR" sz="1400" dirty="0"/>
              <a:t>       </a:t>
            </a:r>
            <a:r>
              <a:rPr lang="en-US" altLang="ko-KR" sz="1400" dirty="0" err="1"/>
              <a:t>dist</a:t>
            </a:r>
            <a:r>
              <a:rPr lang="en-US" altLang="ko-KR" sz="1400" dirty="0"/>
              <a:t> = (aa != ab).sum()</a:t>
            </a:r>
          </a:p>
          <a:p>
            <a:pPr latinLnBrk="1"/>
            <a:r>
              <a:rPr lang="en-US" altLang="ko-KR" sz="1400" dirty="0"/>
              <a:t>       return </a:t>
            </a:r>
            <a:r>
              <a:rPr lang="en-US" altLang="ko-KR" sz="1400" dirty="0" err="1"/>
              <a:t>dist</a:t>
            </a:r>
            <a:endParaRPr lang="ko-KR" altLang="en-US" sz="1400" dirty="0"/>
          </a:p>
        </p:txBody>
      </p:sp>
      <p:sp>
        <p:nvSpPr>
          <p:cNvPr id="11" name="직사각형 10">
            <a:extLst>
              <a:ext uri="{FF2B5EF4-FFF2-40B4-BE49-F238E27FC236}">
                <a16:creationId xmlns:a16="http://schemas.microsoft.com/office/drawing/2014/main" id="{C749E959-A979-40E2-85D9-D367A86094D2}"/>
              </a:ext>
            </a:extLst>
          </p:cNvPr>
          <p:cNvSpPr/>
          <p:nvPr/>
        </p:nvSpPr>
        <p:spPr>
          <a:xfrm>
            <a:off x="447771" y="3319961"/>
            <a:ext cx="7362092" cy="2462213"/>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 3. </a:t>
            </a:r>
            <a:r>
              <a:rPr lang="ko-KR" altLang="en-US" sz="1400" b="1" dirty="0"/>
              <a:t>모든 디렉토리를 열거한다</a:t>
            </a:r>
            <a:r>
              <a:rPr lang="en-US" altLang="ko-KR" sz="1400" b="1" dirty="0"/>
              <a:t>.</a:t>
            </a:r>
          </a:p>
          <a:p>
            <a:pPr latinLnBrk="1"/>
            <a:r>
              <a:rPr lang="en-US" altLang="ko-KR" sz="1400" dirty="0"/>
              <a:t>def </a:t>
            </a:r>
            <a:r>
              <a:rPr lang="en-US" altLang="ko-KR" sz="1400" dirty="0" err="1"/>
              <a:t>enum_all_files</a:t>
            </a:r>
            <a:r>
              <a:rPr lang="en-US" altLang="ko-KR" sz="1400" dirty="0"/>
              <a:t>(path):</a:t>
            </a:r>
          </a:p>
          <a:p>
            <a:pPr latinLnBrk="1"/>
            <a:r>
              <a:rPr lang="en-US" altLang="ko-KR" sz="1400" dirty="0"/>
              <a:t>       for root, </a:t>
            </a:r>
            <a:r>
              <a:rPr lang="en-US" altLang="ko-KR" sz="1400" dirty="0" err="1"/>
              <a:t>dirs</a:t>
            </a:r>
            <a:r>
              <a:rPr lang="en-US" altLang="ko-KR" sz="1400" dirty="0"/>
              <a:t>, files in </a:t>
            </a:r>
            <a:r>
              <a:rPr lang="en-US" altLang="ko-KR" sz="1400" dirty="0" err="1"/>
              <a:t>os.walk</a:t>
            </a:r>
            <a:r>
              <a:rPr lang="en-US" altLang="ko-KR" sz="1400" dirty="0"/>
              <a:t>(path):</a:t>
            </a:r>
          </a:p>
          <a:p>
            <a:pPr latinLnBrk="1"/>
            <a:r>
              <a:rPr lang="en-US" altLang="ko-KR" sz="1400" dirty="0"/>
              <a:t>            for f in files:</a:t>
            </a:r>
          </a:p>
          <a:p>
            <a:pPr latinLnBrk="1"/>
            <a:r>
              <a:rPr lang="en-US" altLang="ko-KR" sz="1400" dirty="0"/>
              <a:t>                 </a:t>
            </a:r>
            <a:r>
              <a:rPr lang="en-US" altLang="ko-KR" sz="1400" dirty="0" err="1"/>
              <a:t>fname</a:t>
            </a:r>
            <a:r>
              <a:rPr lang="en-US" altLang="ko-KR" sz="1400" dirty="0"/>
              <a:t> = </a:t>
            </a:r>
            <a:r>
              <a:rPr lang="en-US" altLang="ko-KR" sz="1400" dirty="0" err="1"/>
              <a:t>os.path.join</a:t>
            </a:r>
            <a:r>
              <a:rPr lang="en-US" altLang="ko-KR" sz="1400" dirty="0"/>
              <a:t>(root, f) </a:t>
            </a:r>
          </a:p>
          <a:p>
            <a:pPr latinLnBrk="1"/>
            <a:r>
              <a:rPr lang="en-US" altLang="ko-KR" sz="1400" dirty="0"/>
              <a:t>                 </a:t>
            </a:r>
            <a:r>
              <a:rPr lang="en-US" altLang="ko-KR" sz="1400" dirty="0" err="1"/>
              <a:t>fname_temp</a:t>
            </a:r>
            <a:r>
              <a:rPr lang="en-US" altLang="ko-KR" sz="1400" dirty="0"/>
              <a:t> = </a:t>
            </a:r>
            <a:r>
              <a:rPr lang="en-US" altLang="ko-KR" sz="1400" dirty="0" err="1"/>
              <a:t>fname.replace</a:t>
            </a:r>
            <a:r>
              <a:rPr lang="en-US" altLang="ko-KR" sz="1400" dirty="0"/>
              <a:t>('\\', '/')            </a:t>
            </a:r>
          </a:p>
          <a:p>
            <a:pPr latinLnBrk="1"/>
            <a:r>
              <a:rPr lang="en-US" altLang="ko-KR" sz="1400" dirty="0"/>
              <a:t>                 if </a:t>
            </a:r>
            <a:r>
              <a:rPr lang="en-US" altLang="ko-KR" sz="1400" dirty="0" err="1"/>
              <a:t>re.search</a:t>
            </a:r>
            <a:r>
              <a:rPr lang="en-US" altLang="ko-KR" sz="1400" dirty="0"/>
              <a:t>(r'\.(</a:t>
            </a:r>
            <a:r>
              <a:rPr lang="en-US" altLang="ko-KR" sz="1400" dirty="0" err="1"/>
              <a:t>jpg|jpeg|png</a:t>
            </a:r>
            <a:r>
              <a:rPr lang="en-US" altLang="ko-KR" sz="1400" dirty="0"/>
              <a:t>)$', </a:t>
            </a:r>
            <a:r>
              <a:rPr lang="en-US" altLang="ko-KR" sz="1400" dirty="0" err="1"/>
              <a:t>fname_temp</a:t>
            </a:r>
            <a:r>
              <a:rPr lang="en-US" altLang="ko-KR" sz="1400" dirty="0"/>
              <a:t>):</a:t>
            </a:r>
          </a:p>
          <a:p>
            <a:pPr latinLnBrk="1"/>
            <a:r>
              <a:rPr lang="en-US" altLang="ko-KR" sz="1400" dirty="0"/>
              <a:t>                      yield </a:t>
            </a:r>
            <a:r>
              <a:rPr lang="en-US" altLang="ko-KR" sz="1400" dirty="0" err="1"/>
              <a:t>fname_temp</a:t>
            </a:r>
            <a:endParaRPr lang="en-US" altLang="ko-KR" sz="1400" dirty="0"/>
          </a:p>
          <a:p>
            <a:pPr latinLnBrk="1"/>
            <a:r>
              <a:rPr lang="en-US" altLang="ko-KR" sz="1400" dirty="0"/>
              <a:t>         # path</a:t>
            </a:r>
            <a:r>
              <a:rPr lang="ko-KR" altLang="en-US" sz="1400" dirty="0"/>
              <a:t>에 있는 </a:t>
            </a:r>
            <a:r>
              <a:rPr lang="en-US" altLang="ko-KR" sz="1400" dirty="0"/>
              <a:t>\ </a:t>
            </a:r>
            <a:r>
              <a:rPr lang="ko-KR" altLang="en-US" sz="1400" dirty="0"/>
              <a:t>를 </a:t>
            </a:r>
            <a:r>
              <a:rPr lang="en-US" altLang="ko-KR" sz="1400" dirty="0"/>
              <a:t>/ </a:t>
            </a:r>
            <a:r>
              <a:rPr lang="ko-KR" altLang="en-US" sz="1400" dirty="0"/>
              <a:t>로 바꾸어 </a:t>
            </a:r>
            <a:r>
              <a:rPr lang="en-US" altLang="ko-KR" sz="1400" dirty="0" err="1"/>
              <a:t>fname_temp</a:t>
            </a:r>
            <a:r>
              <a:rPr lang="en-US" altLang="ko-KR" sz="1400" dirty="0"/>
              <a:t> </a:t>
            </a:r>
            <a:r>
              <a:rPr lang="ko-KR" altLang="en-US" sz="1400" dirty="0"/>
              <a:t>를 </a:t>
            </a:r>
            <a:r>
              <a:rPr lang="en-US" altLang="ko-KR" sz="1400" dirty="0"/>
              <a:t>return </a:t>
            </a:r>
            <a:r>
              <a:rPr lang="ko-KR" altLang="en-US" sz="1400" dirty="0"/>
              <a:t>해 줌</a:t>
            </a:r>
            <a:r>
              <a:rPr lang="en-US" altLang="ko-KR" sz="1400" dirty="0"/>
              <a:t>.</a:t>
            </a:r>
          </a:p>
          <a:p>
            <a:pPr latinLnBrk="1"/>
            <a:r>
              <a:rPr lang="en-US" altLang="ko-KR" sz="1400" dirty="0"/>
              <a:t>         # Modify : </a:t>
            </a:r>
            <a:r>
              <a:rPr lang="en-US" altLang="ko-KR" sz="1400" dirty="0" err="1"/>
              <a:t>os</a:t>
            </a:r>
            <a:r>
              <a:rPr lang="en-US" altLang="ko-KR" sz="1400" dirty="0"/>
              <a:t> </a:t>
            </a:r>
            <a:r>
              <a:rPr lang="ko-KR" altLang="en-US" sz="1400" dirty="0"/>
              <a:t>패키지를 이용하여 </a:t>
            </a:r>
            <a:r>
              <a:rPr lang="en-US" altLang="ko-KR" sz="1400" dirty="0"/>
              <a:t>path </a:t>
            </a:r>
            <a:r>
              <a:rPr lang="ko-KR" altLang="en-US" sz="1400" dirty="0"/>
              <a:t>가져올 경우</a:t>
            </a:r>
            <a:r>
              <a:rPr lang="en-US" altLang="ko-KR" sz="1400" dirty="0"/>
              <a:t>, / \ </a:t>
            </a:r>
            <a:r>
              <a:rPr lang="ko-KR" altLang="en-US" sz="1400" dirty="0"/>
              <a:t>로 구분됨</a:t>
            </a:r>
            <a:r>
              <a:rPr lang="en-US" altLang="ko-KR" sz="1400" dirty="0"/>
              <a:t>.</a:t>
            </a:r>
          </a:p>
          <a:p>
            <a:pPr latinLnBrk="1"/>
            <a:r>
              <a:rPr lang="en-US" altLang="ko-KR" sz="1400" dirty="0"/>
              <a:t>         # Modify END</a:t>
            </a:r>
            <a:endParaRPr lang="ko-KR" altLang="en-US" sz="1400" dirty="0"/>
          </a:p>
        </p:txBody>
      </p:sp>
      <p:sp>
        <p:nvSpPr>
          <p:cNvPr id="15" name="텍스트 개체 틀 2">
            <a:extLst>
              <a:ext uri="{FF2B5EF4-FFF2-40B4-BE49-F238E27FC236}">
                <a16:creationId xmlns:a16="http://schemas.microsoft.com/office/drawing/2014/main" id="{23C54348-FC83-4ED1-A963-1AF9881298F5}"/>
              </a:ext>
            </a:extLst>
          </p:cNvPr>
          <p:cNvSpPr txBox="1">
            <a:spLocks/>
          </p:cNvSpPr>
          <p:nvPr/>
        </p:nvSpPr>
        <p:spPr>
          <a:xfrm>
            <a:off x="8428396" y="4385341"/>
            <a:ext cx="3505873" cy="1646234"/>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r>
              <a:rPr lang="en-US" altLang="ko-KR" sz="1200" b="1" dirty="0" err="1">
                <a:solidFill>
                  <a:schemeClr val="tx1"/>
                </a:solidFill>
              </a:rPr>
              <a:t>find_image</a:t>
            </a:r>
            <a:r>
              <a:rPr lang="en-US" altLang="ko-KR" sz="1200" b="1" dirty="0">
                <a:solidFill>
                  <a:schemeClr val="tx1"/>
                </a:solidFill>
              </a:rPr>
              <a:t>() </a:t>
            </a:r>
            <a:r>
              <a:rPr lang="ko-KR" altLang="en-US" sz="1200" dirty="0">
                <a:solidFill>
                  <a:schemeClr val="tx1"/>
                </a:solidFill>
              </a:rPr>
              <a:t>함수를 이용하여 내가 찾고자</a:t>
            </a:r>
            <a:endParaRPr lang="en-US" altLang="ko-KR" sz="1200" dirty="0">
              <a:solidFill>
                <a:schemeClr val="tx1"/>
              </a:solidFill>
            </a:endParaRPr>
          </a:p>
          <a:p>
            <a:r>
              <a:rPr lang="en-US" altLang="ko-KR" sz="1200" dirty="0">
                <a:solidFill>
                  <a:schemeClr val="tx1"/>
                </a:solidFill>
              </a:rPr>
              <a:t>     </a:t>
            </a:r>
            <a:r>
              <a:rPr lang="ko-KR" altLang="en-US" sz="1200" dirty="0">
                <a:solidFill>
                  <a:schemeClr val="tx1"/>
                </a:solidFill>
              </a:rPr>
              <a:t>하는 이미지와 </a:t>
            </a:r>
            <a:r>
              <a:rPr lang="en-US" altLang="ko-KR" sz="1200" dirty="0" err="1">
                <a:solidFill>
                  <a:schemeClr val="tx1"/>
                </a:solidFill>
              </a:rPr>
              <a:t>enum_all_files</a:t>
            </a:r>
            <a:r>
              <a:rPr lang="en-US" altLang="ko-KR" sz="1200" dirty="0">
                <a:solidFill>
                  <a:schemeClr val="tx1"/>
                </a:solidFill>
              </a:rPr>
              <a:t>() </a:t>
            </a:r>
            <a:r>
              <a:rPr lang="ko-KR" altLang="en-US" sz="1200" dirty="0">
                <a:solidFill>
                  <a:schemeClr val="tx1"/>
                </a:solidFill>
              </a:rPr>
              <a:t>함수를 통해</a:t>
            </a:r>
            <a:endParaRPr lang="en-US" altLang="ko-KR" sz="1200" dirty="0">
              <a:solidFill>
                <a:schemeClr val="tx1"/>
              </a:solidFill>
            </a:endParaRPr>
          </a:p>
          <a:p>
            <a:r>
              <a:rPr lang="en-US" altLang="ko-KR" sz="1200" dirty="0">
                <a:solidFill>
                  <a:schemeClr val="tx1"/>
                </a:solidFill>
              </a:rPr>
              <a:t>    </a:t>
            </a:r>
            <a:r>
              <a:rPr lang="ko-KR" altLang="en-US" sz="1200" dirty="0">
                <a:solidFill>
                  <a:schemeClr val="tx1"/>
                </a:solidFill>
              </a:rPr>
              <a:t> 받아온 이미지와의 </a:t>
            </a:r>
            <a:r>
              <a:rPr lang="ko-KR" altLang="en-US" sz="1200" dirty="0" err="1">
                <a:solidFill>
                  <a:schemeClr val="tx1"/>
                </a:solidFill>
              </a:rPr>
              <a:t>해밍</a:t>
            </a:r>
            <a:r>
              <a:rPr lang="ko-KR" altLang="en-US" sz="1200" dirty="0">
                <a:solidFill>
                  <a:schemeClr val="tx1"/>
                </a:solidFill>
              </a:rPr>
              <a:t> 거리를 구하여</a:t>
            </a:r>
            <a:endParaRPr lang="en-US" altLang="ko-KR" sz="1200" dirty="0">
              <a:solidFill>
                <a:schemeClr val="tx1"/>
              </a:solidFill>
            </a:endParaRPr>
          </a:p>
          <a:p>
            <a:r>
              <a:rPr lang="en-US" altLang="ko-KR" sz="1200" dirty="0">
                <a:solidFill>
                  <a:schemeClr val="tx1"/>
                </a:solidFill>
              </a:rPr>
              <a:t>     128x128=16,384</a:t>
            </a:r>
            <a:r>
              <a:rPr lang="en-US" altLang="ko-KR" sz="1200" b="1" dirty="0">
                <a:solidFill>
                  <a:schemeClr val="tx1"/>
                </a:solidFill>
              </a:rPr>
              <a:t>(</a:t>
            </a:r>
            <a:r>
              <a:rPr lang="ko-KR" altLang="en-US" sz="1200" b="1" dirty="0">
                <a:solidFill>
                  <a:schemeClr val="tx1"/>
                </a:solidFill>
              </a:rPr>
              <a:t>전체 픽셀 개수</a:t>
            </a:r>
            <a:r>
              <a:rPr lang="en-US" altLang="ko-KR" sz="1200" b="1" dirty="0">
                <a:solidFill>
                  <a:schemeClr val="tx1"/>
                </a:solidFill>
              </a:rPr>
              <a:t>) </a:t>
            </a:r>
            <a:r>
              <a:rPr lang="ko-KR" altLang="en-US" sz="1200" b="1" dirty="0">
                <a:solidFill>
                  <a:schemeClr val="tx1"/>
                </a:solidFill>
              </a:rPr>
              <a:t>대비 </a:t>
            </a:r>
            <a:endParaRPr lang="en-US" altLang="ko-KR" sz="1200" b="1" dirty="0">
              <a:solidFill>
                <a:schemeClr val="tx1"/>
              </a:solidFill>
            </a:endParaRPr>
          </a:p>
          <a:p>
            <a:r>
              <a:rPr lang="en-US" altLang="ko-KR" sz="1200" b="1" dirty="0">
                <a:solidFill>
                  <a:schemeClr val="tx1"/>
                </a:solidFill>
              </a:rPr>
              <a:t>    </a:t>
            </a:r>
            <a:r>
              <a:rPr lang="ko-KR" altLang="en-US" sz="1200" b="1" dirty="0">
                <a:solidFill>
                  <a:schemeClr val="tx1"/>
                </a:solidFill>
              </a:rPr>
              <a:t> 몇 </a:t>
            </a:r>
            <a:r>
              <a:rPr lang="en-US" altLang="ko-KR" sz="1200" b="1" dirty="0">
                <a:solidFill>
                  <a:schemeClr val="tx1"/>
                </a:solidFill>
              </a:rPr>
              <a:t>%</a:t>
            </a:r>
            <a:r>
              <a:rPr lang="ko-KR" altLang="en-US" sz="1200" b="1" dirty="0">
                <a:solidFill>
                  <a:schemeClr val="tx1"/>
                </a:solidFill>
              </a:rPr>
              <a:t>정도 차이가 나는지 확인</a:t>
            </a:r>
            <a:r>
              <a:rPr lang="en-US" altLang="ko-KR" sz="1200" dirty="0">
                <a:solidFill>
                  <a:schemeClr val="tx1"/>
                </a:solidFill>
              </a:rPr>
              <a:t>.</a:t>
            </a:r>
          </a:p>
          <a:p>
            <a:r>
              <a:rPr lang="en-US" altLang="ko-KR" sz="1200" dirty="0">
                <a:solidFill>
                  <a:schemeClr val="tx1"/>
                </a:solidFill>
              </a:rPr>
              <a:t>    </a:t>
            </a:r>
            <a:r>
              <a:rPr lang="ko-KR" altLang="en-US" sz="1200" dirty="0">
                <a:solidFill>
                  <a:schemeClr val="tx1"/>
                </a:solidFill>
              </a:rPr>
              <a:t> </a:t>
            </a:r>
            <a:r>
              <a:rPr lang="en-US" altLang="ko-KR" sz="1200" dirty="0">
                <a:solidFill>
                  <a:schemeClr val="tx1"/>
                </a:solidFill>
              </a:rPr>
              <a:t>25% </a:t>
            </a:r>
            <a:r>
              <a:rPr lang="ko-KR" altLang="en-US" sz="1200" dirty="0">
                <a:solidFill>
                  <a:schemeClr val="tx1"/>
                </a:solidFill>
              </a:rPr>
              <a:t>이하일 경우 </a:t>
            </a:r>
            <a:r>
              <a:rPr lang="en-US" altLang="ko-KR" sz="1200" dirty="0">
                <a:solidFill>
                  <a:schemeClr val="tx1"/>
                </a:solidFill>
              </a:rPr>
              <a:t>return</a:t>
            </a:r>
          </a:p>
          <a:p>
            <a:pPr marL="285750" indent="-285750">
              <a:buFont typeface="Arial" pitchFamily="34" charset="0"/>
              <a:buChar char="•"/>
            </a:pPr>
            <a:endParaRPr lang="en-US" altLang="ko-KR" sz="1200" dirty="0">
              <a:solidFill>
                <a:schemeClr val="tx1"/>
              </a:solidFill>
            </a:endParaRPr>
          </a:p>
        </p:txBody>
      </p:sp>
      <p:sp>
        <p:nvSpPr>
          <p:cNvPr id="2" name="TextBox 1">
            <a:extLst>
              <a:ext uri="{FF2B5EF4-FFF2-40B4-BE49-F238E27FC236}">
                <a16:creationId xmlns:a16="http://schemas.microsoft.com/office/drawing/2014/main" id="{36E4B7AF-AA37-4824-AA5C-90876978DBC0}"/>
              </a:ext>
            </a:extLst>
          </p:cNvPr>
          <p:cNvSpPr txBox="1"/>
          <p:nvPr/>
        </p:nvSpPr>
        <p:spPr>
          <a:xfrm>
            <a:off x="447770" y="1815196"/>
            <a:ext cx="7362092" cy="1200329"/>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2. </a:t>
            </a:r>
            <a:r>
              <a:rPr lang="ko-KR" altLang="en-US" sz="1200" b="1" dirty="0" err="1">
                <a:solidFill>
                  <a:srgbClr val="00B0F0"/>
                </a:solidFill>
              </a:rPr>
              <a:t>해밍거리</a:t>
            </a:r>
            <a:r>
              <a:rPr lang="en-US" altLang="ko-KR" sz="1200" b="1" dirty="0">
                <a:solidFill>
                  <a:srgbClr val="00B0F0"/>
                </a:solidFill>
              </a:rPr>
              <a:t>(Hamming Distance)</a:t>
            </a:r>
            <a:r>
              <a:rPr lang="ko-KR" altLang="en-US" sz="1200" dirty="0"/>
              <a:t>는 같은 문자열을 갖는 </a:t>
            </a:r>
            <a:r>
              <a:rPr lang="en-US" altLang="ko-KR" sz="1200" dirty="0"/>
              <a:t>2</a:t>
            </a:r>
            <a:r>
              <a:rPr lang="ko-KR" altLang="en-US" sz="1200" dirty="0"/>
              <a:t>개의 문자열 속에서 대응하는 위치에 있는 서로 다른 문자의 개수를 의미합니다</a:t>
            </a:r>
            <a:r>
              <a:rPr lang="en-US" altLang="ko-KR" sz="1200" dirty="0"/>
              <a:t>. </a:t>
            </a:r>
            <a:r>
              <a:rPr lang="ko-KR" altLang="en-US" sz="1200" dirty="0"/>
              <a:t>즉 이미지 한 개를 </a:t>
            </a:r>
            <a:r>
              <a:rPr lang="en-US" altLang="ko-KR" sz="1200" dirty="0"/>
              <a:t>256</a:t>
            </a:r>
            <a:r>
              <a:rPr lang="ko-KR" altLang="en-US" sz="1200" dirty="0"/>
              <a:t>자의 </a:t>
            </a:r>
            <a:r>
              <a:rPr lang="en-US" altLang="ko-KR" sz="1200" dirty="0"/>
              <a:t>Hash</a:t>
            </a:r>
            <a:r>
              <a:rPr lang="ko-KR" altLang="en-US" sz="1200" dirty="0"/>
              <a:t>로 표현하고 있기 때문에 몇 개의 문자가 차이가 나는지를 확인해서 표현해줍니다</a:t>
            </a:r>
            <a:r>
              <a:rPr lang="en-US" altLang="ko-KR" sz="1200" dirty="0"/>
              <a:t>.</a:t>
            </a:r>
          </a:p>
          <a:p>
            <a:pPr marL="171450" indent="-171450">
              <a:buFont typeface="Arial" panose="020B0604020202020204" pitchFamily="34" charset="0"/>
              <a:buChar char="•"/>
            </a:pPr>
            <a:r>
              <a:rPr lang="ko-KR" altLang="en-US" sz="1200" dirty="0"/>
              <a:t>인수에 지정한 </a:t>
            </a:r>
            <a:r>
              <a:rPr lang="en-US" altLang="ko-KR" sz="1200" dirty="0" err="1"/>
              <a:t>Numpy</a:t>
            </a:r>
            <a:r>
              <a:rPr lang="ko-KR" altLang="en-US" sz="1200" dirty="0"/>
              <a:t>의</a:t>
            </a:r>
            <a:r>
              <a:rPr lang="en-US" altLang="ko-KR" sz="1200" dirty="0"/>
              <a:t> </a:t>
            </a:r>
            <a:r>
              <a:rPr lang="ko-KR" altLang="en-US" sz="1200" dirty="0"/>
              <a:t>배열 </a:t>
            </a:r>
            <a:r>
              <a:rPr lang="en-US" altLang="ko-KR" sz="1200" dirty="0"/>
              <a:t>a</a:t>
            </a:r>
            <a:r>
              <a:rPr lang="ko-KR" altLang="en-US" sz="1200" dirty="0"/>
              <a:t>와 </a:t>
            </a:r>
            <a:r>
              <a:rPr lang="en-US" altLang="ko-KR" sz="1200" dirty="0"/>
              <a:t>b</a:t>
            </a:r>
            <a:r>
              <a:rPr lang="ko-KR" altLang="en-US" sz="1200" dirty="0"/>
              <a:t>의 </a:t>
            </a:r>
            <a:r>
              <a:rPr lang="en-US" altLang="ko-KR" sz="1200" dirty="0"/>
              <a:t>2</a:t>
            </a:r>
            <a:r>
              <a:rPr lang="ko-KR" altLang="en-US" sz="1200" dirty="0"/>
              <a:t>개의 값의 </a:t>
            </a:r>
            <a:r>
              <a:rPr lang="ko-KR" altLang="en-US" sz="1200" dirty="0" err="1"/>
              <a:t>해밍거리를</a:t>
            </a:r>
            <a:r>
              <a:rPr lang="ko-KR" altLang="en-US" sz="1200" dirty="0"/>
              <a:t> 구하는 함수입니다</a:t>
            </a:r>
            <a:r>
              <a:rPr lang="en-US" altLang="ko-KR" sz="1200" dirty="0"/>
              <a:t>.  </a:t>
            </a:r>
            <a:r>
              <a:rPr lang="ko-KR" altLang="en-US" sz="1200" dirty="0"/>
              <a:t>비교대상인 </a:t>
            </a:r>
            <a:r>
              <a:rPr lang="en-US" altLang="ko-KR" sz="1200" dirty="0"/>
              <a:t>2</a:t>
            </a:r>
            <a:r>
              <a:rPr lang="ko-KR" altLang="en-US" sz="1200" dirty="0"/>
              <a:t>개가 </a:t>
            </a:r>
            <a:r>
              <a:rPr lang="en-US" altLang="ko-KR" sz="1200" dirty="0" err="1"/>
              <a:t>Numpy</a:t>
            </a:r>
            <a:r>
              <a:rPr lang="en-US" altLang="ko-KR" sz="1200" dirty="0"/>
              <a:t> </a:t>
            </a:r>
            <a:r>
              <a:rPr lang="ko-KR" altLang="en-US" sz="1200" dirty="0"/>
              <a:t>배열이기 때문에 </a:t>
            </a:r>
            <a:r>
              <a:rPr lang="en-US" altLang="ko-KR" sz="1200" dirty="0"/>
              <a:t>reshape() APTHEMC</a:t>
            </a:r>
            <a:r>
              <a:rPr lang="ko-KR" altLang="en-US" sz="1200" dirty="0"/>
              <a:t>로 </a:t>
            </a:r>
            <a:r>
              <a:rPr lang="en-US" altLang="ko-KR" sz="1200" dirty="0"/>
              <a:t>1</a:t>
            </a:r>
            <a:r>
              <a:rPr lang="ko-KR" altLang="en-US" sz="1200" dirty="0"/>
              <a:t>차원 배열로 변환하고 값이 </a:t>
            </a:r>
            <a:r>
              <a:rPr lang="ko-KR" altLang="en-US" sz="1200" dirty="0" err="1"/>
              <a:t>다른지</a:t>
            </a:r>
            <a:r>
              <a:rPr lang="ko-KR" altLang="en-US" sz="1200" dirty="0"/>
              <a:t> 같은지를 조사하면 </a:t>
            </a:r>
            <a:r>
              <a:rPr lang="en-US" altLang="ko-KR" sz="1200" dirty="0"/>
              <a:t>sum()</a:t>
            </a:r>
            <a:r>
              <a:rPr lang="ko-KR" altLang="en-US" sz="1200" dirty="0" err="1"/>
              <a:t>메쏘드로</a:t>
            </a:r>
            <a:r>
              <a:rPr lang="ko-KR" altLang="en-US" sz="1200" dirty="0"/>
              <a:t> 서로 다른 부분만을 합계하면 그것이 </a:t>
            </a:r>
            <a:r>
              <a:rPr lang="ko-KR" altLang="en-US" sz="1200" dirty="0" err="1"/>
              <a:t>해밍거리가</a:t>
            </a:r>
            <a:r>
              <a:rPr lang="ko-KR" altLang="en-US" sz="1200" dirty="0"/>
              <a:t> 됩니다</a:t>
            </a:r>
            <a:r>
              <a:rPr lang="en-US" altLang="ko-KR" sz="1200" dirty="0"/>
              <a:t>.    </a:t>
            </a:r>
          </a:p>
        </p:txBody>
      </p:sp>
      <p:sp>
        <p:nvSpPr>
          <p:cNvPr id="3" name="화살표: 오른쪽 2">
            <a:extLst>
              <a:ext uri="{FF2B5EF4-FFF2-40B4-BE49-F238E27FC236}">
                <a16:creationId xmlns:a16="http://schemas.microsoft.com/office/drawing/2014/main" id="{7F6EF511-6E9B-4B76-B13E-E4F44C04B269}"/>
              </a:ext>
            </a:extLst>
          </p:cNvPr>
          <p:cNvSpPr/>
          <p:nvPr/>
        </p:nvSpPr>
        <p:spPr>
          <a:xfrm>
            <a:off x="7885588" y="2014373"/>
            <a:ext cx="476156" cy="290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AB9CC8-C010-4F8D-9C44-1CDD278EF80D}"/>
              </a:ext>
            </a:extLst>
          </p:cNvPr>
          <p:cNvSpPr txBox="1"/>
          <p:nvPr/>
        </p:nvSpPr>
        <p:spPr>
          <a:xfrm>
            <a:off x="447772" y="5841542"/>
            <a:ext cx="7362092" cy="646331"/>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3. </a:t>
            </a:r>
            <a:r>
              <a:rPr lang="ko-KR" altLang="en-US" sz="1200" b="1" dirty="0">
                <a:solidFill>
                  <a:srgbClr val="00B0F0"/>
                </a:solidFill>
              </a:rPr>
              <a:t>모든 디렉토리를 열거한다</a:t>
            </a:r>
            <a:r>
              <a:rPr lang="en-US" altLang="ko-KR" sz="1200" b="1" dirty="0">
                <a:solidFill>
                  <a:srgbClr val="00B0F0"/>
                </a:solidFill>
              </a:rPr>
              <a:t>. : </a:t>
            </a:r>
            <a:r>
              <a:rPr lang="ko-KR" altLang="en-US" sz="1200" dirty="0"/>
              <a:t>모든 디렉토리를 열거합니다</a:t>
            </a:r>
            <a:r>
              <a:rPr lang="en-US" altLang="ko-KR" sz="1200" dirty="0"/>
              <a:t>. </a:t>
            </a:r>
            <a:r>
              <a:rPr lang="ko-KR" altLang="en-US" sz="1200" dirty="0"/>
              <a:t>정규표현을 빌리자면 확장자가 </a:t>
            </a:r>
            <a:r>
              <a:rPr lang="en-US" altLang="ko-KR" sz="1200" dirty="0"/>
              <a:t>JPEG</a:t>
            </a:r>
            <a:r>
              <a:rPr lang="ko-KR" altLang="en-US" sz="1200" dirty="0"/>
              <a:t>또는 </a:t>
            </a:r>
            <a:r>
              <a:rPr lang="en-US" altLang="ko-KR" sz="1200" dirty="0"/>
              <a:t>PNG</a:t>
            </a:r>
            <a:r>
              <a:rPr lang="ko-KR" altLang="en-US" sz="1200" dirty="0"/>
              <a:t>이면 이것을 </a:t>
            </a:r>
            <a:r>
              <a:rPr lang="ko-KR" altLang="en-US" sz="1200" dirty="0" err="1"/>
              <a:t>값으로서</a:t>
            </a:r>
            <a:r>
              <a:rPr lang="ko-KR" altLang="en-US" sz="1200" dirty="0"/>
              <a:t> 되돌려 주도록 합니다</a:t>
            </a:r>
            <a:r>
              <a:rPr lang="en-US" altLang="ko-KR" sz="1200" dirty="0"/>
              <a:t>.  Yield</a:t>
            </a:r>
            <a:r>
              <a:rPr lang="ko-KR" altLang="en-US" sz="1200" dirty="0"/>
              <a:t>를</a:t>
            </a:r>
            <a:r>
              <a:rPr lang="en-US" altLang="ko-KR" sz="1200" dirty="0"/>
              <a:t> </a:t>
            </a:r>
            <a:r>
              <a:rPr lang="ko-KR" altLang="en-US" sz="1200" dirty="0"/>
              <a:t>이용해서 </a:t>
            </a:r>
            <a:r>
              <a:rPr lang="en-US" altLang="ko-KR" sz="1200" dirty="0"/>
              <a:t>generator</a:t>
            </a:r>
            <a:r>
              <a:rPr lang="ko-KR" altLang="en-US" sz="1200" dirty="0"/>
              <a:t>함수를 만들었기 때문에 쉽게 전 파일을 열거가 가능하게 되었습니다</a:t>
            </a:r>
            <a:r>
              <a:rPr lang="en-US" altLang="ko-KR" sz="1200" dirty="0"/>
              <a:t>. For </a:t>
            </a:r>
            <a:r>
              <a:rPr lang="ko-KR" altLang="en-US" sz="1200" dirty="0"/>
              <a:t>문을 이용해서 효율적으로 반복함수를 만들 수 있습니다</a:t>
            </a:r>
            <a:r>
              <a:rPr lang="en-US" altLang="ko-KR" sz="1200" dirty="0"/>
              <a:t>. </a:t>
            </a:r>
          </a:p>
        </p:txBody>
      </p:sp>
      <p:sp>
        <p:nvSpPr>
          <p:cNvPr id="19" name="텍스트 개체 틀 2">
            <a:extLst>
              <a:ext uri="{FF2B5EF4-FFF2-40B4-BE49-F238E27FC236}">
                <a16:creationId xmlns:a16="http://schemas.microsoft.com/office/drawing/2014/main" id="{3B375E73-FBEF-4ADD-A7EB-F71C43F19C55}"/>
              </a:ext>
            </a:extLst>
          </p:cNvPr>
          <p:cNvSpPr txBox="1">
            <a:spLocks/>
          </p:cNvSpPr>
          <p:nvPr/>
        </p:nvSpPr>
        <p:spPr>
          <a:xfrm>
            <a:off x="8428396" y="6116950"/>
            <a:ext cx="3505873" cy="646331"/>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r>
              <a:rPr lang="en-US" altLang="ko-KR" sz="1200" b="1" dirty="0">
                <a:solidFill>
                  <a:schemeClr val="tx1"/>
                </a:solidFill>
              </a:rPr>
              <a:t>yield :</a:t>
            </a:r>
            <a:endParaRPr lang="en-US" altLang="ko-KR" sz="1200" dirty="0">
              <a:solidFill>
                <a:schemeClr val="tx1"/>
              </a:solidFill>
            </a:endParaRPr>
          </a:p>
        </p:txBody>
      </p:sp>
    </p:spTree>
    <p:extLst>
      <p:ext uri="{BB962C8B-B14F-4D97-AF65-F5344CB8AC3E}">
        <p14:creationId xmlns:p14="http://schemas.microsoft.com/office/powerpoint/2010/main" val="345291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2"/>
          <p:cNvSpPr>
            <a:spLocks noGrp="1"/>
          </p:cNvSpPr>
          <p:nvPr>
            <p:ph type="body" sz="half" idx="2"/>
          </p:nvPr>
        </p:nvSpPr>
        <p:spPr>
          <a:xfrm>
            <a:off x="8451664" y="1574658"/>
            <a:ext cx="3505873" cy="1349518"/>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r>
              <a:rPr lang="en-US" altLang="ko-KR" b="1" dirty="0"/>
              <a:t>Main </a:t>
            </a:r>
            <a:r>
              <a:rPr lang="ko-KR" altLang="en-US" b="1" dirty="0"/>
              <a:t>함수</a:t>
            </a:r>
            <a:endParaRPr lang="en-US" altLang="ko-KR" b="1" dirty="0"/>
          </a:p>
          <a:p>
            <a:pPr marL="285750" lvl="2" indent="-285750">
              <a:buFont typeface="Arial" panose="020B0604020202020204" pitchFamily="34" charset="0"/>
              <a:buChar char="•"/>
            </a:pPr>
            <a:r>
              <a:rPr lang="en-US" altLang="ko-KR" b="1" dirty="0" err="1">
                <a:solidFill>
                  <a:srgbClr val="FF0000"/>
                </a:solidFill>
                <a:effectLst>
                  <a:outerShdw blurRad="38100" dist="38100" dir="2700000" algn="tl">
                    <a:srgbClr val="000000">
                      <a:alpha val="43137"/>
                    </a:srgbClr>
                  </a:outerShdw>
                </a:effectLst>
              </a:rPr>
              <a:t>Sricfile</a:t>
            </a:r>
            <a:r>
              <a:rPr lang="ko-KR" altLang="en-US" b="1" dirty="0">
                <a:solidFill>
                  <a:srgbClr val="FF0000"/>
                </a:solidFill>
                <a:effectLst>
                  <a:outerShdw blurRad="38100" dist="38100" dir="2700000" algn="tl">
                    <a:srgbClr val="000000">
                      <a:alpha val="43137"/>
                    </a:srgbClr>
                  </a:outerShdw>
                </a:effectLst>
              </a:rPr>
              <a:t> </a:t>
            </a:r>
            <a:r>
              <a:rPr lang="ko-KR" altLang="en-US" dirty="0">
                <a:solidFill>
                  <a:srgbClr val="FF0000"/>
                </a:solidFill>
                <a:effectLst>
                  <a:outerShdw blurRad="38100" dist="38100" dir="2700000" algn="tl">
                    <a:srgbClr val="000000">
                      <a:alpha val="43137"/>
                    </a:srgbClr>
                  </a:outerShdw>
                </a:effectLst>
              </a:rPr>
              <a:t>은 원본 이미지</a:t>
            </a:r>
            <a:endParaRPr lang="en-US" altLang="ko-KR" dirty="0">
              <a:solidFill>
                <a:srgbClr val="FF0000"/>
              </a:solidFill>
              <a:effectLst>
                <a:outerShdw blurRad="38100" dist="38100" dir="2700000" algn="tl">
                  <a:srgbClr val="000000">
                    <a:alpha val="43137"/>
                  </a:srgbClr>
                </a:outerShdw>
              </a:effectLst>
            </a:endParaRPr>
          </a:p>
          <a:p>
            <a:pPr marL="285750" lvl="2" indent="-285750">
              <a:buFont typeface="Arial" panose="020B0604020202020204" pitchFamily="34" charset="0"/>
              <a:buChar char="•"/>
            </a:pPr>
            <a:r>
              <a:rPr lang="en-US" altLang="ko-KR" b="1" dirty="0"/>
              <a:t>sim</a:t>
            </a:r>
            <a:r>
              <a:rPr lang="ko-KR" altLang="en-US" dirty="0"/>
              <a:t> 은 </a:t>
            </a:r>
            <a:r>
              <a:rPr lang="en-US" altLang="ko-KR" dirty="0"/>
              <a:t>25% </a:t>
            </a:r>
            <a:r>
              <a:rPr lang="ko-KR" altLang="en-US" dirty="0"/>
              <a:t>이하</a:t>
            </a:r>
            <a:r>
              <a:rPr lang="en-US" altLang="ko-KR" dirty="0"/>
              <a:t> </a:t>
            </a:r>
            <a:r>
              <a:rPr lang="ko-KR" altLang="en-US" dirty="0"/>
              <a:t>오차율을 가진 이미지 </a:t>
            </a:r>
            <a:r>
              <a:rPr lang="en-US" altLang="ko-KR" dirty="0"/>
              <a:t>list</a:t>
            </a:r>
          </a:p>
          <a:p>
            <a:pPr marL="285750" lvl="2" indent="-285750">
              <a:buFont typeface="Arial" panose="020B0604020202020204" pitchFamily="34" charset="0"/>
              <a:buChar char="•"/>
            </a:pPr>
            <a:r>
              <a:rPr lang="ko-KR" altLang="en-US" dirty="0"/>
              <a:t>오차율이 낮은 순으로 </a:t>
            </a:r>
            <a:r>
              <a:rPr lang="en-US" altLang="ko-KR" dirty="0"/>
              <a:t>sort </a:t>
            </a:r>
            <a:r>
              <a:rPr lang="ko-KR" altLang="en-US" dirty="0"/>
              <a:t>하여 </a:t>
            </a:r>
            <a:r>
              <a:rPr lang="en-US" altLang="ko-KR" dirty="0"/>
              <a:t>html </a:t>
            </a:r>
            <a:r>
              <a:rPr lang="ko-KR" altLang="en-US" dirty="0"/>
              <a:t>로 </a:t>
            </a:r>
            <a:endParaRPr lang="en-US" altLang="ko-KR" dirty="0"/>
          </a:p>
          <a:p>
            <a:pPr marL="0" lvl="2"/>
            <a:r>
              <a:rPr lang="en-US" altLang="ko-KR" dirty="0"/>
              <a:t>     </a:t>
            </a:r>
            <a:r>
              <a:rPr lang="ko-KR" altLang="en-US" dirty="0"/>
              <a:t>출력</a:t>
            </a:r>
            <a:endParaRPr lang="en-US" altLang="ko-KR" dirty="0"/>
          </a:p>
        </p:txBody>
      </p:sp>
      <p:sp>
        <p:nvSpPr>
          <p:cNvPr id="17"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2</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Caltech </a:t>
            </a:r>
            <a:r>
              <a:rPr lang="ko-KR" altLang="en-US" b="1" dirty="0">
                <a:solidFill>
                  <a:schemeClr val="bg1"/>
                </a:solidFill>
              </a:rPr>
              <a:t>이미지 사이트에서 다양한 이미지 유사성 검출</a:t>
            </a:r>
            <a:endParaRPr lang="ko-KR" altLang="en-US" sz="2800" dirty="0">
              <a:solidFill>
                <a:schemeClr val="bg1"/>
              </a:solidFill>
            </a:endParaRPr>
          </a:p>
        </p:txBody>
      </p:sp>
      <p:sp>
        <p:nvSpPr>
          <p:cNvPr id="7" name="직사각형 6">
            <a:extLst>
              <a:ext uri="{FF2B5EF4-FFF2-40B4-BE49-F238E27FC236}">
                <a16:creationId xmlns:a16="http://schemas.microsoft.com/office/drawing/2014/main" id="{A93D5CE9-4A82-4700-8416-5246732B3950}"/>
              </a:ext>
            </a:extLst>
          </p:cNvPr>
          <p:cNvSpPr/>
          <p:nvPr/>
        </p:nvSpPr>
        <p:spPr>
          <a:xfrm>
            <a:off x="491633" y="3169120"/>
            <a:ext cx="7362092" cy="2677656"/>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 5. </a:t>
            </a:r>
            <a:r>
              <a:rPr lang="ko-KR" altLang="en-US" sz="1400" b="1" dirty="0"/>
              <a:t>검색</a:t>
            </a:r>
            <a:endParaRPr lang="en-US" altLang="ko-KR" sz="1400" dirty="0"/>
          </a:p>
          <a:p>
            <a:pPr latinLnBrk="1"/>
            <a:r>
              <a:rPr lang="en-US" altLang="ko-KR" sz="1400" dirty="0" err="1"/>
              <a:t>srcfile</a:t>
            </a:r>
            <a:r>
              <a:rPr lang="en-US" altLang="ko-KR" sz="1400" dirty="0"/>
              <a:t> = </a:t>
            </a:r>
            <a:r>
              <a:rPr lang="en-US" altLang="ko-KR" sz="1400" dirty="0" err="1"/>
              <a:t>search_dir</a:t>
            </a:r>
            <a:r>
              <a:rPr lang="en-US" altLang="ko-KR" sz="1400" dirty="0"/>
              <a:t> + "/chair/image_0016.jpg"</a:t>
            </a:r>
          </a:p>
          <a:p>
            <a:pPr latinLnBrk="1"/>
            <a:r>
              <a:rPr lang="en-US" altLang="ko-KR" sz="1400" dirty="0"/>
              <a:t>html = ""</a:t>
            </a:r>
          </a:p>
          <a:p>
            <a:pPr latinLnBrk="1"/>
            <a:r>
              <a:rPr lang="en-US" altLang="ko-KR" sz="1400" dirty="0"/>
              <a:t>sim = list(</a:t>
            </a:r>
            <a:r>
              <a:rPr lang="en-US" altLang="ko-KR" sz="1400" dirty="0" err="1"/>
              <a:t>find_image</a:t>
            </a:r>
            <a:r>
              <a:rPr lang="en-US" altLang="ko-KR" sz="1400" dirty="0"/>
              <a:t>(</a:t>
            </a:r>
            <a:r>
              <a:rPr lang="en-US" altLang="ko-KR" sz="1400" dirty="0" err="1"/>
              <a:t>srcfile</a:t>
            </a:r>
            <a:r>
              <a:rPr lang="en-US" altLang="ko-KR" sz="1400" dirty="0"/>
              <a:t>, </a:t>
            </a:r>
            <a:r>
              <a:rPr lang="en-US" altLang="ko-KR" sz="1400" dirty="0">
                <a:highlight>
                  <a:srgbClr val="FF00FF"/>
                </a:highlight>
              </a:rPr>
              <a:t>RATE</a:t>
            </a:r>
            <a:r>
              <a:rPr lang="en-US" altLang="ko-KR" sz="1400" dirty="0"/>
              <a:t>))</a:t>
            </a:r>
          </a:p>
          <a:p>
            <a:pPr latinLnBrk="1"/>
            <a:r>
              <a:rPr lang="en-US" altLang="ko-KR" sz="1400" dirty="0"/>
              <a:t>sim = sorted(sim, key=lambda x:x[0])</a:t>
            </a:r>
          </a:p>
          <a:p>
            <a:pPr latinLnBrk="1"/>
            <a:r>
              <a:rPr lang="en-US" altLang="ko-KR" sz="1400" dirty="0"/>
              <a:t>for r, f in sim:</a:t>
            </a:r>
          </a:p>
          <a:p>
            <a:pPr latinLnBrk="1"/>
            <a:r>
              <a:rPr lang="en-US" altLang="ko-KR" sz="1400" dirty="0"/>
              <a:t>       print(r, "&gt;", f)</a:t>
            </a:r>
          </a:p>
          <a:p>
            <a:pPr latinLnBrk="1"/>
            <a:r>
              <a:rPr lang="en-US" altLang="ko-KR" sz="1400" dirty="0"/>
              <a:t>       s = '&lt;div style="</a:t>
            </a:r>
            <a:r>
              <a:rPr lang="en-US" altLang="ko-KR" sz="1400" dirty="0" err="1"/>
              <a:t>float:left</a:t>
            </a:r>
            <a:r>
              <a:rPr lang="en-US" altLang="ko-KR" sz="1400" dirty="0"/>
              <a:t>;"&gt;&lt;h3&gt;[' + str(round((1-r)*100, 2)) + '% match with ' + \</a:t>
            </a:r>
          </a:p>
          <a:p>
            <a:pPr latinLnBrk="1"/>
            <a:r>
              <a:rPr lang="en-US" altLang="ko-KR" sz="1400" dirty="0"/>
              <a:t>             </a:t>
            </a:r>
            <a:r>
              <a:rPr lang="en-US" altLang="ko-KR" sz="1400" dirty="0" err="1"/>
              <a:t>os.path.basename</a:t>
            </a:r>
            <a:r>
              <a:rPr lang="en-US" altLang="ko-KR" sz="1400" dirty="0"/>
              <a:t>(f) + ']&lt;/h3&gt;'+ \</a:t>
            </a:r>
          </a:p>
          <a:p>
            <a:pPr latinLnBrk="1"/>
            <a:r>
              <a:rPr lang="en-US" altLang="ko-KR" sz="1400" dirty="0"/>
              <a:t>             '&lt;p&gt;&lt;a </a:t>
            </a:r>
            <a:r>
              <a:rPr lang="en-US" altLang="ko-KR" sz="1400" dirty="0" err="1"/>
              <a:t>href</a:t>
            </a:r>
            <a:r>
              <a:rPr lang="en-US" altLang="ko-KR" sz="1400" dirty="0"/>
              <a:t>="' + f + '"&gt;&lt;</a:t>
            </a:r>
            <a:r>
              <a:rPr lang="en-US" altLang="ko-KR" sz="1400" dirty="0" err="1"/>
              <a:t>img</a:t>
            </a:r>
            <a:r>
              <a:rPr lang="en-US" altLang="ko-KR" sz="1400" dirty="0"/>
              <a:t> </a:t>
            </a:r>
            <a:r>
              <a:rPr lang="en-US" altLang="ko-KR" sz="1400" dirty="0" err="1"/>
              <a:t>src</a:t>
            </a:r>
            <a:r>
              <a:rPr lang="en-US" altLang="ko-KR" sz="1400" dirty="0"/>
              <a:t>="' + f + '" width=200&gt;'+ \</a:t>
            </a:r>
          </a:p>
          <a:p>
            <a:pPr latinLnBrk="1"/>
            <a:r>
              <a:rPr lang="en-US" altLang="ko-KR" sz="1400" dirty="0"/>
              <a:t>             '&lt;/a&gt;&lt;/p&gt;&lt;/div&gt;’</a:t>
            </a:r>
          </a:p>
          <a:p>
            <a:pPr latinLnBrk="1"/>
            <a:r>
              <a:rPr lang="en-US" altLang="ko-KR" sz="1400" dirty="0"/>
              <a:t>       html += s</a:t>
            </a:r>
            <a:endParaRPr lang="ko-KR" altLang="en-US" sz="1400" dirty="0"/>
          </a:p>
        </p:txBody>
      </p:sp>
      <p:pic>
        <p:nvPicPr>
          <p:cNvPr id="2" name="그림 1">
            <a:extLst>
              <a:ext uri="{FF2B5EF4-FFF2-40B4-BE49-F238E27FC236}">
                <a16:creationId xmlns:a16="http://schemas.microsoft.com/office/drawing/2014/main" id="{D0ED4F25-0FB0-4718-BC17-339BE4A2A478}"/>
              </a:ext>
            </a:extLst>
          </p:cNvPr>
          <p:cNvPicPr>
            <a:picLocks noChangeAspect="1"/>
          </p:cNvPicPr>
          <p:nvPr/>
        </p:nvPicPr>
        <p:blipFill>
          <a:blip r:embed="rId3"/>
          <a:stretch>
            <a:fillRect/>
          </a:stretch>
        </p:blipFill>
        <p:spPr>
          <a:xfrm>
            <a:off x="8451664" y="4867275"/>
            <a:ext cx="3505874" cy="1778977"/>
          </a:xfrm>
          <a:prstGeom prst="rect">
            <a:avLst/>
          </a:prstGeom>
        </p:spPr>
      </p:pic>
      <p:sp>
        <p:nvSpPr>
          <p:cNvPr id="8" name="텍스트 개체 틀 2">
            <a:extLst>
              <a:ext uri="{FF2B5EF4-FFF2-40B4-BE49-F238E27FC236}">
                <a16:creationId xmlns:a16="http://schemas.microsoft.com/office/drawing/2014/main" id="{FBF70075-9679-4FB5-BDAC-0EC1B11299C2}"/>
              </a:ext>
            </a:extLst>
          </p:cNvPr>
          <p:cNvSpPr txBox="1">
            <a:spLocks/>
          </p:cNvSpPr>
          <p:nvPr/>
        </p:nvSpPr>
        <p:spPr>
          <a:xfrm>
            <a:off x="8451664" y="3015555"/>
            <a:ext cx="3505873" cy="1492393"/>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lvl="2" indent="-285750">
              <a:buFont typeface="Arial" panose="020B0604020202020204" pitchFamily="34" charset="0"/>
              <a:buChar char="•"/>
            </a:pPr>
            <a:r>
              <a:rPr lang="ko-KR" altLang="en-US" dirty="0"/>
              <a:t>의자 이미지 </a:t>
            </a:r>
            <a:r>
              <a:rPr lang="en-US" altLang="ko-KR" dirty="0"/>
              <a:t>0016</a:t>
            </a:r>
            <a:r>
              <a:rPr lang="ko-KR" altLang="en-US" dirty="0"/>
              <a:t>을 지정하고 모든 폴더에 있는 이미지를 </a:t>
            </a:r>
            <a:r>
              <a:rPr lang="en-US" altLang="ko-KR" dirty="0"/>
              <a:t>Hash</a:t>
            </a:r>
            <a:r>
              <a:rPr lang="ko-KR" altLang="en-US" dirty="0"/>
              <a:t>변환 후 </a:t>
            </a:r>
            <a:endParaRPr lang="en-US" altLang="ko-KR" dirty="0"/>
          </a:p>
          <a:p>
            <a:pPr marL="285750" lvl="2" indent="-285750">
              <a:buFont typeface="Arial" panose="020B0604020202020204" pitchFamily="34" charset="0"/>
              <a:buChar char="•"/>
            </a:pPr>
            <a:r>
              <a:rPr lang="ko-KR" altLang="en-US" dirty="0"/>
              <a:t>의자 이미지와 유사한 값을 찾을 경우 아래와 같이 검출 결과를 보여준다</a:t>
            </a:r>
            <a:r>
              <a:rPr lang="en-US" altLang="ko-KR" dirty="0"/>
              <a:t>. </a:t>
            </a:r>
          </a:p>
          <a:p>
            <a:pPr marL="285750" lvl="2" indent="-285750">
              <a:buFont typeface="Arial" panose="020B0604020202020204" pitchFamily="34" charset="0"/>
              <a:buChar char="•"/>
            </a:pPr>
            <a:r>
              <a:rPr lang="ko-KR" altLang="en-US" dirty="0"/>
              <a:t>하지만 의자가 아닌 경우도 검출을 해낸다</a:t>
            </a:r>
            <a:r>
              <a:rPr lang="en-US" altLang="ko-KR" dirty="0"/>
              <a:t>. </a:t>
            </a:r>
            <a:r>
              <a:rPr lang="ko-KR" altLang="en-US" dirty="0"/>
              <a:t>단</a:t>
            </a:r>
            <a:r>
              <a:rPr lang="en-US" altLang="ko-KR" dirty="0"/>
              <a:t>, </a:t>
            </a:r>
            <a:r>
              <a:rPr lang="ko-KR" altLang="en-US" dirty="0"/>
              <a:t>이미지 픽셀 사이즈 지정을 세밀하게 할 경우 정확히 일치하는 이미지만을 찾아준다</a:t>
            </a:r>
            <a:r>
              <a:rPr lang="en-US" altLang="ko-KR" dirty="0"/>
              <a:t>.</a:t>
            </a:r>
          </a:p>
        </p:txBody>
      </p:sp>
      <p:sp>
        <p:nvSpPr>
          <p:cNvPr id="3" name="화살표: 아래쪽 2">
            <a:extLst>
              <a:ext uri="{FF2B5EF4-FFF2-40B4-BE49-F238E27FC236}">
                <a16:creationId xmlns:a16="http://schemas.microsoft.com/office/drawing/2014/main" id="{794E9CCA-6FF5-4819-922B-D5F321F80268}"/>
              </a:ext>
            </a:extLst>
          </p:cNvPr>
          <p:cNvSpPr/>
          <p:nvPr/>
        </p:nvSpPr>
        <p:spPr>
          <a:xfrm>
            <a:off x="9976000" y="4563850"/>
            <a:ext cx="457200" cy="371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9E20EC6E-CD4D-413F-9661-A9810B555E8E}"/>
              </a:ext>
            </a:extLst>
          </p:cNvPr>
          <p:cNvSpPr/>
          <p:nvPr/>
        </p:nvSpPr>
        <p:spPr>
          <a:xfrm>
            <a:off x="491633" y="159937"/>
            <a:ext cx="7362092" cy="2031325"/>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 4. </a:t>
            </a:r>
            <a:r>
              <a:rPr lang="ko-KR" altLang="en-US" sz="1400" b="1" dirty="0"/>
              <a:t>이미지를 검색한다</a:t>
            </a:r>
            <a:r>
              <a:rPr lang="en-US" altLang="ko-KR" sz="1400" b="1" dirty="0"/>
              <a:t>.</a:t>
            </a:r>
          </a:p>
          <a:p>
            <a:pPr latinLnBrk="1"/>
            <a:r>
              <a:rPr lang="en-US" altLang="ko-KR" sz="1400" dirty="0"/>
              <a:t>def </a:t>
            </a:r>
            <a:r>
              <a:rPr lang="en-US" altLang="ko-KR" sz="1400" dirty="0" err="1"/>
              <a:t>find_image</a:t>
            </a:r>
            <a:r>
              <a:rPr lang="en-US" altLang="ko-KR" sz="1400" dirty="0"/>
              <a:t>(</a:t>
            </a:r>
            <a:r>
              <a:rPr lang="en-US" altLang="ko-KR" sz="1400" dirty="0" err="1"/>
              <a:t>fname</a:t>
            </a:r>
            <a:r>
              <a:rPr lang="en-US" altLang="ko-KR" sz="1400" dirty="0"/>
              <a:t>, rate):</a:t>
            </a:r>
          </a:p>
          <a:p>
            <a:pPr latinLnBrk="1"/>
            <a:r>
              <a:rPr lang="en-US" altLang="ko-KR" sz="1400" dirty="0"/>
              <a:t>       </a:t>
            </a:r>
            <a:r>
              <a:rPr lang="en-US" altLang="ko-KR" sz="1400" dirty="0" err="1"/>
              <a:t>src</a:t>
            </a:r>
            <a:r>
              <a:rPr lang="en-US" altLang="ko-KR" sz="1400" dirty="0"/>
              <a:t> = </a:t>
            </a:r>
            <a:r>
              <a:rPr lang="en-US" altLang="ko-KR" sz="1400" dirty="0" err="1"/>
              <a:t>average_hash</a:t>
            </a:r>
            <a:r>
              <a:rPr lang="en-US" altLang="ko-KR" sz="1400" dirty="0"/>
              <a:t>(</a:t>
            </a:r>
            <a:r>
              <a:rPr lang="en-US" altLang="ko-KR" sz="1400" dirty="0" err="1"/>
              <a:t>fname</a:t>
            </a:r>
            <a:r>
              <a:rPr lang="en-US" altLang="ko-KR" sz="1400" dirty="0"/>
              <a:t>)</a:t>
            </a:r>
          </a:p>
          <a:p>
            <a:pPr latinLnBrk="1"/>
            <a:r>
              <a:rPr lang="en-US" altLang="ko-KR" sz="1400" dirty="0"/>
              <a:t>       for </a:t>
            </a:r>
            <a:r>
              <a:rPr lang="en-US" altLang="ko-KR" sz="1400" dirty="0" err="1"/>
              <a:t>fname</a:t>
            </a:r>
            <a:r>
              <a:rPr lang="en-US" altLang="ko-KR" sz="1400" dirty="0"/>
              <a:t> in </a:t>
            </a:r>
            <a:r>
              <a:rPr lang="en-US" altLang="ko-KR" sz="1400" dirty="0" err="1"/>
              <a:t>enum_all_files</a:t>
            </a:r>
            <a:r>
              <a:rPr lang="en-US" altLang="ko-KR" sz="1400" dirty="0"/>
              <a:t>(</a:t>
            </a:r>
            <a:r>
              <a:rPr lang="en-US" altLang="ko-KR" sz="1400" dirty="0" err="1"/>
              <a:t>search_dir</a:t>
            </a:r>
            <a:r>
              <a:rPr lang="en-US" altLang="ko-KR" sz="1400" dirty="0"/>
              <a:t>):</a:t>
            </a:r>
          </a:p>
          <a:p>
            <a:pPr latinLnBrk="1"/>
            <a:r>
              <a:rPr lang="en-US" altLang="ko-KR" sz="1400" dirty="0"/>
              <a:t>            </a:t>
            </a:r>
            <a:r>
              <a:rPr lang="en-US" altLang="ko-KR" sz="1400" dirty="0" err="1"/>
              <a:t>dst</a:t>
            </a:r>
            <a:r>
              <a:rPr lang="en-US" altLang="ko-KR" sz="1400" dirty="0"/>
              <a:t> = </a:t>
            </a:r>
            <a:r>
              <a:rPr lang="en-US" altLang="ko-KR" sz="1400" dirty="0" err="1"/>
              <a:t>average_hash</a:t>
            </a:r>
            <a:r>
              <a:rPr lang="en-US" altLang="ko-KR" sz="1400" dirty="0"/>
              <a:t>(</a:t>
            </a:r>
            <a:r>
              <a:rPr lang="en-US" altLang="ko-KR" sz="1400" dirty="0" err="1"/>
              <a:t>fname</a:t>
            </a:r>
            <a:r>
              <a:rPr lang="en-US" altLang="ko-KR" sz="1400" dirty="0"/>
              <a:t>)</a:t>
            </a:r>
          </a:p>
          <a:p>
            <a:pPr latinLnBrk="1"/>
            <a:r>
              <a:rPr lang="en-US" altLang="ko-KR" sz="1400" dirty="0"/>
              <a:t>            </a:t>
            </a:r>
            <a:r>
              <a:rPr lang="en-US" altLang="ko-KR" sz="1400" dirty="0" err="1"/>
              <a:t>diff_r</a:t>
            </a:r>
            <a:r>
              <a:rPr lang="en-US" altLang="ko-KR" sz="1400" dirty="0"/>
              <a:t> = </a:t>
            </a:r>
            <a:r>
              <a:rPr lang="en-US" altLang="ko-KR" sz="1400" dirty="0" err="1"/>
              <a:t>hamming_dist</a:t>
            </a:r>
            <a:r>
              <a:rPr lang="en-US" altLang="ko-KR" sz="1400" dirty="0"/>
              <a:t>(</a:t>
            </a:r>
            <a:r>
              <a:rPr lang="en-US" altLang="ko-KR" sz="1400" dirty="0" err="1"/>
              <a:t>src</a:t>
            </a:r>
            <a:r>
              <a:rPr lang="en-US" altLang="ko-KR" sz="1400" dirty="0"/>
              <a:t>, </a:t>
            </a:r>
            <a:r>
              <a:rPr lang="en-US" altLang="ko-KR" sz="1400" dirty="0" err="1"/>
              <a:t>dst</a:t>
            </a:r>
            <a:r>
              <a:rPr lang="en-US" altLang="ko-KR" sz="1400" dirty="0"/>
              <a:t>) / (SIZE*SIZE)</a:t>
            </a:r>
          </a:p>
          <a:p>
            <a:pPr latinLnBrk="1"/>
            <a:r>
              <a:rPr lang="en-US" altLang="ko-KR" sz="1400" dirty="0"/>
              <a:t>            # print("[check] ",</a:t>
            </a:r>
            <a:r>
              <a:rPr lang="en-US" altLang="ko-KR" sz="1400" dirty="0" err="1"/>
              <a:t>fname</a:t>
            </a:r>
            <a:r>
              <a:rPr lang="en-US" altLang="ko-KR" sz="1400" dirty="0"/>
              <a:t>)</a:t>
            </a:r>
          </a:p>
          <a:p>
            <a:pPr latinLnBrk="1"/>
            <a:r>
              <a:rPr lang="en-US" altLang="ko-KR" sz="1400" dirty="0"/>
              <a:t>            if </a:t>
            </a:r>
            <a:r>
              <a:rPr lang="en-US" altLang="ko-KR" sz="1400" dirty="0" err="1"/>
              <a:t>diff_r</a:t>
            </a:r>
            <a:r>
              <a:rPr lang="en-US" altLang="ko-KR" sz="1400" dirty="0"/>
              <a:t> &lt; rate:</a:t>
            </a:r>
          </a:p>
          <a:p>
            <a:pPr latinLnBrk="1"/>
            <a:r>
              <a:rPr lang="en-US" altLang="ko-KR" sz="1400" dirty="0"/>
              <a:t>            yield (</a:t>
            </a:r>
            <a:r>
              <a:rPr lang="en-US" altLang="ko-KR" sz="1400" dirty="0" err="1"/>
              <a:t>diff_r</a:t>
            </a:r>
            <a:r>
              <a:rPr lang="en-US" altLang="ko-KR" sz="1400" dirty="0"/>
              <a:t>, </a:t>
            </a:r>
            <a:r>
              <a:rPr lang="en-US" altLang="ko-KR" sz="1400" dirty="0" err="1"/>
              <a:t>fname</a:t>
            </a:r>
            <a:r>
              <a:rPr lang="en-US" altLang="ko-KR" sz="1400" dirty="0"/>
              <a:t>)</a:t>
            </a:r>
            <a:endParaRPr lang="ko-KR" altLang="en-US" sz="1400" dirty="0"/>
          </a:p>
        </p:txBody>
      </p:sp>
      <p:sp>
        <p:nvSpPr>
          <p:cNvPr id="14" name="TextBox 13">
            <a:extLst>
              <a:ext uri="{FF2B5EF4-FFF2-40B4-BE49-F238E27FC236}">
                <a16:creationId xmlns:a16="http://schemas.microsoft.com/office/drawing/2014/main" id="{D774DABF-9ED8-46B5-AC80-C5DB6FD8AB34}"/>
              </a:ext>
            </a:extLst>
          </p:cNvPr>
          <p:cNvSpPr txBox="1"/>
          <p:nvPr/>
        </p:nvSpPr>
        <p:spPr>
          <a:xfrm>
            <a:off x="491633" y="2246638"/>
            <a:ext cx="7362092" cy="646331"/>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4. </a:t>
            </a:r>
            <a:r>
              <a:rPr lang="ko-KR" altLang="en-US" sz="1200" b="1" dirty="0">
                <a:solidFill>
                  <a:srgbClr val="00B0F0"/>
                </a:solidFill>
              </a:rPr>
              <a:t>이미지를 검색한다</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p:txBody>
      </p:sp>
      <p:sp>
        <p:nvSpPr>
          <p:cNvPr id="15" name="TextBox 14">
            <a:extLst>
              <a:ext uri="{FF2B5EF4-FFF2-40B4-BE49-F238E27FC236}">
                <a16:creationId xmlns:a16="http://schemas.microsoft.com/office/drawing/2014/main" id="{83566E1F-6FEE-4AC4-B03E-A48B7AF89156}"/>
              </a:ext>
            </a:extLst>
          </p:cNvPr>
          <p:cNvSpPr txBox="1"/>
          <p:nvPr/>
        </p:nvSpPr>
        <p:spPr>
          <a:xfrm>
            <a:off x="491633" y="5938261"/>
            <a:ext cx="7362092" cy="461665"/>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5. </a:t>
            </a:r>
            <a:r>
              <a:rPr lang="ko-KR" altLang="en-US" sz="1200" b="1" dirty="0">
                <a:solidFill>
                  <a:srgbClr val="00B0F0"/>
                </a:solidFill>
              </a:rPr>
              <a:t>검색</a:t>
            </a:r>
            <a:r>
              <a:rPr lang="en-US" altLang="ko-KR" sz="1200" b="1" dirty="0">
                <a:solidFill>
                  <a:srgbClr val="00B0F0"/>
                </a:solidFill>
              </a:rPr>
              <a:t>  : </a:t>
            </a:r>
            <a:r>
              <a:rPr lang="ko-KR" altLang="en-US" sz="1200" dirty="0"/>
              <a:t>실제 파일패스를 지정하고 이미지를 검색합니다</a:t>
            </a:r>
            <a:r>
              <a:rPr lang="en-US" altLang="ko-KR" sz="1200" dirty="0"/>
              <a:t>. </a:t>
            </a:r>
            <a:r>
              <a:rPr lang="ko-KR" altLang="en-US" sz="1200" dirty="0"/>
              <a:t>여기서는 열거한 파일을 </a:t>
            </a:r>
            <a:r>
              <a:rPr lang="en-US" altLang="ko-KR" sz="1200" dirty="0"/>
              <a:t>sorted() </a:t>
            </a:r>
            <a:r>
              <a:rPr lang="ko-KR" altLang="en-US" sz="1200" dirty="0"/>
              <a:t>함수를</a:t>
            </a:r>
            <a:r>
              <a:rPr lang="en-US" altLang="ko-KR" sz="1200" dirty="0"/>
              <a:t> </a:t>
            </a:r>
            <a:r>
              <a:rPr lang="ko-KR" altLang="en-US" sz="1200" dirty="0"/>
              <a:t>이용해서 가까운 파일 순으로 </a:t>
            </a:r>
            <a:r>
              <a:rPr lang="en-US" altLang="ko-KR" sz="1200" dirty="0"/>
              <a:t>sort</a:t>
            </a:r>
            <a:r>
              <a:rPr lang="ko-KR" altLang="en-US" sz="1200" dirty="0"/>
              <a:t>해서 결과를 </a:t>
            </a:r>
            <a:r>
              <a:rPr lang="ko-KR" altLang="en-US" sz="1200" dirty="0" err="1"/>
              <a:t>컨솔에</a:t>
            </a:r>
            <a:r>
              <a:rPr lang="ko-KR" altLang="en-US" sz="1200" dirty="0"/>
              <a:t> 출력합니다</a:t>
            </a:r>
            <a:r>
              <a:rPr lang="en-US" altLang="ko-KR" sz="1200" dirty="0"/>
              <a:t>. </a:t>
            </a:r>
            <a:r>
              <a:rPr lang="ko-KR" altLang="en-US" sz="1200" dirty="0"/>
              <a:t>이후 </a:t>
            </a:r>
            <a:r>
              <a:rPr lang="en-US" altLang="ko-KR" sz="1200" dirty="0"/>
              <a:t>HTML</a:t>
            </a:r>
            <a:r>
              <a:rPr lang="ko-KR" altLang="en-US" sz="1200" dirty="0"/>
              <a:t>로도 출력합니다</a:t>
            </a:r>
            <a:r>
              <a:rPr lang="en-US" altLang="ko-KR" sz="1200" dirty="0"/>
              <a:t>. </a:t>
            </a:r>
          </a:p>
        </p:txBody>
      </p:sp>
    </p:spTree>
    <p:extLst>
      <p:ext uri="{BB962C8B-B14F-4D97-AF65-F5344CB8AC3E}">
        <p14:creationId xmlns:p14="http://schemas.microsoft.com/office/powerpoint/2010/main" val="389129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2"/>
          <p:cNvSpPr>
            <a:spLocks noGrp="1"/>
          </p:cNvSpPr>
          <p:nvPr>
            <p:ph type="body" sz="half" idx="2"/>
          </p:nvPr>
        </p:nvSpPr>
        <p:spPr>
          <a:xfrm>
            <a:off x="8451664" y="1574658"/>
            <a:ext cx="3505873" cy="1349518"/>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r>
              <a:rPr lang="en-US" altLang="ko-KR" b="1" dirty="0"/>
              <a:t>HTML</a:t>
            </a:r>
          </a:p>
          <a:p>
            <a:pPr marL="285750" lvl="2" indent="-285750">
              <a:buFont typeface="Arial" panose="020B0604020202020204" pitchFamily="34" charset="0"/>
              <a:buChar char="•"/>
            </a:pPr>
            <a:r>
              <a:rPr lang="ko-KR" altLang="en-US" dirty="0"/>
              <a:t>출력</a:t>
            </a:r>
            <a:endParaRPr lang="en-US" altLang="ko-KR" dirty="0"/>
          </a:p>
        </p:txBody>
      </p:sp>
      <p:sp>
        <p:nvSpPr>
          <p:cNvPr id="17"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2</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Caltech </a:t>
            </a:r>
            <a:r>
              <a:rPr lang="ko-KR" altLang="en-US" b="1" dirty="0">
                <a:solidFill>
                  <a:schemeClr val="bg1"/>
                </a:solidFill>
              </a:rPr>
              <a:t>이미지 사이트에서 다양한 이미지 유사성 검출</a:t>
            </a:r>
            <a:endParaRPr lang="ko-KR" altLang="en-US" sz="2800" dirty="0">
              <a:solidFill>
                <a:schemeClr val="bg1"/>
              </a:solidFill>
            </a:endParaRPr>
          </a:p>
        </p:txBody>
      </p:sp>
      <p:sp>
        <p:nvSpPr>
          <p:cNvPr id="8" name="텍스트 개체 틀 2">
            <a:extLst>
              <a:ext uri="{FF2B5EF4-FFF2-40B4-BE49-F238E27FC236}">
                <a16:creationId xmlns:a16="http://schemas.microsoft.com/office/drawing/2014/main" id="{FBF70075-9679-4FB5-BDAC-0EC1B11299C2}"/>
              </a:ext>
            </a:extLst>
          </p:cNvPr>
          <p:cNvSpPr txBox="1">
            <a:spLocks/>
          </p:cNvSpPr>
          <p:nvPr/>
        </p:nvSpPr>
        <p:spPr>
          <a:xfrm>
            <a:off x="8451664" y="3015555"/>
            <a:ext cx="3505873" cy="1492393"/>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lvl="2" indent="-285750">
              <a:buFont typeface="Arial" panose="020B0604020202020204" pitchFamily="34" charset="0"/>
              <a:buChar char="•"/>
            </a:pPr>
            <a:r>
              <a:rPr lang="en-US" altLang="ko-KR" dirty="0"/>
              <a:t>.</a:t>
            </a:r>
          </a:p>
        </p:txBody>
      </p:sp>
      <p:sp>
        <p:nvSpPr>
          <p:cNvPr id="10" name="직사각형 9">
            <a:extLst>
              <a:ext uri="{FF2B5EF4-FFF2-40B4-BE49-F238E27FC236}">
                <a16:creationId xmlns:a16="http://schemas.microsoft.com/office/drawing/2014/main" id="{69BEF917-67FA-44CC-BBF4-EF15F71EADF3}"/>
              </a:ext>
            </a:extLst>
          </p:cNvPr>
          <p:cNvSpPr/>
          <p:nvPr/>
        </p:nvSpPr>
        <p:spPr>
          <a:xfrm>
            <a:off x="438703" y="238964"/>
            <a:ext cx="7362092" cy="1600438"/>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  6. HTML</a:t>
            </a:r>
            <a:r>
              <a:rPr lang="ko-KR" altLang="en-US" sz="1400" b="1" dirty="0"/>
              <a:t>을 출력</a:t>
            </a:r>
            <a:endParaRPr lang="en-US" altLang="ko-KR" sz="1400" b="1" dirty="0"/>
          </a:p>
          <a:p>
            <a:pPr latinLnBrk="1"/>
            <a:r>
              <a:rPr lang="en-US" altLang="ko-KR" sz="1400" dirty="0"/>
              <a:t>html = """&lt;html&gt;&lt;body&gt;&lt;h3&gt;</a:t>
            </a:r>
            <a:r>
              <a:rPr lang="en-US" altLang="ko-KR" sz="1400" dirty="0" err="1"/>
              <a:t>srcfile</a:t>
            </a:r>
            <a:r>
              <a:rPr lang="en-US" altLang="ko-KR" sz="1400" dirty="0"/>
              <a:t>&lt;/h3&gt;&lt;p&gt;</a:t>
            </a:r>
          </a:p>
          <a:p>
            <a:pPr latinLnBrk="1"/>
            <a:r>
              <a:rPr lang="en-US" altLang="ko-KR" sz="1400" dirty="0"/>
              <a:t>&lt;</a:t>
            </a:r>
            <a:r>
              <a:rPr lang="en-US" altLang="ko-KR" sz="1400" dirty="0" err="1"/>
              <a:t>img</a:t>
            </a:r>
            <a:r>
              <a:rPr lang="en-US" altLang="ko-KR" sz="1400" dirty="0"/>
              <a:t> </a:t>
            </a:r>
            <a:r>
              <a:rPr lang="en-US" altLang="ko-KR" sz="1400" dirty="0" err="1"/>
              <a:t>src</a:t>
            </a:r>
            <a:r>
              <a:rPr lang="en-US" altLang="ko-KR" sz="1400" dirty="0"/>
              <a:t>='{0}' width=200&gt;&lt;/p&gt;{1}</a:t>
            </a:r>
          </a:p>
          <a:p>
            <a:pPr latinLnBrk="1"/>
            <a:r>
              <a:rPr lang="en-US" altLang="ko-KR" sz="1400" dirty="0"/>
              <a:t>&lt;/body&gt;&lt;/html&gt;""".format(</a:t>
            </a:r>
            <a:r>
              <a:rPr lang="en-US" altLang="ko-KR" sz="1400" dirty="0" err="1"/>
              <a:t>srcfile</a:t>
            </a:r>
            <a:r>
              <a:rPr lang="en-US" altLang="ko-KR" sz="1400" dirty="0"/>
              <a:t>, html)</a:t>
            </a:r>
          </a:p>
          <a:p>
            <a:pPr latinLnBrk="1"/>
            <a:r>
              <a:rPr lang="en-US" altLang="ko-KR" sz="1400" dirty="0"/>
              <a:t>with open("./avhash-search-output.html", "w", encoding="utf-8") as f:    </a:t>
            </a:r>
          </a:p>
          <a:p>
            <a:pPr latinLnBrk="1"/>
            <a:r>
              <a:rPr lang="en-US" altLang="ko-KR" sz="1400" dirty="0"/>
              <a:t>      </a:t>
            </a:r>
            <a:r>
              <a:rPr lang="en-US" altLang="ko-KR" sz="1400" dirty="0" err="1"/>
              <a:t>f.write</a:t>
            </a:r>
            <a:r>
              <a:rPr lang="en-US" altLang="ko-KR" sz="1400" dirty="0"/>
              <a:t>(html)</a:t>
            </a:r>
          </a:p>
          <a:p>
            <a:pPr latinLnBrk="1"/>
            <a:r>
              <a:rPr lang="en-US" altLang="ko-KR" sz="1400" dirty="0"/>
              <a:t>print("ok")</a:t>
            </a:r>
            <a:endParaRPr lang="ko-KR" altLang="en-US" sz="1400" dirty="0"/>
          </a:p>
        </p:txBody>
      </p:sp>
      <p:sp>
        <p:nvSpPr>
          <p:cNvPr id="14" name="내용 개체 틀 2">
            <a:extLst>
              <a:ext uri="{FF2B5EF4-FFF2-40B4-BE49-F238E27FC236}">
                <a16:creationId xmlns:a16="http://schemas.microsoft.com/office/drawing/2014/main" id="{BA0CA9C4-EFA9-479C-9AD2-8BC7CD3D750E}"/>
              </a:ext>
            </a:extLst>
          </p:cNvPr>
          <p:cNvSpPr txBox="1">
            <a:spLocks/>
          </p:cNvSpPr>
          <p:nvPr/>
        </p:nvSpPr>
        <p:spPr>
          <a:xfrm>
            <a:off x="438703" y="2344898"/>
            <a:ext cx="7362092" cy="4301354"/>
          </a:xfrm>
          <a:prstGeom prst="rect">
            <a:avLst/>
          </a:prstGeom>
          <a:ln>
            <a:solidFill>
              <a:srgbClr val="92D050"/>
            </a:solidFill>
          </a:ln>
        </p:spPr>
        <p:txBody>
          <a:bodyPr vert="horz" lIns="91440" tIns="457200" rIns="91440" bIns="45720" rtlCol="0">
            <a:noAutofit/>
          </a:bodyPr>
          <a:lstStyle>
            <a:lvl1pPr marL="0" indent="0" algn="ctr" defTabSz="914400" rtl="0" eaLnBrk="1" latinLnBrk="1" hangingPunct="1">
              <a:lnSpc>
                <a:spcPct val="90000"/>
              </a:lnSpc>
              <a:spcBef>
                <a:spcPts val="1800"/>
              </a:spcBef>
              <a:buClr>
                <a:schemeClr val="accent1">
                  <a:lumMod val="50000"/>
                </a:schemeClr>
              </a:buClr>
              <a:buSzPct val="100000"/>
              <a:buFont typeface="Arial" pitchFamily="34" charset="0"/>
              <a:buNone/>
              <a:defRPr sz="2000" kern="1200">
                <a:solidFill>
                  <a:schemeClr val="tx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8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4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2000" kern="1200">
                <a:solidFill>
                  <a:schemeClr val="tx1"/>
                </a:solidFill>
                <a:latin typeface="+mn-lt"/>
                <a:ea typeface="+mn-ea"/>
                <a:cs typeface="+mn-cs"/>
              </a:defRPr>
            </a:lvl9pPr>
          </a:lstStyle>
          <a:p>
            <a:pPr algn="l">
              <a:buFont typeface="Wingdings" panose="05000000000000000000" pitchFamily="2" charset="2"/>
              <a:buChar char="l"/>
            </a:pPr>
            <a:r>
              <a:rPr lang="en-US" altLang="ko-KR" sz="1400" b="1"/>
              <a:t>Code </a:t>
            </a:r>
            <a:r>
              <a:rPr lang="ko-KR" altLang="en-US" sz="1400" b="1"/>
              <a:t>해석</a:t>
            </a:r>
            <a:r>
              <a:rPr lang="en-US" altLang="ko-KR" sz="1400" b="1"/>
              <a:t> </a:t>
            </a:r>
          </a:p>
          <a:p>
            <a:pPr lvl="1">
              <a:buFont typeface="Wingdings" panose="05000000000000000000" pitchFamily="2" charset="2"/>
              <a:buChar char="l"/>
            </a:pPr>
            <a:r>
              <a:rPr lang="en-US" altLang="ko-KR" sz="1200" b="1"/>
              <a:t>4</a:t>
            </a:r>
            <a:r>
              <a:rPr lang="ko-KR" altLang="en-US" sz="1200" b="1"/>
              <a:t>단계 </a:t>
            </a:r>
            <a:r>
              <a:rPr lang="en-US" altLang="ko-KR" sz="1200" b="1"/>
              <a:t>: </a:t>
            </a:r>
            <a:r>
              <a:rPr lang="ko-KR" altLang="en-US" sz="1200" b="1"/>
              <a:t>정확도를 높이기 위한 추가적인 고찰 </a:t>
            </a:r>
            <a:endParaRPr lang="en-US" altLang="ko-KR" sz="1200" b="1"/>
          </a:p>
          <a:p>
            <a:pPr lvl="2">
              <a:buFont typeface="Wingdings" panose="05000000000000000000" pitchFamily="2" charset="2"/>
              <a:buChar char="l"/>
            </a:pPr>
            <a:r>
              <a:rPr lang="en-US" altLang="ko-KR" sz="1000"/>
              <a:t>3</a:t>
            </a:r>
            <a:r>
              <a:rPr lang="ko-KR" altLang="en-US" sz="1000"/>
              <a:t>단계에서 </a:t>
            </a:r>
            <a:r>
              <a:rPr lang="en-US" altLang="ko-KR" sz="1000"/>
              <a:t>CNN</a:t>
            </a:r>
            <a:r>
              <a:rPr lang="ko-KR" altLang="en-US" sz="1000"/>
              <a:t>를 이용해도 </a:t>
            </a:r>
            <a:r>
              <a:rPr lang="en-US" altLang="ko-KR" sz="1000"/>
              <a:t>85%</a:t>
            </a:r>
            <a:r>
              <a:rPr lang="ko-KR" altLang="en-US" sz="1000"/>
              <a:t>정도 정도의 정확도</a:t>
            </a:r>
            <a:r>
              <a:rPr lang="en-US" altLang="ko-KR" sz="1000"/>
              <a:t>. </a:t>
            </a:r>
            <a:r>
              <a:rPr lang="ko-KR" altLang="en-US" sz="1000"/>
              <a:t>이를 개선하기 위한 방법을 고민</a:t>
            </a:r>
            <a:endParaRPr lang="en-US" altLang="ko-KR" sz="1000"/>
          </a:p>
          <a:p>
            <a:pPr lvl="2">
              <a:buFont typeface="Wingdings" panose="05000000000000000000" pitchFamily="2" charset="2"/>
              <a:buChar char="l"/>
            </a:pPr>
            <a:r>
              <a:rPr lang="ko-KR" altLang="en-US" sz="1000"/>
              <a:t>절대적인 </a:t>
            </a:r>
            <a:r>
              <a:rPr lang="en-US" altLang="ko-KR" sz="1000"/>
              <a:t>sample</a:t>
            </a:r>
            <a:r>
              <a:rPr lang="ko-KR" altLang="en-US" sz="1000"/>
              <a:t>을 확보하기 위한 </a:t>
            </a:r>
            <a:r>
              <a:rPr lang="en-US" altLang="ko-KR" sz="1000"/>
              <a:t>image </a:t>
            </a:r>
            <a:r>
              <a:rPr lang="ko-KR" altLang="en-US" sz="1000"/>
              <a:t>변환</a:t>
            </a:r>
            <a:r>
              <a:rPr lang="en-US" altLang="ko-KR" sz="1000"/>
              <a:t>(</a:t>
            </a:r>
            <a:r>
              <a:rPr lang="ko-KR" altLang="en-US" sz="1000"/>
              <a:t>이미지 각도 변환</a:t>
            </a:r>
            <a:r>
              <a:rPr lang="en-US" altLang="ko-KR" sz="1000"/>
              <a:t>, </a:t>
            </a:r>
            <a:r>
              <a:rPr lang="ko-KR" altLang="en-US" sz="1000"/>
              <a:t>반전</a:t>
            </a:r>
            <a:r>
              <a:rPr lang="en-US" altLang="ko-KR" sz="1000"/>
              <a:t>, </a:t>
            </a:r>
            <a:r>
              <a:rPr lang="ko-KR" altLang="en-US" sz="1000"/>
              <a:t>확대축소</a:t>
            </a:r>
            <a:r>
              <a:rPr lang="en-US" altLang="ko-KR" sz="1000"/>
              <a:t>, </a:t>
            </a:r>
            <a:r>
              <a:rPr lang="ko-KR" altLang="en-US" sz="1000"/>
              <a:t>평균화</a:t>
            </a:r>
            <a:r>
              <a:rPr lang="en-US" altLang="ko-KR" sz="1000"/>
              <a:t>,</a:t>
            </a:r>
          </a:p>
          <a:p>
            <a:pPr marL="365760" lvl="1"/>
            <a:endParaRPr lang="en-US" altLang="ko-KR" sz="1200" dirty="0"/>
          </a:p>
        </p:txBody>
      </p:sp>
      <p:sp>
        <p:nvSpPr>
          <p:cNvPr id="15" name="TextBox 14">
            <a:extLst>
              <a:ext uri="{FF2B5EF4-FFF2-40B4-BE49-F238E27FC236}">
                <a16:creationId xmlns:a16="http://schemas.microsoft.com/office/drawing/2014/main" id="{D25652D9-7B2B-491A-BC56-C214F58E6106}"/>
              </a:ext>
            </a:extLst>
          </p:cNvPr>
          <p:cNvSpPr txBox="1"/>
          <p:nvPr/>
        </p:nvSpPr>
        <p:spPr>
          <a:xfrm>
            <a:off x="438703" y="1953650"/>
            <a:ext cx="7362092" cy="276999"/>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6. HTML</a:t>
            </a:r>
            <a:r>
              <a:rPr lang="ko-KR" altLang="en-US" sz="1200" b="1" dirty="0">
                <a:solidFill>
                  <a:srgbClr val="00B0F0"/>
                </a:solidFill>
              </a:rPr>
              <a:t>을 출력</a:t>
            </a:r>
            <a:r>
              <a:rPr lang="en-US" altLang="ko-KR" sz="1200" b="1" dirty="0">
                <a:solidFill>
                  <a:srgbClr val="00B0F0"/>
                </a:solidFill>
              </a:rPr>
              <a:t> : </a:t>
            </a:r>
            <a:r>
              <a:rPr lang="ko-KR" altLang="en-US" sz="1200" dirty="0"/>
              <a:t> </a:t>
            </a:r>
            <a:r>
              <a:rPr lang="en-US" altLang="ko-KR" sz="1200" dirty="0"/>
              <a:t>3HTML</a:t>
            </a:r>
            <a:r>
              <a:rPr lang="ko-KR" altLang="en-US" sz="1200" dirty="0"/>
              <a:t>로 출력을 한다</a:t>
            </a:r>
            <a:r>
              <a:rPr lang="en-US" altLang="ko-KR" sz="1200" dirty="0"/>
              <a:t>.</a:t>
            </a:r>
          </a:p>
        </p:txBody>
      </p:sp>
    </p:spTree>
    <p:extLst>
      <p:ext uri="{BB962C8B-B14F-4D97-AF65-F5344CB8AC3E}">
        <p14:creationId xmlns:p14="http://schemas.microsoft.com/office/powerpoint/2010/main" val="240362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726" y="3071654"/>
            <a:ext cx="10372725" cy="698241"/>
          </a:xfrm>
        </p:spPr>
        <p:txBody>
          <a:bodyPr>
            <a:normAutofit fontScale="90000"/>
          </a:bodyPr>
          <a:lstStyle/>
          <a:p>
            <a:pPr algn="ctr"/>
            <a:r>
              <a:rPr lang="ko-KR" altLang="en-US" sz="2400" b="1" dirty="0">
                <a:latin typeface="Arial" panose="020B0604020202020204" pitchFamily="34" charset="0"/>
                <a:cs typeface="Arial" panose="020B0604020202020204" pitchFamily="34" charset="0"/>
              </a:rPr>
              <a:t>융합적 사고</a:t>
            </a:r>
            <a:br>
              <a:rPr lang="en-US" altLang="ko-KR" sz="2400"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Heterogenous computing</a:t>
            </a:r>
            <a:endParaRPr lang="ko-KR" altLang="en-US" sz="2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060FEDE-2C11-4F5F-8098-954CCA9D7AF0}"/>
              </a:ext>
            </a:extLst>
          </p:cNvPr>
          <p:cNvSpPr txBox="1"/>
          <p:nvPr/>
        </p:nvSpPr>
        <p:spPr>
          <a:xfrm rot="19075020">
            <a:off x="-37056" y="360377"/>
            <a:ext cx="1316000" cy="369332"/>
          </a:xfrm>
          <a:prstGeom prst="rect">
            <a:avLst/>
          </a:prstGeom>
          <a:solidFill>
            <a:srgbClr val="FFFF00"/>
          </a:solidFill>
        </p:spPr>
        <p:txBody>
          <a:bodyPr wrap="square" rtlCol="0">
            <a:spAutoFit/>
          </a:bodyPr>
          <a:lstStyle/>
          <a:p>
            <a:pPr algn="ctr"/>
            <a:r>
              <a:rPr lang="ko-KR" altLang="en-US" dirty="0" err="1"/>
              <a:t>잠시휴식</a:t>
            </a:r>
            <a:r>
              <a:rPr lang="en-US" altLang="ko-KR" dirty="0"/>
              <a:t>!!</a:t>
            </a:r>
            <a:endParaRPr lang="ko-KR" altLang="en-US" dirty="0"/>
          </a:p>
        </p:txBody>
      </p:sp>
    </p:spTree>
    <p:extLst>
      <p:ext uri="{BB962C8B-B14F-4D97-AF65-F5344CB8AC3E}">
        <p14:creationId xmlns:p14="http://schemas.microsoft.com/office/powerpoint/2010/main" val="138145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487" y="347097"/>
            <a:ext cx="10227028" cy="615553"/>
          </a:xfrm>
        </p:spPr>
        <p:txBody>
          <a:bodyPr/>
          <a:lstStyle/>
          <a:p>
            <a:pPr algn="ctr"/>
            <a:r>
              <a:rPr lang="ko-KR" altLang="en-US" sz="3200" dirty="0">
                <a:latin typeface="+mn-lt"/>
              </a:rPr>
              <a:t>좌뇌와 우뇌의 역할</a:t>
            </a:r>
            <a:endParaRPr lang="en-US" sz="3200" dirty="0">
              <a:latin typeface="+mn-lt"/>
            </a:endParaRP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6921" y="1141875"/>
            <a:ext cx="10097063" cy="5295788"/>
          </a:xfrm>
          <a:prstGeom prst="rect">
            <a:avLst/>
          </a:prstGeom>
          <a:noFill/>
          <a:ln>
            <a:noFill/>
          </a:ln>
        </p:spPr>
      </p:pic>
    </p:spTree>
    <p:extLst>
      <p:ext uri="{BB962C8B-B14F-4D97-AF65-F5344CB8AC3E}">
        <p14:creationId xmlns:p14="http://schemas.microsoft.com/office/powerpoint/2010/main" val="297282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981" y="216374"/>
            <a:ext cx="10834777" cy="782964"/>
          </a:xfrm>
        </p:spPr>
        <p:txBody>
          <a:bodyPr>
            <a:normAutofit/>
          </a:bodyPr>
          <a:lstStyle/>
          <a:p>
            <a:pPr algn="ctr"/>
            <a:r>
              <a:rPr lang="en-US" dirty="0">
                <a:latin typeface="+mn-lt"/>
              </a:rPr>
              <a:t>Heterogeneous thinking</a:t>
            </a:r>
          </a:p>
        </p:txBody>
      </p:sp>
      <p:sp>
        <p:nvSpPr>
          <p:cNvPr id="5" name="Rectangle 4"/>
          <p:cNvSpPr/>
          <p:nvPr/>
        </p:nvSpPr>
        <p:spPr>
          <a:xfrm>
            <a:off x="282499" y="999337"/>
            <a:ext cx="6200077" cy="5283160"/>
          </a:xfrm>
          <a:prstGeom prst="rect">
            <a:avLst/>
          </a:prstGeom>
          <a:ln w="6350"/>
        </p:spPr>
        <p:style>
          <a:lnRef idx="2">
            <a:schemeClr val="dk1"/>
          </a:lnRef>
          <a:fillRef idx="1">
            <a:schemeClr val="lt1"/>
          </a:fillRef>
          <a:effectRef idx="0">
            <a:schemeClr val="dk1"/>
          </a:effectRef>
          <a:fontRef idx="minor">
            <a:schemeClr val="dk1"/>
          </a:fontRef>
        </p:style>
        <p:txBody>
          <a:bodyPr rot="0" spcFirstLastPara="0" vert="horz" wrap="square" lIns="101600" tIns="50800" rIns="101600" bIns="50800" numCol="1" spcCol="0" rtlCol="0" fromWordArt="0" anchor="ctr" anchorCtr="0" forceAA="0" compatLnSpc="1">
            <a:prstTxWarp prst="textNoShape">
              <a:avLst/>
            </a:prstTxWarp>
            <a:noAutofit/>
          </a:bodyPr>
          <a:lstStyle/>
          <a:p>
            <a:pPr>
              <a:lnSpc>
                <a:spcPct val="115000"/>
              </a:lnSpc>
              <a:spcAft>
                <a:spcPts val="1111"/>
              </a:spcAft>
            </a:pPr>
            <a:r>
              <a:rPr lang="ko-KR" altLang="en-US" sz="1867" b="1" u="sng" dirty="0">
                <a:ea typeface="맑은 고딕"/>
                <a:cs typeface="Times New Roman"/>
              </a:rPr>
              <a:t>수업</a:t>
            </a:r>
            <a:endParaRPr lang="en-US" sz="1867" dirty="0">
              <a:ea typeface="맑은 고딕"/>
              <a:cs typeface="Times New Roman"/>
            </a:endParaRPr>
          </a:p>
          <a:p>
            <a:pPr marL="228594" indent="-228594">
              <a:lnSpc>
                <a:spcPct val="115000"/>
              </a:lnSpc>
              <a:spcAft>
                <a:spcPts val="1111"/>
              </a:spcAft>
              <a:buFont typeface="arial" panose="020B0604020202020204" pitchFamily="34" charset="0"/>
              <a:buChar char="•"/>
            </a:pPr>
            <a:r>
              <a:rPr lang="en-US" sz="1467" dirty="0">
                <a:ea typeface="맑은 고딕"/>
                <a:cs typeface="Times New Roman"/>
              </a:rPr>
              <a:t>R</a:t>
            </a:r>
            <a:r>
              <a:rPr lang="ko-KR" altLang="en-US" sz="1467" dirty="0">
                <a:ea typeface="맑은 고딕"/>
                <a:cs typeface="Times New Roman"/>
              </a:rPr>
              <a:t>은</a:t>
            </a:r>
            <a:r>
              <a:rPr lang="en-US" sz="1467" dirty="0">
                <a:ea typeface="맑은 고딕"/>
                <a:cs typeface="Times New Roman"/>
              </a:rPr>
              <a:t> </a:t>
            </a:r>
            <a:r>
              <a:rPr lang="ko-KR" altLang="en-US" sz="1467" dirty="0">
                <a:ea typeface="맑은 고딕"/>
                <a:cs typeface="Times New Roman"/>
              </a:rPr>
              <a:t>대용량의 데이터를 원하는 조건과 규칙을 통해 다양한 데이터 입력</a:t>
            </a:r>
            <a:r>
              <a:rPr lang="en-US" altLang="ko-KR" sz="1467" dirty="0">
                <a:ea typeface="맑은 고딕"/>
                <a:cs typeface="Times New Roman"/>
              </a:rPr>
              <a:t>, </a:t>
            </a:r>
            <a:r>
              <a:rPr lang="ko-KR" altLang="en-US" sz="1467" dirty="0">
                <a:ea typeface="맑은 고딕"/>
                <a:cs typeface="Times New Roman"/>
              </a:rPr>
              <a:t>변환</a:t>
            </a:r>
            <a:r>
              <a:rPr lang="en-US" altLang="ko-KR" sz="1467" dirty="0">
                <a:ea typeface="맑은 고딕"/>
                <a:cs typeface="Times New Roman"/>
              </a:rPr>
              <a:t>, </a:t>
            </a:r>
            <a:r>
              <a:rPr lang="ko-KR" altLang="en-US" sz="1467" dirty="0">
                <a:ea typeface="맑은 고딕"/>
                <a:cs typeface="Times New Roman"/>
              </a:rPr>
              <a:t>무응답 대체</a:t>
            </a:r>
            <a:r>
              <a:rPr lang="en-US" altLang="ko-KR" sz="1467" dirty="0">
                <a:ea typeface="맑은 고딕"/>
                <a:cs typeface="Times New Roman"/>
              </a:rPr>
              <a:t>, </a:t>
            </a:r>
            <a:r>
              <a:rPr lang="ko-KR" altLang="en-US" sz="1467" dirty="0">
                <a:ea typeface="맑은 고딕"/>
                <a:cs typeface="Times New Roman"/>
              </a:rPr>
              <a:t>시각화를 </a:t>
            </a:r>
            <a:r>
              <a:rPr lang="ko-KR" altLang="en-US" sz="1467" dirty="0" err="1">
                <a:ea typeface="맑은 고딕"/>
                <a:cs typeface="Times New Roman"/>
              </a:rPr>
              <a:t>인터랙티브하게</a:t>
            </a:r>
            <a:r>
              <a:rPr lang="ko-KR" altLang="en-US" sz="1467" dirty="0">
                <a:ea typeface="맑은 고딕"/>
                <a:cs typeface="Times New Roman"/>
              </a:rPr>
              <a:t> 수행하면서 다양한 결과를 도출한다</a:t>
            </a:r>
            <a:r>
              <a:rPr lang="en-US" altLang="ko-KR" sz="1467" dirty="0">
                <a:ea typeface="맑은 고딕"/>
                <a:cs typeface="Times New Roman"/>
              </a:rPr>
              <a:t>.</a:t>
            </a:r>
            <a:r>
              <a:rPr lang="ko-KR" altLang="en-US" sz="1467" dirty="0">
                <a:ea typeface="맑은 고딕"/>
                <a:cs typeface="Times New Roman"/>
              </a:rPr>
              <a:t>기본적으로 수학 및 </a:t>
            </a:r>
            <a:r>
              <a:rPr lang="ko-KR" altLang="en-US" sz="1467" dirty="0" err="1">
                <a:ea typeface="맑은 고딕"/>
                <a:cs typeface="Times New Roman"/>
              </a:rPr>
              <a:t>통계계산이</a:t>
            </a:r>
            <a:r>
              <a:rPr lang="ko-KR" altLang="en-US" sz="1467" dirty="0">
                <a:ea typeface="맑은 고딕"/>
                <a:cs typeface="Times New Roman"/>
              </a:rPr>
              <a:t> 포함되어 통계분석에 적합하다</a:t>
            </a:r>
            <a:r>
              <a:rPr lang="en-US" altLang="ko-KR" sz="1467" dirty="0">
                <a:ea typeface="맑은 고딕"/>
                <a:cs typeface="Times New Roman"/>
              </a:rPr>
              <a:t>. </a:t>
            </a:r>
          </a:p>
          <a:p>
            <a:pPr marL="228594" indent="-228594">
              <a:lnSpc>
                <a:spcPct val="115000"/>
              </a:lnSpc>
              <a:spcAft>
                <a:spcPts val="1111"/>
              </a:spcAft>
              <a:buFont typeface="arial" panose="020B0604020202020204" pitchFamily="34" charset="0"/>
              <a:buChar char="•"/>
            </a:pPr>
            <a:r>
              <a:rPr lang="ko-KR" altLang="en-US" sz="1467" dirty="0">
                <a:ea typeface="맑은 고딕"/>
                <a:cs typeface="Times New Roman"/>
              </a:rPr>
              <a:t>데이터는 다양한 소스를 통해서 얻을 수 있는데 크게는 </a:t>
            </a:r>
            <a:r>
              <a:rPr lang="en-US" altLang="ko-KR" sz="1467" dirty="0">
                <a:ea typeface="맑은 고딕"/>
                <a:cs typeface="Times New Roman"/>
              </a:rPr>
              <a:t>4</a:t>
            </a:r>
            <a:r>
              <a:rPr lang="ko-KR" altLang="en-US" sz="1467" dirty="0">
                <a:ea typeface="맑은 고딕"/>
                <a:cs typeface="Times New Roman"/>
              </a:rPr>
              <a:t>가지 정도로 나눌 수 있다</a:t>
            </a:r>
            <a:r>
              <a:rPr lang="en-US" altLang="ko-KR" sz="1467" dirty="0">
                <a:ea typeface="맑은 고딕"/>
                <a:cs typeface="Times New Roman"/>
              </a:rPr>
              <a:t>. </a:t>
            </a:r>
            <a:r>
              <a:rPr lang="ko-KR" altLang="en-US" sz="1467" dirty="0">
                <a:ea typeface="맑은 고딕"/>
                <a:cs typeface="Times New Roman"/>
              </a:rPr>
              <a:t>엑셀데이터는 </a:t>
            </a:r>
            <a:r>
              <a:rPr lang="en-US" altLang="ko-KR" sz="1467" dirty="0">
                <a:ea typeface="맑은 고딕"/>
                <a:cs typeface="Times New Roman"/>
              </a:rPr>
              <a:t>read.csv()</a:t>
            </a:r>
            <a:r>
              <a:rPr lang="ko-KR" altLang="en-US" sz="1467" dirty="0">
                <a:ea typeface="맑은 고딕"/>
                <a:cs typeface="Times New Roman"/>
              </a:rPr>
              <a:t>함수를 사용해서 불러올 수고 첫번째 행에 변수가 있으면 </a:t>
            </a:r>
            <a:r>
              <a:rPr lang="en-US" altLang="ko-KR" sz="1467" dirty="0">
                <a:ea typeface="맑은 고딕"/>
                <a:cs typeface="Times New Roman"/>
              </a:rPr>
              <a:t>header=F</a:t>
            </a:r>
            <a:r>
              <a:rPr lang="ko-KR" altLang="en-US" sz="1467" dirty="0">
                <a:ea typeface="맑은 고딕"/>
                <a:cs typeface="Times New Roman"/>
              </a:rPr>
              <a:t>를 설정한다</a:t>
            </a:r>
            <a:r>
              <a:rPr lang="en-US" altLang="ko-KR" sz="1467" dirty="0">
                <a:ea typeface="맑은 고딕"/>
                <a:cs typeface="Times New Roman"/>
              </a:rPr>
              <a:t>. </a:t>
            </a:r>
            <a:r>
              <a:rPr lang="ko-KR" altLang="en-US" sz="1467" dirty="0">
                <a:ea typeface="맑은 고딕"/>
                <a:cs typeface="Times New Roman"/>
              </a:rPr>
              <a:t>텍스트파일의 경우 </a:t>
            </a:r>
            <a:r>
              <a:rPr lang="en-US" altLang="ko-KR" sz="1467" dirty="0">
                <a:ea typeface="맑은 고딕"/>
                <a:cs typeface="Times New Roman"/>
              </a:rPr>
              <a:t>tab</a:t>
            </a:r>
            <a:r>
              <a:rPr lang="ko-KR" altLang="en-US" sz="1467" dirty="0">
                <a:ea typeface="맑은 고딕"/>
                <a:cs typeface="Times New Roman"/>
              </a:rPr>
              <a:t>으로 구분이 되어 있어야하고 </a:t>
            </a:r>
            <a:r>
              <a:rPr lang="en-US" altLang="ko-KR" sz="1467" dirty="0">
                <a:ea typeface="맑은 고딕"/>
                <a:cs typeface="Times New Roman"/>
              </a:rPr>
              <a:t>header=T</a:t>
            </a:r>
            <a:r>
              <a:rPr lang="ko-KR" altLang="en-US" sz="1467" dirty="0">
                <a:ea typeface="맑은 고딕"/>
                <a:cs typeface="Times New Roman"/>
              </a:rPr>
              <a:t>를 설정해 준다</a:t>
            </a:r>
            <a:r>
              <a:rPr lang="en-US" altLang="ko-KR" sz="1467" dirty="0">
                <a:ea typeface="맑은 고딕"/>
                <a:cs typeface="Times New Roman"/>
              </a:rPr>
              <a:t>. </a:t>
            </a:r>
            <a:r>
              <a:rPr lang="ko-KR" altLang="en-US" sz="1467" dirty="0">
                <a:ea typeface="맑은 고딕"/>
                <a:cs typeface="Times New Roman"/>
              </a:rPr>
              <a:t> </a:t>
            </a:r>
            <a:r>
              <a:rPr lang="en-US" altLang="ko-KR" sz="1467" dirty="0">
                <a:ea typeface="맑은 고딕"/>
                <a:cs typeface="Times New Roman"/>
              </a:rPr>
              <a:t>SPSS</a:t>
            </a:r>
            <a:r>
              <a:rPr lang="ko-KR" altLang="en-US" sz="1467" dirty="0">
                <a:ea typeface="맑은 고딕"/>
                <a:cs typeface="Times New Roman"/>
              </a:rPr>
              <a:t>는 </a:t>
            </a:r>
            <a:r>
              <a:rPr lang="ko-KR" altLang="en-US" sz="1467" dirty="0" err="1">
                <a:ea typeface="맑은 고딕"/>
                <a:cs typeface="Times New Roman"/>
              </a:rPr>
              <a:t>데이터셋이</a:t>
            </a:r>
            <a:r>
              <a:rPr lang="ko-KR" altLang="en-US" sz="1467" dirty="0">
                <a:ea typeface="맑은 고딕"/>
                <a:cs typeface="Times New Roman"/>
              </a:rPr>
              <a:t> 이질적이며 외국인과 통화하는 것처럼 통역이 우선 필요하다</a:t>
            </a:r>
            <a:r>
              <a:rPr lang="en-US" altLang="ko-KR" sz="1467" dirty="0">
                <a:ea typeface="맑은 고딕"/>
                <a:cs typeface="Times New Roman"/>
              </a:rPr>
              <a:t>. </a:t>
            </a:r>
            <a:r>
              <a:rPr lang="en-US" altLang="ko-KR" sz="1467" dirty="0" err="1">
                <a:ea typeface="맑은 고딕"/>
                <a:cs typeface="Times New Roman"/>
              </a:rPr>
              <a:t>Sav</a:t>
            </a:r>
            <a:r>
              <a:rPr lang="ko-KR" altLang="en-US" sz="1467" dirty="0">
                <a:ea typeface="맑은 고딕"/>
                <a:cs typeface="Times New Roman"/>
              </a:rPr>
              <a:t>로 </a:t>
            </a:r>
            <a:r>
              <a:rPr lang="ko-KR" altLang="en-US" sz="1467" dirty="0" err="1">
                <a:ea typeface="맑은 고딕"/>
                <a:cs typeface="Times New Roman"/>
              </a:rPr>
              <a:t>변환후</a:t>
            </a:r>
            <a:r>
              <a:rPr lang="ko-KR" altLang="en-US" sz="1467" dirty="0">
                <a:ea typeface="맑은 고딕"/>
                <a:cs typeface="Times New Roman"/>
              </a:rPr>
              <a:t> 표형식인 데이터프레임으로 바꾸는 것이 좋다</a:t>
            </a:r>
            <a:r>
              <a:rPr lang="en-US" altLang="ko-KR" sz="1467" dirty="0">
                <a:ea typeface="맑은 고딕"/>
                <a:cs typeface="Times New Roman"/>
              </a:rPr>
              <a:t>. XML</a:t>
            </a:r>
            <a:r>
              <a:rPr lang="ko-KR" altLang="en-US" sz="1467" dirty="0">
                <a:ea typeface="맑은 고딕"/>
                <a:cs typeface="Times New Roman"/>
              </a:rPr>
              <a:t>포맷은 </a:t>
            </a:r>
            <a:r>
              <a:rPr lang="ko-KR" altLang="en-US" sz="1467" dirty="0" err="1">
                <a:ea typeface="맑은 고딕"/>
                <a:cs typeface="Times New Roman"/>
              </a:rPr>
              <a:t>필요없는</a:t>
            </a:r>
            <a:r>
              <a:rPr lang="ko-KR" altLang="en-US" sz="1467" dirty="0">
                <a:ea typeface="맑은 고딕"/>
                <a:cs typeface="Times New Roman"/>
              </a:rPr>
              <a:t> 태그를 빼고 필요한 컨텐츠만 가져오기위해 </a:t>
            </a:r>
            <a:r>
              <a:rPr lang="en-US" altLang="ko-KR" sz="1467" dirty="0" err="1">
                <a:ea typeface="맑은 고딕"/>
                <a:cs typeface="Times New Roman"/>
              </a:rPr>
              <a:t>XMLrOOT</a:t>
            </a:r>
            <a:r>
              <a:rPr lang="en-US" altLang="ko-KR" sz="1467" dirty="0">
                <a:ea typeface="맑은 고딕"/>
                <a:cs typeface="Times New Roman"/>
              </a:rPr>
              <a:t> ( )</a:t>
            </a:r>
            <a:r>
              <a:rPr lang="ko-KR" altLang="en-US" sz="1467" dirty="0">
                <a:ea typeface="맑은 고딕"/>
                <a:cs typeface="Times New Roman"/>
              </a:rPr>
              <a:t>를 사용한다</a:t>
            </a:r>
            <a:r>
              <a:rPr lang="en-US" altLang="ko-KR" sz="1467" dirty="0">
                <a:ea typeface="맑은 고딕"/>
                <a:cs typeface="Times New Roman"/>
              </a:rPr>
              <a:t>. </a:t>
            </a:r>
          </a:p>
          <a:p>
            <a:pPr marL="228594" indent="-228594">
              <a:lnSpc>
                <a:spcPct val="115000"/>
              </a:lnSpc>
              <a:spcAft>
                <a:spcPts val="1111"/>
              </a:spcAft>
              <a:buFont typeface="arial" panose="020B0604020202020204" pitchFamily="34" charset="0"/>
              <a:buChar char="•"/>
            </a:pPr>
            <a:r>
              <a:rPr lang="ko-KR" altLang="en-US" sz="1467" dirty="0">
                <a:ea typeface="맑은 고딕"/>
                <a:cs typeface="Times New Roman"/>
              </a:rPr>
              <a:t>데이터의 종류는 크게 지적데이터와 양적데이터로 구분이 되면 질적데이터는 명목형변수와 순서형변수로 분류가 된다</a:t>
            </a:r>
            <a:r>
              <a:rPr lang="en-US" altLang="ko-KR" sz="1467" dirty="0">
                <a:ea typeface="맑은 고딕"/>
                <a:cs typeface="Times New Roman"/>
              </a:rPr>
              <a:t>. </a:t>
            </a:r>
            <a:r>
              <a:rPr lang="ko-KR" altLang="en-US" sz="1467" dirty="0">
                <a:ea typeface="맑은 고딕"/>
                <a:cs typeface="Times New Roman"/>
              </a:rPr>
              <a:t>양적데이터는 이산형변수와 연속형변수로 구분할 </a:t>
            </a:r>
            <a:r>
              <a:rPr lang="ko-KR" altLang="en-US" sz="1467" dirty="0" err="1">
                <a:ea typeface="맑은 고딕"/>
                <a:cs typeface="Times New Roman"/>
              </a:rPr>
              <a:t>수있는데</a:t>
            </a:r>
            <a:r>
              <a:rPr lang="ko-KR" altLang="en-US" sz="1467" dirty="0">
                <a:ea typeface="맑은 고딕"/>
                <a:cs typeface="Times New Roman"/>
              </a:rPr>
              <a:t> 데이터 분석을 데이터에 따라 분석기법을 다르게 사용한다</a:t>
            </a:r>
            <a:r>
              <a:rPr lang="en-US" altLang="ko-KR" sz="1467" dirty="0">
                <a:ea typeface="맑은 고딕"/>
                <a:cs typeface="Times New Roman"/>
              </a:rPr>
              <a:t>. </a:t>
            </a:r>
          </a:p>
          <a:p>
            <a:pPr marL="228594" indent="-228594">
              <a:lnSpc>
                <a:spcPct val="115000"/>
              </a:lnSpc>
              <a:spcAft>
                <a:spcPts val="1111"/>
              </a:spcAft>
              <a:buFont typeface="arial" panose="020B0604020202020204" pitchFamily="34" charset="0"/>
              <a:buChar char="•"/>
            </a:pPr>
            <a:r>
              <a:rPr lang="ko-KR" altLang="en-US" sz="1467" dirty="0">
                <a:ea typeface="맑은 고딕"/>
                <a:cs typeface="Times New Roman"/>
              </a:rPr>
              <a:t>분석은 데이터의 변화를 찾아내는 것이다</a:t>
            </a:r>
            <a:r>
              <a:rPr lang="en-US" altLang="ko-KR" sz="1467" dirty="0">
                <a:ea typeface="맑은 고딕"/>
                <a:cs typeface="Times New Roman"/>
              </a:rPr>
              <a:t>. </a:t>
            </a:r>
            <a:endParaRPr lang="en-US" sz="1867" dirty="0">
              <a:ea typeface="맑은 고딕"/>
              <a:cs typeface="Times New Roman"/>
            </a:endParaRPr>
          </a:p>
        </p:txBody>
      </p:sp>
      <p:grpSp>
        <p:nvGrpSpPr>
          <p:cNvPr id="4" name="그룹 3"/>
          <p:cNvGrpSpPr/>
          <p:nvPr/>
        </p:nvGrpSpPr>
        <p:grpSpPr>
          <a:xfrm>
            <a:off x="6519749" y="999337"/>
            <a:ext cx="5490745" cy="5283160"/>
            <a:chOff x="4889811" y="749503"/>
            <a:chExt cx="4118059" cy="3962370"/>
          </a:xfrm>
        </p:grpSpPr>
        <p:sp>
          <p:nvSpPr>
            <p:cNvPr id="6" name="Rectangle 5"/>
            <p:cNvSpPr/>
            <p:nvPr/>
          </p:nvSpPr>
          <p:spPr>
            <a:xfrm>
              <a:off x="5280104" y="749503"/>
              <a:ext cx="3727766" cy="3962370"/>
            </a:xfrm>
            <a:prstGeom prst="rect">
              <a:avLst/>
            </a:prstGeom>
            <a:solidFill>
              <a:schemeClr val="accent1"/>
            </a:solidFill>
            <a:ln w="6350" cap="flat" cmpd="sng" algn="ctr">
              <a:solidFill>
                <a:sysClr val="windowText" lastClr="000000"/>
              </a:solidFill>
              <a:prstDash val="solid"/>
            </a:ln>
            <a:effectLst/>
          </p:spPr>
          <p:txBody>
            <a:bodyPr rot="0" spcFirstLastPara="0" vert="horz" wrap="square" lIns="101600" tIns="50800" rIns="101600" bIns="50800" numCol="1" spcCol="0" rtlCol="0" fromWordArt="0" anchor="ctr" anchorCtr="0" forceAA="0" compatLnSpc="1">
              <a:prstTxWarp prst="textNoShape">
                <a:avLst/>
              </a:prstTxWarp>
              <a:noAutofit/>
            </a:bodyPr>
            <a:lstStyle/>
            <a:p>
              <a:pPr>
                <a:lnSpc>
                  <a:spcPct val="115000"/>
                </a:lnSpc>
                <a:spcAft>
                  <a:spcPts val="1111"/>
                </a:spcAft>
              </a:pPr>
              <a:r>
                <a:rPr lang="ko-KR" altLang="en-US" sz="2000" b="1" u="sng" dirty="0">
                  <a:solidFill>
                    <a:schemeClr val="bg1"/>
                  </a:solidFill>
                  <a:latin typeface="Calibri"/>
                  <a:ea typeface="맑은 고딕"/>
                  <a:cs typeface="Times New Roman"/>
                </a:rPr>
                <a:t>노트 </a:t>
              </a:r>
              <a:endParaRPr lang="en-US" altLang="ko-KR" sz="2000" b="1" u="sng" dirty="0">
                <a:solidFill>
                  <a:schemeClr val="bg1"/>
                </a:solidFill>
                <a:latin typeface="Calibri"/>
                <a:ea typeface="맑은 고딕"/>
                <a:cs typeface="Times New Roman"/>
              </a:endParaRPr>
            </a:p>
            <a:p>
              <a:pPr marL="380986" indent="-380986">
                <a:lnSpc>
                  <a:spcPct val="115000"/>
                </a:lnSpc>
                <a:buFont typeface="Wingdings" panose="05000000000000000000" pitchFamily="2" charset="2"/>
                <a:buChar char="Ø"/>
              </a:pPr>
              <a:r>
                <a:rPr lang="en-US" sz="1556" dirty="0">
                  <a:solidFill>
                    <a:schemeClr val="bg1"/>
                  </a:solidFill>
                  <a:latin typeface="Calibri"/>
                  <a:ea typeface="맑은 고딕"/>
                  <a:cs typeface="Times New Roman"/>
                </a:rPr>
                <a:t>R</a:t>
              </a:r>
              <a:r>
                <a:rPr lang="ko-KR" altLang="en-US" sz="1556" dirty="0">
                  <a:solidFill>
                    <a:schemeClr val="bg1"/>
                  </a:solidFill>
                  <a:latin typeface="Calibri"/>
                  <a:ea typeface="맑은 고딕"/>
                  <a:cs typeface="Times New Roman"/>
                </a:rPr>
                <a:t>이란</a:t>
              </a:r>
              <a:r>
                <a:rPr lang="en-US" altLang="ko-KR" sz="1556" dirty="0">
                  <a:solidFill>
                    <a:schemeClr val="bg1"/>
                  </a:solidFill>
                  <a:latin typeface="Calibri"/>
                  <a:ea typeface="맑은 고딕"/>
                  <a:cs typeface="Times New Roman"/>
                </a:rPr>
                <a:t>?</a:t>
              </a:r>
            </a:p>
            <a:p>
              <a:pPr marL="990571" lvl="1" indent="-380986">
                <a:lnSpc>
                  <a:spcPct val="115000"/>
                </a:lnSpc>
                <a:buFont typeface="Arial" panose="020B0604020202020204" pitchFamily="34" charset="0"/>
                <a:buChar char="•"/>
              </a:pPr>
              <a:r>
                <a:rPr lang="ko-KR" altLang="en-US" sz="1556" dirty="0">
                  <a:solidFill>
                    <a:schemeClr val="bg1"/>
                  </a:solidFill>
                  <a:latin typeface="Calibri"/>
                  <a:ea typeface="맑은 고딕"/>
                  <a:cs typeface="Times New Roman"/>
                </a:rPr>
                <a:t>데이터를 분석하는데 적합</a:t>
              </a:r>
              <a:endParaRPr lang="en-US" altLang="ko-KR" sz="1556" dirty="0">
                <a:solidFill>
                  <a:schemeClr val="bg1"/>
                </a:solidFill>
                <a:latin typeface="Calibri"/>
                <a:ea typeface="맑은 고딕"/>
                <a:cs typeface="Times New Roman"/>
              </a:endParaRPr>
            </a:p>
            <a:p>
              <a:pPr marL="990571" lvl="1" indent="-380986">
                <a:lnSpc>
                  <a:spcPct val="115000"/>
                </a:lnSpc>
                <a:buFont typeface="Arial" panose="020B0604020202020204" pitchFamily="34" charset="0"/>
                <a:buChar char="•"/>
              </a:pPr>
              <a:r>
                <a:rPr lang="ko-KR" altLang="en-US" sz="1556" dirty="0" err="1">
                  <a:solidFill>
                    <a:schemeClr val="bg1"/>
                  </a:solidFill>
                  <a:latin typeface="Calibri"/>
                  <a:ea typeface="맑은 고딕"/>
                  <a:cs typeface="Times New Roman"/>
                </a:rPr>
                <a:t>통계중심의</a:t>
              </a:r>
              <a:r>
                <a:rPr lang="ko-KR" altLang="en-US" sz="1556" dirty="0">
                  <a:solidFill>
                    <a:schemeClr val="bg1"/>
                  </a:solidFill>
                  <a:latin typeface="Calibri"/>
                  <a:ea typeface="맑은 고딕"/>
                  <a:cs typeface="Times New Roman"/>
                </a:rPr>
                <a:t> 언어이고 </a:t>
              </a:r>
              <a:r>
                <a:rPr lang="ko-KR" altLang="en-US" sz="1556" dirty="0" err="1">
                  <a:solidFill>
                    <a:schemeClr val="bg1"/>
                  </a:solidFill>
                  <a:latin typeface="Calibri"/>
                  <a:ea typeface="맑은 고딕"/>
                  <a:cs typeface="Times New Roman"/>
                </a:rPr>
                <a:t>수학및통계계산</a:t>
              </a:r>
              <a:r>
                <a:rPr lang="ko-KR" altLang="en-US" sz="1556" dirty="0">
                  <a:solidFill>
                    <a:schemeClr val="bg1"/>
                  </a:solidFill>
                  <a:latin typeface="Calibri"/>
                  <a:ea typeface="맑은 고딕"/>
                  <a:cs typeface="Times New Roman"/>
                </a:rPr>
                <a:t> 포함</a:t>
              </a:r>
              <a:endParaRPr lang="en-US" altLang="ko-KR" sz="1556" dirty="0">
                <a:solidFill>
                  <a:schemeClr val="bg1"/>
                </a:solidFill>
                <a:latin typeface="Calibri"/>
                <a:ea typeface="맑은 고딕"/>
                <a:cs typeface="Times New Roman"/>
              </a:endParaRPr>
            </a:p>
            <a:p>
              <a:pPr marL="380986" indent="-380986">
                <a:lnSpc>
                  <a:spcPct val="115000"/>
                </a:lnSpc>
                <a:buFont typeface="Wingdings" panose="05000000000000000000" pitchFamily="2" charset="2"/>
                <a:buChar char="Ø"/>
              </a:pPr>
              <a:r>
                <a:rPr lang="ko-KR" altLang="en-US" sz="1556" dirty="0">
                  <a:solidFill>
                    <a:schemeClr val="bg1"/>
                  </a:solidFill>
                  <a:latin typeface="Calibri"/>
                  <a:ea typeface="맑은 고딕"/>
                  <a:cs typeface="Times New Roman"/>
                </a:rPr>
                <a:t>데이터의 변환</a:t>
              </a:r>
              <a:endParaRPr lang="en-US" altLang="ko-KR" sz="1556" dirty="0">
                <a:solidFill>
                  <a:schemeClr val="bg1"/>
                </a:solidFill>
                <a:latin typeface="Calibri"/>
                <a:ea typeface="맑은 고딕"/>
                <a:cs typeface="Times New Roman"/>
              </a:endParaRPr>
            </a:p>
            <a:p>
              <a:pPr marL="990571" lvl="1" indent="-380986">
                <a:lnSpc>
                  <a:spcPct val="115000"/>
                </a:lnSpc>
                <a:buFont typeface="Arial" panose="020B0604020202020204" pitchFamily="34" charset="0"/>
                <a:buChar char="•"/>
              </a:pPr>
              <a:r>
                <a:rPr lang="ko-KR" altLang="en-US" sz="1556" dirty="0">
                  <a:solidFill>
                    <a:schemeClr val="bg1"/>
                  </a:solidFill>
                  <a:latin typeface="Calibri"/>
                  <a:ea typeface="맑은 고딕"/>
                  <a:cs typeface="Times New Roman"/>
                </a:rPr>
                <a:t>엑셀 </a:t>
              </a:r>
              <a:r>
                <a:rPr lang="en-US" altLang="ko-KR" sz="1556" dirty="0">
                  <a:solidFill>
                    <a:schemeClr val="bg1"/>
                  </a:solidFill>
                  <a:latin typeface="Calibri"/>
                  <a:ea typeface="맑은 고딕"/>
                  <a:cs typeface="Times New Roman"/>
                </a:rPr>
                <a:t>: read.csv</a:t>
              </a:r>
              <a:r>
                <a:rPr lang="ko-KR" altLang="en-US" sz="1556" dirty="0">
                  <a:solidFill>
                    <a:schemeClr val="bg1"/>
                  </a:solidFill>
                  <a:latin typeface="Calibri"/>
                  <a:ea typeface="맑은 고딕"/>
                  <a:cs typeface="Times New Roman"/>
                </a:rPr>
                <a:t>를 이용</a:t>
              </a:r>
              <a:r>
                <a:rPr lang="en-US" altLang="ko-KR" sz="1556" dirty="0">
                  <a:solidFill>
                    <a:schemeClr val="bg1"/>
                  </a:solidFill>
                  <a:latin typeface="Calibri"/>
                  <a:ea typeface="맑은 고딕"/>
                  <a:cs typeface="Times New Roman"/>
                </a:rPr>
                <a:t>, </a:t>
              </a:r>
              <a:r>
                <a:rPr lang="ko-KR" altLang="en-US" sz="1556" dirty="0">
                  <a:solidFill>
                    <a:schemeClr val="bg1"/>
                  </a:solidFill>
                  <a:latin typeface="Calibri"/>
                  <a:ea typeface="맑은 고딕"/>
                  <a:cs typeface="Times New Roman"/>
                </a:rPr>
                <a:t>헤더에 </a:t>
              </a:r>
              <a:r>
                <a:rPr lang="en-US" altLang="ko-KR" sz="1556" dirty="0">
                  <a:solidFill>
                    <a:schemeClr val="bg1"/>
                  </a:solidFill>
                  <a:latin typeface="Calibri"/>
                  <a:ea typeface="맑은 고딕"/>
                  <a:cs typeface="Times New Roman"/>
                </a:rPr>
                <a:t>F</a:t>
              </a:r>
              <a:r>
                <a:rPr lang="ko-KR" altLang="en-US" sz="1556" dirty="0">
                  <a:solidFill>
                    <a:schemeClr val="bg1"/>
                  </a:solidFill>
                  <a:latin typeface="Calibri"/>
                  <a:ea typeface="맑은 고딕"/>
                  <a:cs typeface="Times New Roman"/>
                </a:rPr>
                <a:t>설정</a:t>
              </a:r>
              <a:endParaRPr lang="en-US" altLang="ko-KR" sz="1556" dirty="0">
                <a:solidFill>
                  <a:schemeClr val="bg1"/>
                </a:solidFill>
                <a:latin typeface="Calibri"/>
                <a:ea typeface="맑은 고딕"/>
                <a:cs typeface="Times New Roman"/>
              </a:endParaRPr>
            </a:p>
            <a:p>
              <a:pPr marL="990571" lvl="1" indent="-380986">
                <a:lnSpc>
                  <a:spcPct val="115000"/>
                </a:lnSpc>
                <a:buFont typeface="Arial" panose="020B0604020202020204" pitchFamily="34" charset="0"/>
                <a:buChar char="•"/>
              </a:pPr>
              <a:r>
                <a:rPr lang="ko-KR" altLang="en-US" sz="1556" dirty="0">
                  <a:solidFill>
                    <a:schemeClr val="bg1"/>
                  </a:solidFill>
                  <a:latin typeface="Calibri"/>
                  <a:ea typeface="맑은 고딕"/>
                  <a:cs typeface="Times New Roman"/>
                </a:rPr>
                <a:t>텍스트 </a:t>
              </a:r>
              <a:r>
                <a:rPr lang="en-US" altLang="ko-KR" sz="1556" dirty="0">
                  <a:solidFill>
                    <a:schemeClr val="bg1"/>
                  </a:solidFill>
                  <a:latin typeface="Calibri"/>
                  <a:ea typeface="맑은 고딕"/>
                  <a:cs typeface="Times New Roman"/>
                </a:rPr>
                <a:t>: tab</a:t>
              </a:r>
              <a:r>
                <a:rPr lang="ko-KR" altLang="en-US" sz="1556" dirty="0">
                  <a:solidFill>
                    <a:schemeClr val="bg1"/>
                  </a:solidFill>
                  <a:latin typeface="Calibri"/>
                  <a:ea typeface="맑은 고딕"/>
                  <a:cs typeface="Times New Roman"/>
                </a:rPr>
                <a:t>으로 </a:t>
              </a:r>
              <a:r>
                <a:rPr lang="ko-KR" altLang="en-US" sz="1556" dirty="0" err="1">
                  <a:solidFill>
                    <a:schemeClr val="bg1"/>
                  </a:solidFill>
                  <a:latin typeface="Calibri"/>
                  <a:ea typeface="맑은 고딕"/>
                  <a:cs typeface="Times New Roman"/>
                </a:rPr>
                <a:t>구분되어있어야하고</a:t>
              </a:r>
              <a:r>
                <a:rPr lang="ko-KR" altLang="en-US" sz="1556" dirty="0">
                  <a:solidFill>
                    <a:schemeClr val="bg1"/>
                  </a:solidFill>
                  <a:latin typeface="Calibri"/>
                  <a:ea typeface="맑은 고딕"/>
                  <a:cs typeface="Times New Roman"/>
                </a:rPr>
                <a:t> 헤더가 없는 경우 </a:t>
              </a:r>
              <a:r>
                <a:rPr lang="en-US" altLang="ko-KR" sz="1556" dirty="0">
                  <a:solidFill>
                    <a:schemeClr val="bg1"/>
                  </a:solidFill>
                  <a:latin typeface="Calibri"/>
                  <a:ea typeface="맑은 고딕"/>
                  <a:cs typeface="Times New Roman"/>
                </a:rPr>
                <a:t>header=t</a:t>
              </a:r>
              <a:r>
                <a:rPr lang="ko-KR" altLang="en-US" sz="1556" dirty="0">
                  <a:solidFill>
                    <a:schemeClr val="bg1"/>
                  </a:solidFill>
                  <a:latin typeface="Calibri"/>
                  <a:ea typeface="맑은 고딕"/>
                  <a:cs typeface="Times New Roman"/>
                </a:rPr>
                <a:t>설정</a:t>
              </a:r>
              <a:endParaRPr lang="en-US" altLang="ko-KR" sz="1556" dirty="0">
                <a:solidFill>
                  <a:schemeClr val="bg1"/>
                </a:solidFill>
                <a:latin typeface="Calibri"/>
                <a:ea typeface="맑은 고딕"/>
                <a:cs typeface="Times New Roman"/>
              </a:endParaRPr>
            </a:p>
            <a:p>
              <a:pPr marL="990571" lvl="1" indent="-380986">
                <a:lnSpc>
                  <a:spcPct val="115000"/>
                </a:lnSpc>
                <a:buFont typeface="Arial" panose="020B0604020202020204" pitchFamily="34" charset="0"/>
                <a:buChar char="•"/>
              </a:pPr>
              <a:r>
                <a:rPr lang="en-US" altLang="ko-KR" sz="1556" dirty="0">
                  <a:solidFill>
                    <a:schemeClr val="bg1"/>
                  </a:solidFill>
                  <a:latin typeface="Calibri"/>
                  <a:ea typeface="맑은 고딕"/>
                  <a:cs typeface="Times New Roman"/>
                </a:rPr>
                <a:t>SPSS :  </a:t>
              </a:r>
              <a:r>
                <a:rPr lang="ko-KR" altLang="en-US" sz="1556" dirty="0">
                  <a:solidFill>
                    <a:schemeClr val="bg1"/>
                  </a:solidFill>
                  <a:latin typeface="Calibri"/>
                  <a:ea typeface="맑은 고딕"/>
                  <a:cs typeface="Times New Roman"/>
                </a:rPr>
                <a:t>데이터가 이질적이고 외국어와 같아서 중간에 통역하는 절차가 추가적으로 필요하다</a:t>
              </a:r>
              <a:r>
                <a:rPr lang="en-US" altLang="ko-KR" sz="1556" dirty="0">
                  <a:solidFill>
                    <a:schemeClr val="bg1"/>
                  </a:solidFill>
                  <a:latin typeface="Calibri"/>
                  <a:ea typeface="맑은 고딕"/>
                  <a:cs typeface="Times New Roman"/>
                </a:rPr>
                <a:t>.  </a:t>
              </a:r>
              <a:r>
                <a:rPr lang="ko-KR" altLang="en-US" sz="1556" dirty="0">
                  <a:solidFill>
                    <a:schemeClr val="bg1"/>
                  </a:solidFill>
                  <a:latin typeface="Calibri"/>
                  <a:ea typeface="맑은 고딕"/>
                  <a:cs typeface="Times New Roman"/>
                </a:rPr>
                <a:t>또한 </a:t>
              </a:r>
              <a:r>
                <a:rPr lang="en-US" altLang="ko-KR" sz="1556" dirty="0">
                  <a:solidFill>
                    <a:schemeClr val="bg1"/>
                  </a:solidFill>
                  <a:latin typeface="Calibri"/>
                  <a:ea typeface="맑은 고딕"/>
                  <a:cs typeface="Times New Roman"/>
                </a:rPr>
                <a:t>R</a:t>
              </a:r>
              <a:r>
                <a:rPr lang="ko-KR" altLang="en-US" sz="1556" dirty="0">
                  <a:solidFill>
                    <a:schemeClr val="bg1"/>
                  </a:solidFill>
                  <a:latin typeface="Calibri"/>
                  <a:ea typeface="맑은 고딕"/>
                  <a:cs typeface="Times New Roman"/>
                </a:rPr>
                <a:t>에서 사용하도록 데이터프레임으로 변환</a:t>
              </a:r>
              <a:endParaRPr lang="en-US" altLang="ko-KR" sz="1556" dirty="0">
                <a:solidFill>
                  <a:schemeClr val="bg1"/>
                </a:solidFill>
                <a:latin typeface="Calibri"/>
                <a:ea typeface="맑은 고딕"/>
                <a:cs typeface="Times New Roman"/>
              </a:endParaRPr>
            </a:p>
            <a:p>
              <a:pPr marL="990571" lvl="1" indent="-380986">
                <a:lnSpc>
                  <a:spcPct val="115000"/>
                </a:lnSpc>
                <a:buFont typeface="Arial" panose="020B0604020202020204" pitchFamily="34" charset="0"/>
                <a:buChar char="•"/>
              </a:pPr>
              <a:r>
                <a:rPr lang="en-US" altLang="ko-KR" sz="1556" dirty="0">
                  <a:solidFill>
                    <a:schemeClr val="bg1"/>
                  </a:solidFill>
                  <a:latin typeface="Calibri"/>
                  <a:ea typeface="맑은 고딕"/>
                  <a:cs typeface="Times New Roman"/>
                </a:rPr>
                <a:t>XML :</a:t>
              </a:r>
              <a:r>
                <a:rPr lang="ko-KR" altLang="en-US" sz="1556" dirty="0">
                  <a:solidFill>
                    <a:schemeClr val="bg1"/>
                  </a:solidFill>
                  <a:latin typeface="Calibri"/>
                  <a:ea typeface="맑은 고딕"/>
                  <a:cs typeface="Times New Roman"/>
                </a:rPr>
                <a:t>쓸데없는 </a:t>
              </a:r>
              <a:r>
                <a:rPr lang="ko-KR" altLang="en-US" sz="1556" dirty="0" err="1">
                  <a:solidFill>
                    <a:schemeClr val="bg1"/>
                  </a:solidFill>
                  <a:latin typeface="Calibri"/>
                  <a:ea typeface="맑은 고딕"/>
                  <a:cs typeface="Times New Roman"/>
                </a:rPr>
                <a:t>태그등을</a:t>
              </a:r>
              <a:r>
                <a:rPr lang="ko-KR" altLang="en-US" sz="1556" dirty="0">
                  <a:solidFill>
                    <a:schemeClr val="bg1"/>
                  </a:solidFill>
                  <a:latin typeface="Calibri"/>
                  <a:ea typeface="맑은 고딕"/>
                  <a:cs typeface="Times New Roman"/>
                </a:rPr>
                <a:t> 제거할 필요</a:t>
              </a:r>
              <a:endParaRPr lang="en-US" altLang="ko-KR" sz="1556" dirty="0">
                <a:solidFill>
                  <a:schemeClr val="bg1"/>
                </a:solidFill>
                <a:latin typeface="Calibri"/>
                <a:ea typeface="맑은 고딕"/>
                <a:cs typeface="Times New Roman"/>
              </a:endParaRPr>
            </a:p>
            <a:p>
              <a:pPr marL="380986" indent="-380986">
                <a:lnSpc>
                  <a:spcPct val="115000"/>
                </a:lnSpc>
                <a:buFont typeface="Wingdings" panose="05000000000000000000" pitchFamily="2" charset="2"/>
                <a:buChar char="Ø"/>
              </a:pPr>
              <a:r>
                <a:rPr lang="ko-KR" altLang="en-US" sz="1556" dirty="0">
                  <a:solidFill>
                    <a:schemeClr val="bg1"/>
                  </a:solidFill>
                  <a:latin typeface="Calibri"/>
                  <a:ea typeface="맑은 고딕"/>
                  <a:cs typeface="Times New Roman"/>
                </a:rPr>
                <a:t>데이터의 종류</a:t>
              </a:r>
              <a:endParaRPr lang="en-US" altLang="ko-KR" sz="1556" dirty="0">
                <a:solidFill>
                  <a:schemeClr val="bg1"/>
                </a:solidFill>
                <a:latin typeface="Calibri"/>
                <a:ea typeface="맑은 고딕"/>
                <a:cs typeface="Times New Roman"/>
              </a:endParaRPr>
            </a:p>
            <a:p>
              <a:pPr marL="990571" lvl="1" indent="-380986">
                <a:lnSpc>
                  <a:spcPct val="115000"/>
                </a:lnSpc>
                <a:buFont typeface="Arial" panose="020B0604020202020204" pitchFamily="34" charset="0"/>
                <a:buChar char="•"/>
              </a:pPr>
              <a:r>
                <a:rPr lang="ko-KR" altLang="en-US" sz="1556" dirty="0" err="1">
                  <a:solidFill>
                    <a:schemeClr val="bg1"/>
                  </a:solidFill>
                  <a:latin typeface="Calibri"/>
                  <a:ea typeface="맑은 고딕"/>
                  <a:cs typeface="Times New Roman"/>
                </a:rPr>
                <a:t>명목형</a:t>
              </a:r>
              <a:r>
                <a:rPr lang="ko-KR" altLang="en-US" sz="1556" dirty="0">
                  <a:solidFill>
                    <a:schemeClr val="bg1"/>
                  </a:solidFill>
                  <a:latin typeface="Calibri"/>
                  <a:ea typeface="맑은 고딕"/>
                  <a:cs typeface="Times New Roman"/>
                </a:rPr>
                <a:t> </a:t>
              </a:r>
              <a:r>
                <a:rPr lang="en-US" altLang="ko-KR" sz="1556" dirty="0">
                  <a:solidFill>
                    <a:schemeClr val="bg1"/>
                  </a:solidFill>
                  <a:latin typeface="Calibri"/>
                  <a:ea typeface="맑은 고딕"/>
                  <a:cs typeface="Times New Roman"/>
                </a:rPr>
                <a:t>: </a:t>
              </a:r>
              <a:r>
                <a:rPr lang="ko-KR" altLang="en-US" sz="1556" dirty="0">
                  <a:solidFill>
                    <a:schemeClr val="bg1"/>
                  </a:solidFill>
                  <a:latin typeface="Calibri"/>
                  <a:ea typeface="맑은 고딕"/>
                  <a:cs typeface="Times New Roman"/>
                </a:rPr>
                <a:t>집단이나 범주로 구분</a:t>
              </a:r>
              <a:r>
                <a:rPr lang="en-US" altLang="ko-KR" sz="1556" dirty="0">
                  <a:solidFill>
                    <a:schemeClr val="bg1"/>
                  </a:solidFill>
                  <a:latin typeface="Calibri"/>
                  <a:ea typeface="맑은 고딕"/>
                  <a:cs typeface="Times New Roman"/>
                </a:rPr>
                <a:t> </a:t>
              </a:r>
            </a:p>
            <a:p>
              <a:pPr marL="990571" lvl="1" indent="-380986">
                <a:lnSpc>
                  <a:spcPct val="115000"/>
                </a:lnSpc>
                <a:buFont typeface="Arial" panose="020B0604020202020204" pitchFamily="34" charset="0"/>
                <a:buChar char="•"/>
              </a:pPr>
              <a:r>
                <a:rPr lang="ko-KR" altLang="en-US" sz="1556" dirty="0" err="1">
                  <a:solidFill>
                    <a:schemeClr val="bg1"/>
                  </a:solidFill>
                  <a:latin typeface="Calibri"/>
                  <a:ea typeface="맑은 고딕"/>
                  <a:cs typeface="Times New Roman"/>
                </a:rPr>
                <a:t>순서형</a:t>
              </a:r>
              <a:r>
                <a:rPr lang="ko-KR" altLang="en-US" sz="1556" dirty="0">
                  <a:solidFill>
                    <a:schemeClr val="bg1"/>
                  </a:solidFill>
                  <a:latin typeface="Calibri"/>
                  <a:ea typeface="맑은 고딕"/>
                  <a:cs typeface="Times New Roman"/>
                </a:rPr>
                <a:t> </a:t>
              </a:r>
              <a:r>
                <a:rPr lang="en-US" altLang="ko-KR" sz="1556" dirty="0">
                  <a:solidFill>
                    <a:schemeClr val="bg1"/>
                  </a:solidFill>
                  <a:latin typeface="Calibri"/>
                  <a:ea typeface="맑은 고딕"/>
                  <a:cs typeface="Times New Roman"/>
                </a:rPr>
                <a:t>: </a:t>
              </a:r>
              <a:r>
                <a:rPr lang="ko-KR" altLang="en-US" sz="1556" dirty="0">
                  <a:solidFill>
                    <a:schemeClr val="bg1"/>
                  </a:solidFill>
                  <a:latin typeface="Calibri"/>
                  <a:ea typeface="맑은 고딕"/>
                  <a:cs typeface="Times New Roman"/>
                </a:rPr>
                <a:t>순서를 정할 수 있다</a:t>
              </a:r>
              <a:r>
                <a:rPr lang="en-US" altLang="ko-KR" sz="1556" dirty="0">
                  <a:solidFill>
                    <a:schemeClr val="bg1"/>
                  </a:solidFill>
                  <a:latin typeface="Calibri"/>
                  <a:ea typeface="맑은 고딕"/>
                  <a:cs typeface="Times New Roman"/>
                </a:rPr>
                <a:t>..</a:t>
              </a:r>
            </a:p>
            <a:p>
              <a:pPr marL="990571" lvl="1" indent="-380986">
                <a:lnSpc>
                  <a:spcPct val="115000"/>
                </a:lnSpc>
                <a:buFont typeface="Arial" panose="020B0604020202020204" pitchFamily="34" charset="0"/>
                <a:buChar char="•"/>
              </a:pPr>
              <a:r>
                <a:rPr lang="ko-KR" altLang="en-US" sz="1556" dirty="0" err="1">
                  <a:solidFill>
                    <a:schemeClr val="bg1"/>
                  </a:solidFill>
                  <a:latin typeface="Calibri"/>
                  <a:ea typeface="맑은 고딕"/>
                  <a:cs typeface="Times New Roman"/>
                </a:rPr>
                <a:t>이산형</a:t>
              </a:r>
              <a:r>
                <a:rPr lang="ko-KR" altLang="en-US" sz="1556" dirty="0">
                  <a:solidFill>
                    <a:schemeClr val="bg1"/>
                  </a:solidFill>
                  <a:latin typeface="Calibri"/>
                  <a:ea typeface="맑은 고딕"/>
                  <a:cs typeface="Times New Roman"/>
                </a:rPr>
                <a:t> </a:t>
              </a:r>
              <a:r>
                <a:rPr lang="en-US" altLang="ko-KR" sz="1556" dirty="0">
                  <a:solidFill>
                    <a:schemeClr val="bg1"/>
                  </a:solidFill>
                  <a:latin typeface="Calibri"/>
                  <a:ea typeface="맑은 고딕"/>
                  <a:cs typeface="Times New Roman"/>
                </a:rPr>
                <a:t>: </a:t>
              </a:r>
              <a:r>
                <a:rPr lang="ko-KR" altLang="en-US" sz="1556" dirty="0" err="1">
                  <a:solidFill>
                    <a:schemeClr val="bg1"/>
                  </a:solidFill>
                  <a:latin typeface="Calibri"/>
                  <a:ea typeface="맑은 고딕"/>
                  <a:cs typeface="Times New Roman"/>
                </a:rPr>
                <a:t>값사이</a:t>
              </a:r>
              <a:r>
                <a:rPr lang="ko-KR" altLang="en-US" sz="1556" dirty="0">
                  <a:solidFill>
                    <a:schemeClr val="bg1"/>
                  </a:solidFill>
                  <a:latin typeface="Calibri"/>
                  <a:ea typeface="맑은 고딕"/>
                  <a:cs typeface="Times New Roman"/>
                </a:rPr>
                <a:t> 간격</a:t>
              </a:r>
              <a:r>
                <a:rPr lang="en-US" altLang="ko-KR" sz="1556" dirty="0">
                  <a:solidFill>
                    <a:schemeClr val="bg1"/>
                  </a:solidFill>
                  <a:latin typeface="Calibri"/>
                  <a:ea typeface="맑은 고딕"/>
                  <a:cs typeface="Times New Roman"/>
                </a:rPr>
                <a:t>, </a:t>
              </a:r>
              <a:r>
                <a:rPr lang="ko-KR" altLang="en-US" sz="1556" dirty="0" err="1">
                  <a:solidFill>
                    <a:schemeClr val="bg1"/>
                  </a:solidFill>
                  <a:latin typeface="Calibri"/>
                  <a:ea typeface="맑은 고딕"/>
                  <a:cs typeface="Times New Roman"/>
                </a:rPr>
                <a:t>이항분폰</a:t>
              </a:r>
              <a:endParaRPr lang="en-US" altLang="ko-KR" sz="1556" dirty="0">
                <a:solidFill>
                  <a:schemeClr val="bg1"/>
                </a:solidFill>
                <a:latin typeface="Calibri"/>
                <a:ea typeface="맑은 고딕"/>
                <a:cs typeface="Times New Roman"/>
              </a:endParaRPr>
            </a:p>
            <a:p>
              <a:pPr marL="990571" lvl="1" indent="-380986">
                <a:lnSpc>
                  <a:spcPct val="115000"/>
                </a:lnSpc>
                <a:buFont typeface="Arial" panose="020B0604020202020204" pitchFamily="34" charset="0"/>
                <a:buChar char="•"/>
              </a:pPr>
              <a:r>
                <a:rPr lang="ko-KR" altLang="en-US" sz="1556" dirty="0" err="1">
                  <a:solidFill>
                    <a:schemeClr val="bg1"/>
                  </a:solidFill>
                  <a:latin typeface="Calibri"/>
                  <a:ea typeface="맑은 고딕"/>
                  <a:cs typeface="Times New Roman"/>
                </a:rPr>
                <a:t>연속형</a:t>
              </a:r>
              <a:r>
                <a:rPr lang="ko-KR" altLang="en-US" sz="1556" dirty="0">
                  <a:solidFill>
                    <a:schemeClr val="bg1"/>
                  </a:solidFill>
                  <a:latin typeface="Calibri"/>
                  <a:ea typeface="맑은 고딕"/>
                  <a:cs typeface="Times New Roman"/>
                </a:rPr>
                <a:t> </a:t>
              </a:r>
              <a:r>
                <a:rPr lang="en-US" altLang="ko-KR" sz="1556" dirty="0">
                  <a:solidFill>
                    <a:schemeClr val="bg1"/>
                  </a:solidFill>
                  <a:latin typeface="Calibri"/>
                  <a:ea typeface="맑은 고딕"/>
                  <a:cs typeface="Times New Roman"/>
                </a:rPr>
                <a:t>: </a:t>
              </a:r>
              <a:r>
                <a:rPr lang="ko-KR" altLang="en-US" sz="1556" dirty="0">
                  <a:solidFill>
                    <a:schemeClr val="bg1"/>
                  </a:solidFill>
                  <a:latin typeface="Calibri"/>
                  <a:ea typeface="맑은 고딕"/>
                  <a:cs typeface="Times New Roman"/>
                </a:rPr>
                <a:t>연속한 데이터</a:t>
              </a:r>
              <a:r>
                <a:rPr lang="en-US" altLang="ko-KR" sz="1556" dirty="0">
                  <a:solidFill>
                    <a:schemeClr val="bg1"/>
                  </a:solidFill>
                  <a:latin typeface="Calibri"/>
                  <a:ea typeface="맑은 고딕"/>
                  <a:cs typeface="Times New Roman"/>
                </a:rPr>
                <a:t>, </a:t>
              </a:r>
              <a:r>
                <a:rPr lang="ko-KR" altLang="en-US" sz="1556" dirty="0">
                  <a:solidFill>
                    <a:schemeClr val="bg1"/>
                  </a:solidFill>
                  <a:latin typeface="Calibri"/>
                  <a:ea typeface="맑은 고딕"/>
                  <a:cs typeface="Times New Roman"/>
                </a:rPr>
                <a:t>확률밀도함수</a:t>
              </a:r>
              <a:endParaRPr lang="en-US" altLang="ko-KR" sz="1556" dirty="0">
                <a:solidFill>
                  <a:schemeClr val="bg1"/>
                </a:solidFill>
                <a:latin typeface="Calibri"/>
                <a:ea typeface="맑은 고딕"/>
                <a:cs typeface="Times New Roman"/>
              </a:endParaRPr>
            </a:p>
            <a:p>
              <a:pPr marL="380986" indent="-380986">
                <a:lnSpc>
                  <a:spcPct val="115000"/>
                </a:lnSpc>
                <a:buFont typeface="Wingdings" panose="05000000000000000000" pitchFamily="2" charset="2"/>
                <a:buChar char="Ø"/>
              </a:pPr>
              <a:r>
                <a:rPr lang="ko-KR" altLang="en-US" sz="1556" dirty="0">
                  <a:solidFill>
                    <a:schemeClr val="bg1"/>
                  </a:solidFill>
                  <a:latin typeface="Calibri"/>
                  <a:ea typeface="맑은 고딕"/>
                  <a:cs typeface="Times New Roman"/>
                </a:rPr>
                <a:t>데이터 분석 </a:t>
              </a:r>
              <a:r>
                <a:rPr lang="en-US" altLang="ko-KR" sz="1556" dirty="0">
                  <a:solidFill>
                    <a:schemeClr val="bg1"/>
                  </a:solidFill>
                  <a:latin typeface="Calibri"/>
                  <a:ea typeface="맑은 고딕"/>
                  <a:cs typeface="Times New Roman"/>
                </a:rPr>
                <a:t>: </a:t>
              </a:r>
              <a:r>
                <a:rPr lang="ko-KR" altLang="en-US" sz="1556" dirty="0">
                  <a:solidFill>
                    <a:schemeClr val="bg1"/>
                  </a:solidFill>
                  <a:latin typeface="Calibri"/>
                  <a:ea typeface="맑은 고딕"/>
                  <a:cs typeface="Times New Roman"/>
                </a:rPr>
                <a:t>데이터의 변화를 분석</a:t>
              </a:r>
              <a:endParaRPr lang="en-US" sz="2000" dirty="0">
                <a:solidFill>
                  <a:schemeClr val="bg1"/>
                </a:solidFill>
                <a:latin typeface="Calibri"/>
                <a:ea typeface="맑은 고딕"/>
                <a:cs typeface="Times New Roman"/>
              </a:endParaRPr>
            </a:p>
          </p:txBody>
        </p:sp>
        <p:sp>
          <p:nvSpPr>
            <p:cNvPr id="3" name="오른쪽 화살표 2"/>
            <p:cNvSpPr/>
            <p:nvPr/>
          </p:nvSpPr>
          <p:spPr>
            <a:xfrm>
              <a:off x="4889811" y="2502088"/>
              <a:ext cx="390293"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Tree>
    <p:extLst>
      <p:ext uri="{BB962C8B-B14F-4D97-AF65-F5344CB8AC3E}">
        <p14:creationId xmlns:p14="http://schemas.microsoft.com/office/powerpoint/2010/main" val="375792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그룹 152"/>
          <p:cNvGrpSpPr/>
          <p:nvPr/>
        </p:nvGrpSpPr>
        <p:grpSpPr>
          <a:xfrm>
            <a:off x="654411" y="5961381"/>
            <a:ext cx="9825119" cy="379656"/>
            <a:chOff x="490808" y="4471037"/>
            <a:chExt cx="7368839" cy="284742"/>
          </a:xfrm>
        </p:grpSpPr>
        <p:sp>
          <p:nvSpPr>
            <p:cNvPr id="102" name="TextBox 101"/>
            <p:cNvSpPr txBox="1"/>
            <p:nvPr/>
          </p:nvSpPr>
          <p:spPr>
            <a:xfrm>
              <a:off x="490808" y="4471037"/>
              <a:ext cx="1010824" cy="284742"/>
            </a:xfrm>
            <a:prstGeom prst="rect">
              <a:avLst/>
            </a:prstGeom>
            <a:noFill/>
            <a:ln>
              <a:solidFill>
                <a:schemeClr val="accent1"/>
              </a:solidFill>
            </a:ln>
          </p:spPr>
          <p:txBody>
            <a:bodyPr wrap="square" rtlCol="0">
              <a:spAutoFit/>
            </a:bodyPr>
            <a:lstStyle/>
            <a:p>
              <a:r>
                <a:rPr lang="ko-KR" altLang="en-US" sz="1867" dirty="0">
                  <a:solidFill>
                    <a:schemeClr val="tx2"/>
                  </a:solidFill>
                </a:rPr>
                <a:t>소스 </a:t>
              </a:r>
              <a:r>
                <a:rPr lang="en-US" altLang="ko-KR" sz="1867" dirty="0">
                  <a:solidFill>
                    <a:schemeClr val="tx2"/>
                  </a:solidFill>
                </a:rPr>
                <a:t>data</a:t>
              </a:r>
              <a:endParaRPr lang="ko-KR" altLang="en-US" sz="1867" dirty="0">
                <a:solidFill>
                  <a:schemeClr val="tx2"/>
                </a:solidFill>
              </a:endParaRPr>
            </a:p>
          </p:txBody>
        </p:sp>
        <p:sp>
          <p:nvSpPr>
            <p:cNvPr id="103" name="TextBox 102"/>
            <p:cNvSpPr txBox="1"/>
            <p:nvPr/>
          </p:nvSpPr>
          <p:spPr>
            <a:xfrm>
              <a:off x="2244062" y="4471037"/>
              <a:ext cx="1010824" cy="284742"/>
            </a:xfrm>
            <a:prstGeom prst="rect">
              <a:avLst/>
            </a:prstGeom>
            <a:noFill/>
            <a:ln>
              <a:solidFill>
                <a:schemeClr val="accent1"/>
              </a:solidFill>
            </a:ln>
          </p:spPr>
          <p:txBody>
            <a:bodyPr wrap="square" rtlCol="0">
              <a:spAutoFit/>
            </a:bodyPr>
            <a:lstStyle/>
            <a:p>
              <a:r>
                <a:rPr lang="en-US" altLang="ko-KR" sz="1867" dirty="0">
                  <a:solidFill>
                    <a:schemeClr val="tx2"/>
                  </a:solidFill>
                </a:rPr>
                <a:t>Data </a:t>
              </a:r>
              <a:r>
                <a:rPr lang="ko-KR" altLang="en-US" sz="1867" dirty="0">
                  <a:solidFill>
                    <a:schemeClr val="tx2"/>
                  </a:solidFill>
                </a:rPr>
                <a:t>변환</a:t>
              </a:r>
            </a:p>
          </p:txBody>
        </p:sp>
        <p:sp>
          <p:nvSpPr>
            <p:cNvPr id="104" name="TextBox 103"/>
            <p:cNvSpPr txBox="1"/>
            <p:nvPr/>
          </p:nvSpPr>
          <p:spPr>
            <a:xfrm>
              <a:off x="6848823" y="4471037"/>
              <a:ext cx="1010824" cy="284742"/>
            </a:xfrm>
            <a:prstGeom prst="rect">
              <a:avLst/>
            </a:prstGeom>
            <a:noFill/>
            <a:ln>
              <a:solidFill>
                <a:schemeClr val="accent1"/>
              </a:solidFill>
            </a:ln>
          </p:spPr>
          <p:txBody>
            <a:bodyPr wrap="square" rtlCol="0">
              <a:spAutoFit/>
            </a:bodyPr>
            <a:lstStyle/>
            <a:p>
              <a:r>
                <a:rPr lang="en-US" altLang="ko-KR" sz="1867" dirty="0">
                  <a:solidFill>
                    <a:schemeClr val="tx2"/>
                  </a:solidFill>
                </a:rPr>
                <a:t>Data </a:t>
              </a:r>
              <a:r>
                <a:rPr lang="ko-KR" altLang="en-US" sz="1867" dirty="0">
                  <a:solidFill>
                    <a:schemeClr val="tx2"/>
                  </a:solidFill>
                </a:rPr>
                <a:t>분석</a:t>
              </a:r>
            </a:p>
          </p:txBody>
        </p:sp>
        <p:cxnSp>
          <p:nvCxnSpPr>
            <p:cNvPr id="106" name="직선 화살표 연결선 105"/>
            <p:cNvCxnSpPr>
              <a:stCxn id="102" idx="3"/>
              <a:endCxn id="103" idx="1"/>
            </p:cNvCxnSpPr>
            <p:nvPr/>
          </p:nvCxnSpPr>
          <p:spPr>
            <a:xfrm>
              <a:off x="1501632" y="4613408"/>
              <a:ext cx="742430" cy="0"/>
            </a:xfrm>
            <a:prstGeom prst="straightConnector1">
              <a:avLst/>
            </a:prstGeom>
            <a:ln w="9525" cap="rnd">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a:stCxn id="103" idx="3"/>
              <a:endCxn id="104" idx="1"/>
            </p:cNvCxnSpPr>
            <p:nvPr/>
          </p:nvCxnSpPr>
          <p:spPr>
            <a:xfrm>
              <a:off x="3254886" y="4613408"/>
              <a:ext cx="3593938" cy="0"/>
            </a:xfrm>
            <a:prstGeom prst="straightConnector1">
              <a:avLst/>
            </a:prstGeom>
            <a:ln w="9525" cap="rnd">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13" name="직선 연결선 112"/>
          <p:cNvCxnSpPr/>
          <p:nvPr/>
        </p:nvCxnSpPr>
        <p:spPr>
          <a:xfrm>
            <a:off x="208155" y="5873392"/>
            <a:ext cx="11983844" cy="0"/>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grpSp>
        <p:nvGrpSpPr>
          <p:cNvPr id="152" name="그룹 151"/>
          <p:cNvGrpSpPr/>
          <p:nvPr/>
        </p:nvGrpSpPr>
        <p:grpSpPr>
          <a:xfrm>
            <a:off x="345725" y="488861"/>
            <a:ext cx="11533544" cy="5307457"/>
            <a:chOff x="259294" y="366645"/>
            <a:chExt cx="8650158" cy="3980593"/>
          </a:xfrm>
        </p:grpSpPr>
        <p:sp>
          <p:nvSpPr>
            <p:cNvPr id="3" name="타원 2"/>
            <p:cNvSpPr/>
            <p:nvPr/>
          </p:nvSpPr>
          <p:spPr>
            <a:xfrm>
              <a:off x="3409817" y="1474407"/>
              <a:ext cx="1438441" cy="1557938"/>
            </a:xfrm>
            <a:prstGeom prst="ellipse">
              <a:avLst/>
            </a:prstGeom>
            <a:solidFill>
              <a:schemeClr val="bg1"/>
            </a:solidFill>
            <a:ln w="50800" cmpd="tri">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333" dirty="0">
                  <a:solidFill>
                    <a:schemeClr val="tx1"/>
                  </a:solidFill>
                </a:rPr>
                <a:t>R</a:t>
              </a:r>
              <a:endParaRPr lang="ko-KR" altLang="en-US" sz="5333" dirty="0">
                <a:solidFill>
                  <a:schemeClr val="tx1"/>
                </a:solidFill>
              </a:endParaRPr>
            </a:p>
          </p:txBody>
        </p:sp>
        <p:grpSp>
          <p:nvGrpSpPr>
            <p:cNvPr id="76" name="그룹 75"/>
            <p:cNvGrpSpPr/>
            <p:nvPr/>
          </p:nvGrpSpPr>
          <p:grpSpPr>
            <a:xfrm>
              <a:off x="5467488" y="3034643"/>
              <a:ext cx="974415" cy="1275755"/>
              <a:chOff x="5504690" y="2987198"/>
              <a:chExt cx="947818" cy="1643233"/>
            </a:xfrm>
          </p:grpSpPr>
          <p:sp>
            <p:nvSpPr>
              <p:cNvPr id="7" name="직사각형 6"/>
              <p:cNvSpPr/>
              <p:nvPr/>
            </p:nvSpPr>
            <p:spPr>
              <a:xfrm>
                <a:off x="5504690" y="2987198"/>
                <a:ext cx="936171" cy="35922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67" dirty="0" err="1">
                    <a:solidFill>
                      <a:schemeClr val="tx1"/>
                    </a:solidFill>
                  </a:rPr>
                  <a:t>명목형</a:t>
                </a:r>
                <a:endParaRPr lang="ko-KR" altLang="en-US" sz="1867" dirty="0">
                  <a:solidFill>
                    <a:schemeClr val="tx1"/>
                  </a:solidFill>
                </a:endParaRPr>
              </a:p>
            </p:txBody>
          </p:sp>
          <p:sp>
            <p:nvSpPr>
              <p:cNvPr id="8" name="직사각형 7"/>
              <p:cNvSpPr/>
              <p:nvPr/>
            </p:nvSpPr>
            <p:spPr>
              <a:xfrm>
                <a:off x="5504690" y="3412770"/>
                <a:ext cx="936171" cy="3592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67" dirty="0" err="1"/>
                  <a:t>순서형</a:t>
                </a:r>
                <a:endParaRPr lang="ko-KR" altLang="en-US" sz="1867" dirty="0"/>
              </a:p>
            </p:txBody>
          </p:sp>
          <p:sp>
            <p:nvSpPr>
              <p:cNvPr id="9" name="직사각형 8"/>
              <p:cNvSpPr/>
              <p:nvPr/>
            </p:nvSpPr>
            <p:spPr>
              <a:xfrm>
                <a:off x="5516337" y="3829573"/>
                <a:ext cx="936171" cy="35922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67" dirty="0" err="1"/>
                  <a:t>이산형</a:t>
                </a:r>
                <a:endParaRPr lang="ko-KR" altLang="en-US" sz="1867" dirty="0"/>
              </a:p>
            </p:txBody>
          </p:sp>
          <p:sp>
            <p:nvSpPr>
              <p:cNvPr id="10" name="직사각형 9"/>
              <p:cNvSpPr/>
              <p:nvPr/>
            </p:nvSpPr>
            <p:spPr>
              <a:xfrm>
                <a:off x="5516336" y="4271202"/>
                <a:ext cx="936171" cy="35922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67" dirty="0" err="1"/>
                  <a:t>연속형</a:t>
                </a:r>
                <a:endParaRPr lang="ko-KR" altLang="en-US" sz="1867" dirty="0"/>
              </a:p>
            </p:txBody>
          </p:sp>
        </p:grpSp>
        <p:sp>
          <p:nvSpPr>
            <p:cNvPr id="14" name="이등변 삼각형 13"/>
            <p:cNvSpPr/>
            <p:nvPr/>
          </p:nvSpPr>
          <p:spPr>
            <a:xfrm>
              <a:off x="358682" y="3541695"/>
              <a:ext cx="1178743" cy="80554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a:t>
              </a:r>
              <a:r>
                <a:rPr lang="en-US" altLang="ko-KR" sz="1600" dirty="0" err="1"/>
                <a:t>sav</a:t>
              </a:r>
              <a:endParaRPr lang="en-US" altLang="ko-KR" sz="1600" dirty="0"/>
            </a:p>
            <a:p>
              <a:pPr algn="ctr"/>
              <a:r>
                <a:rPr lang="en-US" altLang="ko-KR" sz="1600" dirty="0"/>
                <a:t>SPSS</a:t>
              </a:r>
              <a:endParaRPr lang="ko-KR" altLang="en-US" sz="1600" dirty="0"/>
            </a:p>
          </p:txBody>
        </p:sp>
        <p:sp>
          <p:nvSpPr>
            <p:cNvPr id="20" name="구름 19"/>
            <p:cNvSpPr/>
            <p:nvPr/>
          </p:nvSpPr>
          <p:spPr>
            <a:xfrm>
              <a:off x="259294" y="366645"/>
              <a:ext cx="1189341" cy="997174"/>
            </a:xfrm>
            <a:prstGeom prst="cloud">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7" name="왼쪽/오른쪽 화살표 26"/>
            <p:cNvSpPr/>
            <p:nvPr/>
          </p:nvSpPr>
          <p:spPr>
            <a:xfrm>
              <a:off x="6617218" y="1943916"/>
              <a:ext cx="1242429" cy="544392"/>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Y-Y’</a:t>
              </a:r>
              <a:endParaRPr lang="ko-KR" altLang="en-US" sz="2400" dirty="0">
                <a:solidFill>
                  <a:schemeClr val="tx1"/>
                </a:solidFill>
              </a:endParaRPr>
            </a:p>
          </p:txBody>
        </p:sp>
        <p:cxnSp>
          <p:nvCxnSpPr>
            <p:cNvPr id="32" name="직선 화살표 연결선 31"/>
            <p:cNvCxnSpPr>
              <a:stCxn id="47" idx="0"/>
              <a:endCxn id="3" idx="1"/>
            </p:cNvCxnSpPr>
            <p:nvPr/>
          </p:nvCxnSpPr>
          <p:spPr>
            <a:xfrm>
              <a:off x="1245011" y="832292"/>
              <a:ext cx="2375461" cy="870270"/>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a:stCxn id="49" idx="0"/>
            </p:cNvCxnSpPr>
            <p:nvPr/>
          </p:nvCxnSpPr>
          <p:spPr>
            <a:xfrm flipV="1">
              <a:off x="1320236" y="2385967"/>
              <a:ext cx="2089581" cy="608668"/>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a:stCxn id="14" idx="5"/>
              <a:endCxn id="3" idx="3"/>
            </p:cNvCxnSpPr>
            <p:nvPr/>
          </p:nvCxnSpPr>
          <p:spPr>
            <a:xfrm flipV="1">
              <a:off x="1242740" y="2804190"/>
              <a:ext cx="2377732" cy="1140277"/>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a:stCxn id="48" idx="0"/>
            </p:cNvCxnSpPr>
            <p:nvPr/>
          </p:nvCxnSpPr>
          <p:spPr>
            <a:xfrm>
              <a:off x="1391452" y="1936939"/>
              <a:ext cx="2018365" cy="154014"/>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양쪽 모서리가 잘린 사각형 46"/>
            <p:cNvSpPr/>
            <p:nvPr/>
          </p:nvSpPr>
          <p:spPr>
            <a:xfrm>
              <a:off x="433908" y="524108"/>
              <a:ext cx="811102" cy="616368"/>
            </a:xfrm>
            <a:prstGeom prst="snip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  &lt;/…..&gt;</a:t>
              </a:r>
            </a:p>
            <a:p>
              <a:pPr algn="ctr"/>
              <a:r>
                <a:rPr lang="en-US" altLang="ko-KR" sz="1600" dirty="0"/>
                <a:t>xml</a:t>
              </a:r>
              <a:endParaRPr lang="ko-KR" altLang="en-US" sz="1600" dirty="0"/>
            </a:p>
          </p:txBody>
        </p:sp>
        <p:sp>
          <p:nvSpPr>
            <p:cNvPr id="48" name="대각선 방향의 모서리가 잘린 사각형 47"/>
            <p:cNvSpPr/>
            <p:nvPr/>
          </p:nvSpPr>
          <p:spPr>
            <a:xfrm>
              <a:off x="433908" y="1620501"/>
              <a:ext cx="957543" cy="632875"/>
            </a:xfrm>
            <a:prstGeom prst="snip2Diag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 v ….</a:t>
              </a:r>
            </a:p>
            <a:p>
              <a:pPr algn="ctr"/>
              <a:r>
                <a:rPr lang="en-US" altLang="ko-KR" sz="1400" dirty="0"/>
                <a:t>…. v …</a:t>
              </a:r>
            </a:p>
            <a:p>
              <a:pPr algn="ctr"/>
              <a:r>
                <a:rPr lang="en-US" altLang="ko-KR" sz="1400" dirty="0"/>
                <a:t>… v ….</a:t>
              </a:r>
            </a:p>
            <a:p>
              <a:pPr algn="ctr"/>
              <a:r>
                <a:rPr lang="en-US" altLang="ko-KR" sz="1400" dirty="0"/>
                <a:t>TXT</a:t>
              </a:r>
              <a:endParaRPr lang="ko-KR" altLang="en-US" sz="1400" dirty="0"/>
            </a:p>
          </p:txBody>
        </p:sp>
        <p:sp>
          <p:nvSpPr>
            <p:cNvPr id="49" name="한쪽 모서리는 잘리고 다른 쪽 모서리는 둥근 사각형 48"/>
            <p:cNvSpPr/>
            <p:nvPr/>
          </p:nvSpPr>
          <p:spPr>
            <a:xfrm>
              <a:off x="358682" y="2641767"/>
              <a:ext cx="961554" cy="705736"/>
            </a:xfrm>
            <a:prstGeom prst="snip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p>
            <a:p>
              <a:pPr algn="ctr"/>
              <a:endParaRPr lang="en-US" altLang="ko-KR" sz="1600" dirty="0"/>
            </a:p>
            <a:p>
              <a:pPr algn="ctr"/>
              <a:endParaRPr lang="en-US" altLang="ko-KR" sz="1600" dirty="0"/>
            </a:p>
            <a:p>
              <a:pPr algn="ctr"/>
              <a:r>
                <a:rPr lang="en-US" altLang="ko-KR" sz="1600" dirty="0"/>
                <a:t>Excel</a:t>
              </a:r>
              <a:endParaRPr lang="ko-KR" altLang="en-US" sz="1600" dirty="0"/>
            </a:p>
          </p:txBody>
        </p:sp>
        <p:sp>
          <p:nvSpPr>
            <p:cNvPr id="21" name="모서리가 둥근 직사각형 20"/>
            <p:cNvSpPr/>
            <p:nvPr/>
          </p:nvSpPr>
          <p:spPr>
            <a:xfrm rot="1156263">
              <a:off x="1780906" y="1057757"/>
              <a:ext cx="1361690" cy="46942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chemeClr val="tx1"/>
                  </a:solidFill>
                </a:rPr>
                <a:t>xmlTreeParse</a:t>
              </a:r>
              <a:endParaRPr lang="en-US" altLang="ko-KR" sz="1600" dirty="0">
                <a:solidFill>
                  <a:schemeClr val="tx1"/>
                </a:solidFill>
              </a:endParaRPr>
            </a:p>
            <a:p>
              <a:pPr algn="ctr"/>
              <a:r>
                <a:rPr lang="en-US" altLang="ko-KR" sz="1600" dirty="0" err="1">
                  <a:solidFill>
                    <a:schemeClr val="tx1"/>
                  </a:solidFill>
                </a:rPr>
                <a:t>xmlRoot</a:t>
              </a:r>
              <a:r>
                <a:rPr lang="en-US" altLang="ko-KR" sz="1600" dirty="0">
                  <a:solidFill>
                    <a:schemeClr val="tx1"/>
                  </a:solidFill>
                </a:rPr>
                <a:t>(  )</a:t>
              </a:r>
              <a:endParaRPr lang="ko-KR" altLang="en-US" sz="1600" dirty="0">
                <a:solidFill>
                  <a:schemeClr val="tx1"/>
                </a:solidFill>
              </a:endParaRPr>
            </a:p>
          </p:txBody>
        </p:sp>
        <p:sp>
          <p:nvSpPr>
            <p:cNvPr id="51" name="모서리가 둥근 직사각형 50"/>
            <p:cNvSpPr/>
            <p:nvPr/>
          </p:nvSpPr>
          <p:spPr>
            <a:xfrm rot="19768453">
              <a:off x="2104160" y="3017585"/>
              <a:ext cx="1260823" cy="652172"/>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2</a:t>
              </a:r>
              <a:r>
                <a:rPr lang="en-US" altLang="ko-KR" sz="1600" baseline="30000" dirty="0">
                  <a:solidFill>
                    <a:schemeClr val="tx1"/>
                  </a:solidFill>
                </a:rPr>
                <a:t>nd</a:t>
              </a:r>
              <a:endParaRPr lang="en-US" altLang="ko-KR" sz="1600" dirty="0">
                <a:solidFill>
                  <a:schemeClr val="tx1"/>
                </a:solidFill>
              </a:endParaRPr>
            </a:p>
            <a:p>
              <a:pPr algn="ctr"/>
              <a:r>
                <a:rPr lang="en-US" altLang="ko-KR" sz="1600" dirty="0" err="1">
                  <a:solidFill>
                    <a:schemeClr val="tx1"/>
                  </a:solidFill>
                </a:rPr>
                <a:t>read.spss</a:t>
              </a:r>
              <a:r>
                <a:rPr lang="en-US" altLang="ko-KR" sz="1600" dirty="0">
                  <a:solidFill>
                    <a:schemeClr val="tx1"/>
                  </a:solidFill>
                </a:rPr>
                <a:t>( )</a:t>
              </a:r>
            </a:p>
            <a:p>
              <a:pPr algn="ctr"/>
              <a:r>
                <a:rPr lang="en-US" altLang="ko-KR" sz="1600" dirty="0" err="1">
                  <a:solidFill>
                    <a:schemeClr val="tx1"/>
                  </a:solidFill>
                </a:rPr>
                <a:t>as.data.frame</a:t>
              </a:r>
              <a:endParaRPr lang="ko-KR" altLang="en-US" sz="1600" dirty="0">
                <a:solidFill>
                  <a:schemeClr val="tx1"/>
                </a:solidFill>
              </a:endParaRPr>
            </a:p>
          </p:txBody>
        </p:sp>
        <p:sp>
          <p:nvSpPr>
            <p:cNvPr id="52" name="모서리가 둥근 직사각형 51"/>
            <p:cNvSpPr/>
            <p:nvPr/>
          </p:nvSpPr>
          <p:spPr>
            <a:xfrm rot="168446">
              <a:off x="1685362" y="1804486"/>
              <a:ext cx="1267857" cy="46942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chemeClr val="tx1"/>
                  </a:solidFill>
                </a:rPr>
                <a:t>read.table</a:t>
              </a:r>
              <a:r>
                <a:rPr lang="en-US" altLang="ko-KR" sz="1600" dirty="0">
                  <a:solidFill>
                    <a:schemeClr val="tx1"/>
                  </a:solidFill>
                </a:rPr>
                <a:t>( )</a:t>
              </a:r>
              <a:endParaRPr lang="ko-KR" altLang="en-US" sz="1600" dirty="0">
                <a:solidFill>
                  <a:schemeClr val="tx1"/>
                </a:solidFill>
              </a:endParaRPr>
            </a:p>
          </p:txBody>
        </p:sp>
        <p:sp>
          <p:nvSpPr>
            <p:cNvPr id="53" name="모서리가 둥근 직사각형 52"/>
            <p:cNvSpPr/>
            <p:nvPr/>
          </p:nvSpPr>
          <p:spPr>
            <a:xfrm rot="20575056">
              <a:off x="1753201" y="2465321"/>
              <a:ext cx="1272594" cy="45631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read.csv(  )</a:t>
              </a:r>
              <a:endParaRPr lang="ko-KR" altLang="en-US" sz="1600" dirty="0">
                <a:solidFill>
                  <a:schemeClr val="tx1"/>
                </a:solidFill>
              </a:endParaRPr>
            </a:p>
          </p:txBody>
        </p:sp>
        <p:sp>
          <p:nvSpPr>
            <p:cNvPr id="65" name="사다리꼴 64"/>
            <p:cNvSpPr/>
            <p:nvPr/>
          </p:nvSpPr>
          <p:spPr>
            <a:xfrm>
              <a:off x="1331755" y="3508041"/>
              <a:ext cx="857420" cy="427042"/>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1</a:t>
              </a:r>
              <a:r>
                <a:rPr lang="en-US" altLang="ko-KR" sz="1600" baseline="30000" dirty="0"/>
                <a:t>st</a:t>
              </a:r>
              <a:endParaRPr lang="en-US" altLang="ko-KR" sz="1600" dirty="0"/>
            </a:p>
            <a:p>
              <a:pPr algn="ctr"/>
              <a:r>
                <a:rPr lang="en-US" altLang="ko-KR" sz="1600" dirty="0"/>
                <a:t>foreign</a:t>
              </a:r>
              <a:endParaRPr lang="ko-KR" altLang="en-US" sz="1600" dirty="0"/>
            </a:p>
          </p:txBody>
        </p:sp>
        <p:sp>
          <p:nvSpPr>
            <p:cNvPr id="73" name="직사각형 72"/>
            <p:cNvSpPr/>
            <p:nvPr/>
          </p:nvSpPr>
          <p:spPr>
            <a:xfrm>
              <a:off x="5432918" y="1845240"/>
              <a:ext cx="1008844" cy="78850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t>Y</a:t>
              </a:r>
            </a:p>
            <a:p>
              <a:pPr algn="ctr"/>
              <a:r>
                <a:rPr lang="ko-KR" altLang="en-US" sz="2400" dirty="0" err="1"/>
                <a:t>데이타</a:t>
              </a:r>
              <a:endParaRPr lang="ko-KR" altLang="en-US" sz="2400" dirty="0"/>
            </a:p>
          </p:txBody>
        </p:sp>
        <p:sp>
          <p:nvSpPr>
            <p:cNvPr id="75" name="대각선 방향의 모서리가 잘린 사각형 74"/>
            <p:cNvSpPr/>
            <p:nvPr/>
          </p:nvSpPr>
          <p:spPr>
            <a:xfrm>
              <a:off x="7880202" y="1931462"/>
              <a:ext cx="1029250" cy="630782"/>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t>Y’</a:t>
              </a:r>
            </a:p>
            <a:p>
              <a:pPr algn="ctr"/>
              <a:r>
                <a:rPr lang="ko-KR" altLang="en-US" sz="2400" dirty="0"/>
                <a:t>데이터</a:t>
              </a:r>
            </a:p>
          </p:txBody>
        </p:sp>
        <p:cxnSp>
          <p:nvCxnSpPr>
            <p:cNvPr id="82" name="직선 연결선 81"/>
            <p:cNvCxnSpPr>
              <a:stCxn id="3" idx="6"/>
              <a:endCxn id="73" idx="1"/>
            </p:cNvCxnSpPr>
            <p:nvPr/>
          </p:nvCxnSpPr>
          <p:spPr>
            <a:xfrm flipV="1">
              <a:off x="4848257" y="2239494"/>
              <a:ext cx="584660" cy="13882"/>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99" name="그림 98"/>
            <p:cNvPicPr>
              <a:picLocks noChangeAspect="1"/>
            </p:cNvPicPr>
            <p:nvPr/>
          </p:nvPicPr>
          <p:blipFill>
            <a:blip r:embed="rId2"/>
            <a:stretch>
              <a:fillRect/>
            </a:stretch>
          </p:blipFill>
          <p:spPr>
            <a:xfrm>
              <a:off x="447266" y="2730768"/>
              <a:ext cx="795474" cy="463038"/>
            </a:xfrm>
            <a:prstGeom prst="rect">
              <a:avLst/>
            </a:prstGeom>
          </p:spPr>
        </p:pic>
        <p:cxnSp>
          <p:nvCxnSpPr>
            <p:cNvPr id="116" name="직선 화살표 연결선 115"/>
            <p:cNvCxnSpPr>
              <a:endCxn id="3" idx="0"/>
            </p:cNvCxnSpPr>
            <p:nvPr/>
          </p:nvCxnSpPr>
          <p:spPr>
            <a:xfrm>
              <a:off x="4129037" y="1059366"/>
              <a:ext cx="0" cy="415041"/>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타원 116"/>
            <p:cNvSpPr/>
            <p:nvPr/>
          </p:nvSpPr>
          <p:spPr>
            <a:xfrm>
              <a:off x="3474866" y="673755"/>
              <a:ext cx="1330392" cy="362664"/>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67">
                  <a:solidFill>
                    <a:schemeClr val="tx1"/>
                  </a:solidFill>
                </a:rPr>
                <a:t>다른언어</a:t>
              </a:r>
              <a:endParaRPr lang="ko-KR" altLang="en-US" sz="1467" dirty="0">
                <a:solidFill>
                  <a:schemeClr val="tx1"/>
                </a:solidFill>
              </a:endParaRPr>
            </a:p>
          </p:txBody>
        </p:sp>
        <p:grpSp>
          <p:nvGrpSpPr>
            <p:cNvPr id="120" name="그룹 119"/>
            <p:cNvGrpSpPr/>
            <p:nvPr/>
          </p:nvGrpSpPr>
          <p:grpSpPr>
            <a:xfrm>
              <a:off x="4571827" y="949775"/>
              <a:ext cx="1365513" cy="741490"/>
              <a:chOff x="4720185" y="597612"/>
              <a:chExt cx="1675173" cy="741490"/>
            </a:xfrm>
          </p:grpSpPr>
          <p:sp>
            <p:nvSpPr>
              <p:cNvPr id="118" name="왼쪽 중괄호 117"/>
              <p:cNvSpPr/>
              <p:nvPr/>
            </p:nvSpPr>
            <p:spPr>
              <a:xfrm>
                <a:off x="4720185" y="597612"/>
                <a:ext cx="255614" cy="741490"/>
              </a:xfrm>
              <a:prstGeom prst="leftBrac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sp>
            <p:nvSpPr>
              <p:cNvPr id="119" name="TextBox 118"/>
              <p:cNvSpPr txBox="1"/>
              <p:nvPr/>
            </p:nvSpPr>
            <p:spPr>
              <a:xfrm>
                <a:off x="4918224" y="644699"/>
                <a:ext cx="1477134" cy="623248"/>
              </a:xfrm>
              <a:prstGeom prst="rect">
                <a:avLst/>
              </a:prstGeom>
              <a:noFill/>
            </p:spPr>
            <p:txBody>
              <a:bodyPr wrap="square" rtlCol="0">
                <a:spAutoFit/>
              </a:bodyPr>
              <a:lstStyle/>
              <a:p>
                <a:r>
                  <a:rPr lang="en-US" altLang="ko-KR" sz="1600" dirty="0">
                    <a:solidFill>
                      <a:schemeClr val="tx2"/>
                    </a:solidFill>
                  </a:rPr>
                  <a:t>1. </a:t>
                </a:r>
                <a:r>
                  <a:rPr lang="ko-KR" altLang="en-US" sz="1600" dirty="0" err="1">
                    <a:solidFill>
                      <a:schemeClr val="tx2"/>
                    </a:solidFill>
                  </a:rPr>
                  <a:t>통계전문</a:t>
                </a:r>
                <a:endParaRPr lang="en-US" altLang="ko-KR" sz="1600" dirty="0">
                  <a:solidFill>
                    <a:schemeClr val="tx2"/>
                  </a:solidFill>
                </a:endParaRPr>
              </a:p>
              <a:p>
                <a:r>
                  <a:rPr lang="en-US" altLang="ko-KR" sz="1600" dirty="0">
                    <a:solidFill>
                      <a:schemeClr val="tx2"/>
                    </a:solidFill>
                  </a:rPr>
                  <a:t>2. </a:t>
                </a:r>
                <a:r>
                  <a:rPr lang="ko-KR" altLang="en-US" sz="1600" dirty="0" err="1">
                    <a:solidFill>
                      <a:schemeClr val="tx2"/>
                    </a:solidFill>
                  </a:rPr>
                  <a:t>외부데이터</a:t>
                </a:r>
                <a:endParaRPr lang="en-US" altLang="ko-KR" sz="1600" dirty="0">
                  <a:solidFill>
                    <a:schemeClr val="tx2"/>
                  </a:solidFill>
                </a:endParaRPr>
              </a:p>
              <a:p>
                <a:r>
                  <a:rPr lang="en-US" altLang="ko-KR" sz="1600" dirty="0">
                    <a:solidFill>
                      <a:schemeClr val="tx2"/>
                    </a:solidFill>
                  </a:rPr>
                  <a:t>3. </a:t>
                </a:r>
                <a:r>
                  <a:rPr lang="ko-KR" altLang="en-US" sz="1600" dirty="0" err="1">
                    <a:solidFill>
                      <a:schemeClr val="tx2"/>
                    </a:solidFill>
                  </a:rPr>
                  <a:t>내부수정</a:t>
                </a:r>
                <a:endParaRPr lang="ko-KR" altLang="en-US" sz="1600" dirty="0">
                  <a:solidFill>
                    <a:schemeClr val="tx2"/>
                  </a:solidFill>
                </a:endParaRPr>
              </a:p>
            </p:txBody>
          </p:sp>
        </p:grpSp>
        <p:sp>
          <p:nvSpPr>
            <p:cNvPr id="129" name="오른쪽 중괄호 128"/>
            <p:cNvSpPr/>
            <p:nvPr/>
          </p:nvSpPr>
          <p:spPr>
            <a:xfrm>
              <a:off x="6507906" y="3039097"/>
              <a:ext cx="399319" cy="1278053"/>
            </a:xfrm>
            <a:prstGeom prst="rightBrace">
              <a:avLst>
                <a:gd name="adj1" fmla="val 8333"/>
                <a:gd name="adj2" fmla="val 50873"/>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cxnSp>
          <p:nvCxnSpPr>
            <p:cNvPr id="139" name="꺾인 연결선 138"/>
            <p:cNvCxnSpPr>
              <a:stCxn id="129" idx="1"/>
              <a:endCxn id="27" idx="5"/>
            </p:cNvCxnSpPr>
            <p:nvPr/>
          </p:nvCxnSpPr>
          <p:spPr>
            <a:xfrm rot="10800000" flipH="1">
              <a:off x="6907225" y="2352211"/>
              <a:ext cx="331208" cy="1337071"/>
            </a:xfrm>
            <a:prstGeom prst="bentConnector4">
              <a:avLst>
                <a:gd name="adj1" fmla="val 139724"/>
                <a:gd name="adj2" fmla="val 69224"/>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6884802" y="2970539"/>
              <a:ext cx="1328477" cy="438581"/>
            </a:xfrm>
            <a:prstGeom prst="rect">
              <a:avLst/>
            </a:prstGeom>
            <a:solidFill>
              <a:schemeClr val="bg1"/>
            </a:solidFill>
            <a:ln>
              <a:solidFill>
                <a:schemeClr val="accent1"/>
              </a:solidFill>
            </a:ln>
          </p:spPr>
          <p:txBody>
            <a:bodyPr wrap="square" rtlCol="0">
              <a:spAutoFit/>
            </a:bodyPr>
            <a:lstStyle/>
            <a:p>
              <a:pPr algn="ctr"/>
              <a:r>
                <a:rPr lang="ko-KR" altLang="en-US" sz="1600" dirty="0">
                  <a:solidFill>
                    <a:schemeClr val="tx2"/>
                  </a:solidFill>
                </a:rPr>
                <a:t>서로 다른 통계분석기법</a:t>
              </a:r>
            </a:p>
          </p:txBody>
        </p:sp>
        <p:cxnSp>
          <p:nvCxnSpPr>
            <p:cNvPr id="144" name="직선 연결선 143"/>
            <p:cNvCxnSpPr>
              <a:stCxn id="73" idx="2"/>
              <a:endCxn id="7" idx="0"/>
            </p:cNvCxnSpPr>
            <p:nvPr/>
          </p:nvCxnSpPr>
          <p:spPr>
            <a:xfrm>
              <a:off x="5937340" y="2633747"/>
              <a:ext cx="11368" cy="400896"/>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448636" y="2751318"/>
              <a:ext cx="225668" cy="346249"/>
            </a:xfrm>
            <a:prstGeom prst="rect">
              <a:avLst/>
            </a:prstGeom>
            <a:noFill/>
          </p:spPr>
          <p:txBody>
            <a:bodyPr wrap="square" rtlCol="0">
              <a:spAutoFit/>
            </a:bodyPr>
            <a:lstStyle/>
            <a:p>
              <a:r>
                <a:rPr lang="en-US" altLang="ko-KR" sz="2400" dirty="0">
                  <a:solidFill>
                    <a:schemeClr val="tx2"/>
                  </a:solidFill>
                </a:rPr>
                <a:t>F</a:t>
              </a:r>
              <a:endParaRPr lang="ko-KR" altLang="en-US" sz="2400" dirty="0" err="1">
                <a:solidFill>
                  <a:schemeClr val="tx2"/>
                </a:solidFill>
              </a:endParaRPr>
            </a:p>
          </p:txBody>
        </p:sp>
        <p:sp>
          <p:nvSpPr>
            <p:cNvPr id="146" name="TextBox 145"/>
            <p:cNvSpPr txBox="1"/>
            <p:nvPr/>
          </p:nvSpPr>
          <p:spPr>
            <a:xfrm>
              <a:off x="1392766" y="1788760"/>
              <a:ext cx="225668" cy="346249"/>
            </a:xfrm>
            <a:prstGeom prst="rect">
              <a:avLst/>
            </a:prstGeom>
            <a:noFill/>
          </p:spPr>
          <p:txBody>
            <a:bodyPr wrap="square" rtlCol="0">
              <a:spAutoFit/>
            </a:bodyPr>
            <a:lstStyle/>
            <a:p>
              <a:r>
                <a:rPr lang="en-US" altLang="ko-KR" sz="2400" dirty="0">
                  <a:solidFill>
                    <a:schemeClr val="tx2"/>
                  </a:solidFill>
                </a:rPr>
                <a:t>T</a:t>
              </a:r>
              <a:endParaRPr lang="ko-KR" altLang="en-US" sz="2400" dirty="0" err="1">
                <a:solidFill>
                  <a:schemeClr val="tx2"/>
                </a:solidFill>
              </a:endParaRPr>
            </a:p>
          </p:txBody>
        </p:sp>
      </p:grpSp>
      <p:sp>
        <p:nvSpPr>
          <p:cNvPr id="148" name="Title 1"/>
          <p:cNvSpPr>
            <a:spLocks noGrp="1"/>
          </p:cNvSpPr>
          <p:nvPr>
            <p:ph type="title"/>
          </p:nvPr>
        </p:nvSpPr>
        <p:spPr>
          <a:xfrm>
            <a:off x="1189374" y="110710"/>
            <a:ext cx="10834777" cy="782964"/>
          </a:xfrm>
        </p:spPr>
        <p:txBody>
          <a:bodyPr>
            <a:normAutofit/>
          </a:bodyPr>
          <a:lstStyle/>
          <a:p>
            <a:pPr algn="ctr"/>
            <a:r>
              <a:rPr lang="en-US" dirty="0">
                <a:latin typeface="+mn-lt"/>
              </a:rPr>
              <a:t>Heterogeneous thinking = 100</a:t>
            </a:r>
            <a:r>
              <a:rPr lang="ko-KR" altLang="en-US" dirty="0" err="1">
                <a:latin typeface="+mn-lt"/>
              </a:rPr>
              <a:t>만배</a:t>
            </a:r>
            <a:r>
              <a:rPr lang="ko-KR" altLang="en-US" dirty="0">
                <a:latin typeface="+mn-lt"/>
              </a:rPr>
              <a:t> 기억 능력 향상</a:t>
            </a:r>
            <a:endParaRPr lang="en-US" dirty="0">
              <a:latin typeface="+mn-lt"/>
            </a:endParaRPr>
          </a:p>
        </p:txBody>
      </p:sp>
    </p:spTree>
    <p:extLst>
      <p:ext uri="{BB962C8B-B14F-4D97-AF65-F5344CB8AC3E}">
        <p14:creationId xmlns:p14="http://schemas.microsoft.com/office/powerpoint/2010/main" val="370850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34948" y="196878"/>
            <a:ext cx="10848757" cy="552145"/>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ko-KR" altLang="en-US" sz="3733" dirty="0">
                <a:solidFill>
                  <a:schemeClr val="tx1"/>
                </a:solidFill>
                <a:latin typeface="+mn-lt"/>
              </a:rPr>
              <a:t>이기종 컴퓨팅 시스템 </a:t>
            </a:r>
            <a:r>
              <a:rPr lang="en-US" altLang="ko-KR" sz="3733" dirty="0">
                <a:solidFill>
                  <a:schemeClr val="tx1"/>
                </a:solidFill>
                <a:latin typeface="+mn-lt"/>
              </a:rPr>
              <a:t>(</a:t>
            </a:r>
            <a:r>
              <a:rPr lang="en-US" sz="3733" dirty="0">
                <a:solidFill>
                  <a:schemeClr val="tx1"/>
                </a:solidFill>
                <a:latin typeface="+mn-lt"/>
              </a:rPr>
              <a:t>Heterogeneous Computing)</a:t>
            </a:r>
          </a:p>
        </p:txBody>
      </p:sp>
      <p:grpSp>
        <p:nvGrpSpPr>
          <p:cNvPr id="15" name="Group 14"/>
          <p:cNvGrpSpPr/>
          <p:nvPr/>
        </p:nvGrpSpPr>
        <p:grpSpPr>
          <a:xfrm>
            <a:off x="5207721" y="945497"/>
            <a:ext cx="2728689" cy="3975748"/>
            <a:chOff x="3139437" y="1021851"/>
            <a:chExt cx="2046517" cy="3143128"/>
          </a:xfrm>
        </p:grpSpPr>
        <p:sp>
          <p:nvSpPr>
            <p:cNvPr id="5" name="Rounded Rectangle 4"/>
            <p:cNvSpPr/>
            <p:nvPr/>
          </p:nvSpPr>
          <p:spPr>
            <a:xfrm>
              <a:off x="3139439" y="1021851"/>
              <a:ext cx="2046515" cy="235132"/>
            </a:xfrm>
            <a:prstGeom prst="roundRect">
              <a:avLst/>
            </a:prstGeom>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6" name="Rounded Rectangle 5"/>
            <p:cNvSpPr/>
            <p:nvPr/>
          </p:nvSpPr>
          <p:spPr>
            <a:xfrm>
              <a:off x="3139437" y="1303358"/>
              <a:ext cx="2046515" cy="235132"/>
            </a:xfrm>
            <a:prstGeom prst="roundRect">
              <a:avLst/>
            </a:prstGeom>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7" name="Rounded Rectangle 6"/>
            <p:cNvSpPr/>
            <p:nvPr/>
          </p:nvSpPr>
          <p:spPr>
            <a:xfrm>
              <a:off x="3139439" y="1592489"/>
              <a:ext cx="2046515" cy="320667"/>
            </a:xfrm>
            <a:prstGeom prst="roundRect">
              <a:avLst/>
            </a:prstGeom>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8" name="Rounded Rectangle 7"/>
            <p:cNvSpPr/>
            <p:nvPr/>
          </p:nvSpPr>
          <p:spPr>
            <a:xfrm>
              <a:off x="3139438" y="1983826"/>
              <a:ext cx="2046515" cy="320667"/>
            </a:xfrm>
            <a:prstGeom prst="roundRect">
              <a:avLst/>
            </a:prstGeom>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9" name="Rounded Rectangle 8"/>
            <p:cNvSpPr/>
            <p:nvPr/>
          </p:nvSpPr>
          <p:spPr>
            <a:xfrm>
              <a:off x="3139439" y="2375845"/>
              <a:ext cx="2046515" cy="320667"/>
            </a:xfrm>
            <a:prstGeom prst="roundRect">
              <a:avLst/>
            </a:prstGeom>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0" name="Rounded Rectangle 9"/>
            <p:cNvSpPr/>
            <p:nvPr/>
          </p:nvSpPr>
          <p:spPr>
            <a:xfrm>
              <a:off x="3139437" y="2767182"/>
              <a:ext cx="2046515" cy="235132"/>
            </a:xfrm>
            <a:prstGeom prst="roundRect">
              <a:avLst/>
            </a:prstGeom>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1" name="Rounded Rectangle 10"/>
            <p:cNvSpPr/>
            <p:nvPr/>
          </p:nvSpPr>
          <p:spPr>
            <a:xfrm>
              <a:off x="3139437" y="3066470"/>
              <a:ext cx="2046515" cy="235132"/>
            </a:xfrm>
            <a:prstGeom prst="roundRect">
              <a:avLst/>
            </a:prstGeom>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2" name="Rounded Rectangle 11"/>
            <p:cNvSpPr/>
            <p:nvPr/>
          </p:nvSpPr>
          <p:spPr>
            <a:xfrm>
              <a:off x="3139438" y="3356171"/>
              <a:ext cx="2046515" cy="235132"/>
            </a:xfrm>
            <a:prstGeom prst="roundRect">
              <a:avLst/>
            </a:prstGeom>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3" name="Rounded Rectangle 12"/>
            <p:cNvSpPr/>
            <p:nvPr/>
          </p:nvSpPr>
          <p:spPr>
            <a:xfrm>
              <a:off x="3139437" y="3645419"/>
              <a:ext cx="2046515" cy="235132"/>
            </a:xfrm>
            <a:prstGeom prst="roundRect">
              <a:avLst/>
            </a:prstGeom>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4" name="Rounded Rectangle 13"/>
            <p:cNvSpPr/>
            <p:nvPr/>
          </p:nvSpPr>
          <p:spPr>
            <a:xfrm>
              <a:off x="3139437" y="3929847"/>
              <a:ext cx="2046515" cy="235132"/>
            </a:xfrm>
            <a:prstGeom prst="roundRect">
              <a:avLst/>
            </a:prstGeom>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sp>
        <p:nvSpPr>
          <p:cNvPr id="16" name="Right Arrow 15"/>
          <p:cNvSpPr/>
          <p:nvPr/>
        </p:nvSpPr>
        <p:spPr>
          <a:xfrm>
            <a:off x="8464731" y="2228130"/>
            <a:ext cx="1091475" cy="522692"/>
          </a:xfrm>
          <a:prstGeom prst="rightArrow">
            <a:avLst/>
          </a:prstGeom>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7" name="Right Arrow 16"/>
          <p:cNvSpPr/>
          <p:nvPr/>
        </p:nvSpPr>
        <p:spPr>
          <a:xfrm rot="10800000">
            <a:off x="3686628" y="3148963"/>
            <a:ext cx="1091475" cy="522692"/>
          </a:xfrm>
          <a:prstGeom prst="rightArrow">
            <a:avLst/>
          </a:prstGeom>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nvGrpSpPr>
          <p:cNvPr id="21" name="Group 20"/>
          <p:cNvGrpSpPr/>
          <p:nvPr/>
        </p:nvGrpSpPr>
        <p:grpSpPr>
          <a:xfrm>
            <a:off x="9826177" y="1979444"/>
            <a:ext cx="1747519" cy="1352480"/>
            <a:chOff x="6507484" y="1901815"/>
            <a:chExt cx="1310639" cy="1014360"/>
          </a:xfrm>
        </p:grpSpPr>
        <p:pic>
          <p:nvPicPr>
            <p:cNvPr id="18" name="Picture 17"/>
            <p:cNvPicPr>
              <a:picLocks noChangeAspect="1"/>
            </p:cNvPicPr>
            <p:nvPr/>
          </p:nvPicPr>
          <p:blipFill>
            <a:blip r:embed="rId3"/>
            <a:stretch>
              <a:fillRect/>
            </a:stretch>
          </p:blipFill>
          <p:spPr>
            <a:xfrm>
              <a:off x="6535784" y="1971404"/>
              <a:ext cx="587827" cy="880721"/>
            </a:xfrm>
            <a:prstGeom prst="rect">
              <a:avLst/>
            </a:prstGeom>
          </p:spPr>
        </p:pic>
        <p:pic>
          <p:nvPicPr>
            <p:cNvPr id="19" name="Picture 18"/>
            <p:cNvPicPr>
              <a:picLocks noChangeAspect="1"/>
            </p:cNvPicPr>
            <p:nvPr/>
          </p:nvPicPr>
          <p:blipFill>
            <a:blip r:embed="rId3"/>
            <a:stretch>
              <a:fillRect/>
            </a:stretch>
          </p:blipFill>
          <p:spPr>
            <a:xfrm>
              <a:off x="7162804" y="1968635"/>
              <a:ext cx="587827" cy="880721"/>
            </a:xfrm>
            <a:prstGeom prst="rect">
              <a:avLst/>
            </a:prstGeom>
          </p:spPr>
        </p:pic>
        <p:sp>
          <p:nvSpPr>
            <p:cNvPr id="20" name="Rectangle 19"/>
            <p:cNvSpPr/>
            <p:nvPr/>
          </p:nvSpPr>
          <p:spPr>
            <a:xfrm>
              <a:off x="6507484" y="1901815"/>
              <a:ext cx="1310639" cy="1014360"/>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pic>
        <p:nvPicPr>
          <p:cNvPr id="22" name="Picture 21"/>
          <p:cNvPicPr>
            <a:picLocks noChangeAspect="1"/>
          </p:cNvPicPr>
          <p:nvPr/>
        </p:nvPicPr>
        <p:blipFill>
          <a:blip r:embed="rId4"/>
          <a:stretch>
            <a:fillRect/>
          </a:stretch>
        </p:blipFill>
        <p:spPr>
          <a:xfrm>
            <a:off x="2437299" y="2964599"/>
            <a:ext cx="812448" cy="945092"/>
          </a:xfrm>
          <a:prstGeom prst="rect">
            <a:avLst/>
          </a:prstGeom>
        </p:spPr>
      </p:pic>
      <p:sp>
        <p:nvSpPr>
          <p:cNvPr id="23" name="TextBox 22"/>
          <p:cNvSpPr txBox="1"/>
          <p:nvPr/>
        </p:nvSpPr>
        <p:spPr>
          <a:xfrm>
            <a:off x="1916058" y="1925852"/>
            <a:ext cx="1854929" cy="861967"/>
          </a:xfrm>
          <a:prstGeom prst="rect">
            <a:avLst/>
          </a:prstGeom>
          <a:noFill/>
        </p:spPr>
        <p:txBody>
          <a:bodyPr vert="horz" wrap="square" lIns="0" tIns="0" rIns="0" bIns="0" rtlCol="0">
            <a:spAutoFit/>
          </a:bodyPr>
          <a:lstStyle/>
          <a:p>
            <a:pPr algn="ctr"/>
            <a:r>
              <a:rPr lang="en-US" altLang="ko-KR" sz="1867" dirty="0">
                <a:solidFill>
                  <a:srgbClr val="003C71"/>
                </a:solidFill>
              </a:rPr>
              <a:t>Serial data </a:t>
            </a:r>
          </a:p>
          <a:p>
            <a:pPr algn="ctr"/>
            <a:r>
              <a:rPr lang="en-US" altLang="ko-KR" sz="1867" dirty="0">
                <a:solidFill>
                  <a:srgbClr val="003C71"/>
                </a:solidFill>
              </a:rPr>
              <a:t>Sequential CPU process</a:t>
            </a:r>
            <a:endParaRPr lang="ko-KR" altLang="en-US" sz="1867" dirty="0" err="1">
              <a:solidFill>
                <a:srgbClr val="003C71"/>
              </a:solidFill>
            </a:endParaRPr>
          </a:p>
        </p:txBody>
      </p:sp>
      <p:sp>
        <p:nvSpPr>
          <p:cNvPr id="24" name="TextBox 23"/>
          <p:cNvSpPr txBox="1"/>
          <p:nvPr/>
        </p:nvSpPr>
        <p:spPr>
          <a:xfrm>
            <a:off x="9564918" y="1028578"/>
            <a:ext cx="2332449" cy="861967"/>
          </a:xfrm>
          <a:prstGeom prst="rect">
            <a:avLst/>
          </a:prstGeom>
          <a:noFill/>
        </p:spPr>
        <p:txBody>
          <a:bodyPr vert="horz" wrap="square" lIns="0" tIns="0" rIns="0" bIns="0" rtlCol="0">
            <a:spAutoFit/>
          </a:bodyPr>
          <a:lstStyle/>
          <a:p>
            <a:pPr algn="ctr"/>
            <a:r>
              <a:rPr lang="en-US" altLang="ko-KR" sz="1867" dirty="0">
                <a:solidFill>
                  <a:srgbClr val="003C71"/>
                </a:solidFill>
              </a:rPr>
              <a:t>Massive data </a:t>
            </a:r>
          </a:p>
          <a:p>
            <a:pPr algn="ctr"/>
            <a:r>
              <a:rPr lang="en-US" altLang="ko-KR" sz="1867" dirty="0">
                <a:solidFill>
                  <a:srgbClr val="003C71"/>
                </a:solidFill>
              </a:rPr>
              <a:t>Parallelized programming model</a:t>
            </a:r>
            <a:endParaRPr lang="ko-KR" altLang="en-US" sz="1867" dirty="0" err="1">
              <a:solidFill>
                <a:srgbClr val="003C71"/>
              </a:solidFill>
            </a:endParaRPr>
          </a:p>
        </p:txBody>
      </p:sp>
      <p:sp>
        <p:nvSpPr>
          <p:cNvPr id="25" name="Left Brace 24"/>
          <p:cNvSpPr/>
          <p:nvPr/>
        </p:nvSpPr>
        <p:spPr>
          <a:xfrm rot="16200000">
            <a:off x="6348174" y="1518724"/>
            <a:ext cx="478977" cy="7284019"/>
          </a:xfrm>
          <a:prstGeom prst="leftBrace">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sz="2400"/>
          </a:p>
        </p:txBody>
      </p:sp>
      <p:sp>
        <p:nvSpPr>
          <p:cNvPr id="26" name="TextBox 25"/>
          <p:cNvSpPr txBox="1"/>
          <p:nvPr/>
        </p:nvSpPr>
        <p:spPr>
          <a:xfrm>
            <a:off x="5219333" y="5615312"/>
            <a:ext cx="3361513" cy="328231"/>
          </a:xfrm>
          <a:prstGeom prst="rect">
            <a:avLst/>
          </a:prstGeom>
          <a:noFill/>
        </p:spPr>
        <p:txBody>
          <a:bodyPr vert="horz" wrap="square" lIns="0" tIns="0" rIns="0" bIns="0" rtlCol="0">
            <a:spAutoFit/>
          </a:bodyPr>
          <a:lstStyle/>
          <a:p>
            <a:pPr algn="ctr"/>
            <a:r>
              <a:rPr lang="en-US" altLang="ko-KR" sz="2133" dirty="0">
                <a:solidFill>
                  <a:srgbClr val="003C71"/>
                </a:solidFill>
              </a:rPr>
              <a:t>Total processing time</a:t>
            </a:r>
            <a:endParaRPr lang="ko-KR" altLang="en-US" sz="2133" dirty="0" err="1">
              <a:solidFill>
                <a:srgbClr val="003C71"/>
              </a:solidFill>
            </a:endParaRPr>
          </a:p>
        </p:txBody>
      </p:sp>
      <p:grpSp>
        <p:nvGrpSpPr>
          <p:cNvPr id="42" name="Group 41"/>
          <p:cNvGrpSpPr/>
          <p:nvPr/>
        </p:nvGrpSpPr>
        <p:grpSpPr>
          <a:xfrm>
            <a:off x="410390" y="2436783"/>
            <a:ext cx="2433133" cy="2124688"/>
            <a:chOff x="307792" y="1827587"/>
            <a:chExt cx="1824850" cy="1593516"/>
          </a:xfrm>
        </p:grpSpPr>
        <p:pic>
          <p:nvPicPr>
            <p:cNvPr id="27" name="Picture 26"/>
            <p:cNvPicPr>
              <a:picLocks noChangeAspect="1"/>
            </p:cNvPicPr>
            <p:nvPr/>
          </p:nvPicPr>
          <p:blipFill>
            <a:blip r:embed="rId5">
              <a:duotone>
                <a:prstClr val="black"/>
                <a:schemeClr val="accent1">
                  <a:tint val="45000"/>
                  <a:satMod val="400000"/>
                </a:schemeClr>
              </a:duotone>
            </a:blip>
            <a:stretch>
              <a:fillRect/>
            </a:stretch>
          </p:blipFill>
          <p:spPr>
            <a:xfrm>
              <a:off x="307792" y="2343215"/>
              <a:ext cx="400720" cy="318521"/>
            </a:xfrm>
            <a:prstGeom prst="rect">
              <a:avLst/>
            </a:prstGeom>
          </p:spPr>
        </p:pic>
        <p:pic>
          <p:nvPicPr>
            <p:cNvPr id="28" name="Picture 27"/>
            <p:cNvPicPr>
              <a:picLocks noChangeAspect="1"/>
            </p:cNvPicPr>
            <p:nvPr/>
          </p:nvPicPr>
          <p:blipFill>
            <a:blip r:embed="rId6">
              <a:duotone>
                <a:prstClr val="black"/>
                <a:schemeClr val="accent1">
                  <a:tint val="45000"/>
                  <a:satMod val="400000"/>
                </a:schemeClr>
              </a:duotone>
            </a:blip>
            <a:stretch>
              <a:fillRect/>
            </a:stretch>
          </p:blipFill>
          <p:spPr>
            <a:xfrm>
              <a:off x="586606" y="1827587"/>
              <a:ext cx="303108" cy="369896"/>
            </a:xfrm>
            <a:prstGeom prst="rect">
              <a:avLst/>
            </a:prstGeom>
          </p:spPr>
        </p:pic>
        <p:pic>
          <p:nvPicPr>
            <p:cNvPr id="29" name="Picture 28"/>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47374" y="2961911"/>
              <a:ext cx="538182" cy="459192"/>
            </a:xfrm>
            <a:prstGeom prst="rect">
              <a:avLst/>
            </a:prstGeom>
          </p:spPr>
        </p:pic>
        <p:cxnSp>
          <p:nvCxnSpPr>
            <p:cNvPr id="31" name="Elbow Connector 30"/>
            <p:cNvCxnSpPr>
              <a:stCxn id="29" idx="3"/>
              <a:endCxn id="22" idx="2"/>
            </p:cNvCxnSpPr>
            <p:nvPr/>
          </p:nvCxnSpPr>
          <p:spPr>
            <a:xfrm flipV="1">
              <a:off x="1285556" y="2932268"/>
              <a:ext cx="847086" cy="259239"/>
            </a:xfrm>
            <a:prstGeom prst="bentConnector2">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951858" y="2380633"/>
              <a:ext cx="452846" cy="3920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cxnSp>
          <p:nvCxnSpPr>
            <p:cNvPr id="36" name="Elbow Connector 35"/>
            <p:cNvCxnSpPr>
              <a:stCxn id="28" idx="2"/>
              <a:endCxn id="34" idx="0"/>
            </p:cNvCxnSpPr>
            <p:nvPr/>
          </p:nvCxnSpPr>
          <p:spPr>
            <a:xfrm rot="16200000" flipH="1">
              <a:off x="866645" y="2068997"/>
              <a:ext cx="183150" cy="440121"/>
            </a:xfrm>
            <a:prstGeom prst="bentConnector3">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7" idx="3"/>
              <a:endCxn id="34" idx="1"/>
            </p:cNvCxnSpPr>
            <p:nvPr/>
          </p:nvCxnSpPr>
          <p:spPr>
            <a:xfrm>
              <a:off x="708512" y="2502476"/>
              <a:ext cx="243346" cy="74167"/>
            </a:xfrm>
            <a:prstGeom prst="bentConnector3">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4" idx="3"/>
              <a:endCxn id="22" idx="1"/>
            </p:cNvCxnSpPr>
            <p:nvPr/>
          </p:nvCxnSpPr>
          <p:spPr>
            <a:xfrm>
              <a:off x="1404704" y="2576643"/>
              <a:ext cx="423270" cy="1216"/>
            </a:xfrm>
            <a:prstGeom prst="bentConnector3">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5" name="Group 44"/>
          <p:cNvGrpSpPr/>
          <p:nvPr/>
        </p:nvGrpSpPr>
        <p:grpSpPr>
          <a:xfrm>
            <a:off x="1269144" y="5928640"/>
            <a:ext cx="8960531" cy="836892"/>
            <a:chOff x="951858" y="4446481"/>
            <a:chExt cx="6720398" cy="627669"/>
          </a:xfrm>
        </p:grpSpPr>
        <p:sp>
          <p:nvSpPr>
            <p:cNvPr id="43" name="Left Brace 42"/>
            <p:cNvSpPr/>
            <p:nvPr/>
          </p:nvSpPr>
          <p:spPr>
            <a:xfrm rot="16200000">
              <a:off x="4132440" y="1265899"/>
              <a:ext cx="359233" cy="6720398"/>
            </a:xfrm>
            <a:prstGeom prst="leftBrace">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sz="2400"/>
            </a:p>
          </p:txBody>
        </p:sp>
        <p:sp>
          <p:nvSpPr>
            <p:cNvPr id="44" name="TextBox 43"/>
            <p:cNvSpPr txBox="1"/>
            <p:nvPr/>
          </p:nvSpPr>
          <p:spPr>
            <a:xfrm>
              <a:off x="3174273" y="4827977"/>
              <a:ext cx="2521135" cy="246173"/>
            </a:xfrm>
            <a:prstGeom prst="rect">
              <a:avLst/>
            </a:prstGeom>
            <a:noFill/>
          </p:spPr>
          <p:txBody>
            <a:bodyPr vert="horz" wrap="square" lIns="0" tIns="0" rIns="0" bIns="0" rtlCol="0">
              <a:spAutoFit/>
            </a:bodyPr>
            <a:lstStyle/>
            <a:p>
              <a:pPr algn="ctr"/>
              <a:r>
                <a:rPr lang="en-US" altLang="ko-KR" sz="2133" dirty="0">
                  <a:solidFill>
                    <a:schemeClr val="bg1"/>
                  </a:solidFill>
                </a:rPr>
                <a:t>Total processing time</a:t>
              </a:r>
              <a:endParaRPr lang="ko-KR" altLang="en-US" sz="2133" dirty="0" err="1">
                <a:solidFill>
                  <a:schemeClr val="bg1"/>
                </a:solidFill>
              </a:endParaRPr>
            </a:p>
          </p:txBody>
        </p:sp>
      </p:grpSp>
    </p:spTree>
    <p:extLst>
      <p:ext uri="{BB962C8B-B14F-4D97-AF65-F5344CB8AC3E}">
        <p14:creationId xmlns:p14="http://schemas.microsoft.com/office/powerpoint/2010/main" val="63137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1798300" y="6553677"/>
            <a:ext cx="162437" cy="164148"/>
          </a:xfrm>
        </p:spPr>
        <p:txBody>
          <a:bodyPr/>
          <a:lstStyle/>
          <a:p>
            <a:fld id="{B963E769-DC4F-495A-A527-DD5CE598E5AE}" type="slidenum">
              <a:rPr lang="ko-KR" altLang="en-US" smtClean="0"/>
              <a:pPr/>
              <a:t>39</a:t>
            </a:fld>
            <a:endParaRPr lang="ko-KR" altLang="en-US" dirty="0"/>
          </a:p>
        </p:txBody>
      </p:sp>
      <p:sp>
        <p:nvSpPr>
          <p:cNvPr id="13" name="Rectangle 12"/>
          <p:cNvSpPr/>
          <p:nvPr/>
        </p:nvSpPr>
        <p:spPr>
          <a:xfrm>
            <a:off x="4252409" y="46182"/>
            <a:ext cx="3687228" cy="666208"/>
          </a:xfrm>
          <a:prstGeom prst="rect">
            <a:avLst/>
          </a:prstGeom>
        </p:spPr>
        <p:txBody>
          <a:bodyPr wrap="none">
            <a:spAutoFit/>
          </a:bodyPr>
          <a:lstStyle/>
          <a:p>
            <a:pPr algn="ctr"/>
            <a:r>
              <a:rPr lang="ko-KR" altLang="en-US" sz="3729" dirty="0">
                <a:solidFill>
                  <a:srgbClr val="0070C0"/>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뉴런과 퍼셉트론</a:t>
            </a:r>
            <a:endParaRPr lang="en-US" sz="3729" dirty="0">
              <a:solidFill>
                <a:srgbClr val="0070C0"/>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grpSp>
        <p:nvGrpSpPr>
          <p:cNvPr id="4" name="Group 3"/>
          <p:cNvGrpSpPr/>
          <p:nvPr/>
        </p:nvGrpSpPr>
        <p:grpSpPr>
          <a:xfrm>
            <a:off x="852993" y="743163"/>
            <a:ext cx="10581339" cy="4122620"/>
            <a:chOff x="1544864" y="1222731"/>
            <a:chExt cx="6094420" cy="3548946"/>
          </a:xfrm>
        </p:grpSpPr>
        <p:sp>
          <p:nvSpPr>
            <p:cNvPr id="5" name="직사각형 55"/>
            <p:cNvSpPr/>
            <p:nvPr/>
          </p:nvSpPr>
          <p:spPr>
            <a:xfrm>
              <a:off x="4706649" y="1222731"/>
              <a:ext cx="2932635" cy="3548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6" name="직사각형 56"/>
            <p:cNvSpPr/>
            <p:nvPr/>
          </p:nvSpPr>
          <p:spPr>
            <a:xfrm>
              <a:off x="4706649" y="1222731"/>
              <a:ext cx="2932635" cy="306355"/>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49" b="1" dirty="0"/>
                <a:t>Deep learning</a:t>
              </a:r>
              <a:endParaRPr lang="ko-KR" altLang="en-US" sz="1349" b="1" dirty="0"/>
            </a:p>
          </p:txBody>
        </p:sp>
        <p:sp>
          <p:nvSpPr>
            <p:cNvPr id="7" name="직사각형 57"/>
            <p:cNvSpPr/>
            <p:nvPr/>
          </p:nvSpPr>
          <p:spPr>
            <a:xfrm>
              <a:off x="1544864" y="1222731"/>
              <a:ext cx="2932635" cy="3548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8" name="직사각형 58"/>
            <p:cNvSpPr/>
            <p:nvPr/>
          </p:nvSpPr>
          <p:spPr>
            <a:xfrm>
              <a:off x="1544864" y="1222731"/>
              <a:ext cx="2932635" cy="306355"/>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49" b="1" dirty="0"/>
                <a:t>Biology</a:t>
              </a:r>
              <a:endParaRPr lang="ko-KR" altLang="en-US" sz="1349" b="1" dirty="0"/>
            </a:p>
          </p:txBody>
        </p:sp>
        <p:sp>
          <p:nvSpPr>
            <p:cNvPr id="9" name="직사각형 15"/>
            <p:cNvSpPr/>
            <p:nvPr/>
          </p:nvSpPr>
          <p:spPr>
            <a:xfrm>
              <a:off x="3258434" y="2986797"/>
              <a:ext cx="943088" cy="14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pic>
          <p:nvPicPr>
            <p:cNvPr id="10" name="Picture 6" descr="http://teachers.yale.edu/curriculum/extra/images/2009/09.06.11.01.jpg"/>
            <p:cNvPicPr>
              <a:picLocks noChangeAspect="1" noChangeArrowheads="1"/>
            </p:cNvPicPr>
            <p:nvPr/>
          </p:nvPicPr>
          <p:blipFill rotWithShape="1">
            <a:blip r:embed="rId10">
              <a:extLst>
                <a:ext uri="{28A0092B-C50C-407E-A947-70E740481C1C}">
                  <a14:useLocalDpi xmlns:a14="http://schemas.microsoft.com/office/drawing/2010/main" val="0"/>
                </a:ext>
              </a:extLst>
            </a:blip>
            <a:srcRect t="-1" r="21672" b="17711"/>
            <a:stretch/>
          </p:blipFill>
          <p:spPr bwMode="auto">
            <a:xfrm>
              <a:off x="2014658" y="3446892"/>
              <a:ext cx="1802083" cy="12273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755330" y="1779377"/>
              <a:ext cx="486449" cy="258215"/>
            </a:xfrm>
            <a:prstGeom prst="rect">
              <a:avLst/>
            </a:prstGeom>
            <a:noFill/>
          </p:spPr>
          <p:txBody>
            <a:bodyPr wrap="none" rtlCol="0">
              <a:spAutoFit/>
            </a:bodyPr>
            <a:lstStyle/>
            <a:p>
              <a:r>
                <a:rPr lang="en-US" altLang="ko-KR" sz="1349" b="1" dirty="0"/>
                <a:t>A neuron</a:t>
              </a:r>
              <a:endParaRPr lang="ko-KR" altLang="en-US" sz="1349" b="1" dirty="0"/>
            </a:p>
          </p:txBody>
        </p:sp>
        <p:sp>
          <p:nvSpPr>
            <p:cNvPr id="12" name="타원 18"/>
            <p:cNvSpPr/>
            <p:nvPr/>
          </p:nvSpPr>
          <p:spPr>
            <a:xfrm rot="5400000">
              <a:off x="6097566" y="2372569"/>
              <a:ext cx="157857" cy="16233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1"/>
            </a:p>
          </p:txBody>
        </p:sp>
        <p:cxnSp>
          <p:nvCxnSpPr>
            <p:cNvPr id="14" name="직선 화살표 연결선 19"/>
            <p:cNvCxnSpPr>
              <a:stCxn id="18" idx="0"/>
              <a:endCxn id="12" idx="4"/>
            </p:cNvCxnSpPr>
            <p:nvPr/>
          </p:nvCxnSpPr>
          <p:spPr>
            <a:xfrm>
              <a:off x="5746510" y="2239355"/>
              <a:ext cx="348817" cy="214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직선 화살표 연결선 20"/>
            <p:cNvCxnSpPr>
              <a:stCxn id="19" idx="0"/>
              <a:endCxn id="12" idx="4"/>
            </p:cNvCxnSpPr>
            <p:nvPr/>
          </p:nvCxnSpPr>
          <p:spPr>
            <a:xfrm>
              <a:off x="5746510" y="2450362"/>
              <a:ext cx="348817" cy="3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직선 화살표 연결선 21"/>
            <p:cNvCxnSpPr>
              <a:stCxn id="20" idx="0"/>
              <a:endCxn id="12" idx="4"/>
            </p:cNvCxnSpPr>
            <p:nvPr/>
          </p:nvCxnSpPr>
          <p:spPr>
            <a:xfrm flipV="1">
              <a:off x="5746510" y="2453736"/>
              <a:ext cx="348817" cy="207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22"/>
            <p:cNvCxnSpPr/>
            <p:nvPr/>
          </p:nvCxnSpPr>
          <p:spPr>
            <a:xfrm>
              <a:off x="6257661" y="2453736"/>
              <a:ext cx="3488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타원 23"/>
            <p:cNvSpPr/>
            <p:nvPr/>
          </p:nvSpPr>
          <p:spPr>
            <a:xfrm rot="5400000">
              <a:off x="5586414" y="2158189"/>
              <a:ext cx="157857" cy="16233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1"/>
            </a:p>
          </p:txBody>
        </p:sp>
        <p:sp>
          <p:nvSpPr>
            <p:cNvPr id="19" name="타원 24"/>
            <p:cNvSpPr/>
            <p:nvPr/>
          </p:nvSpPr>
          <p:spPr>
            <a:xfrm rot="5400000">
              <a:off x="5586414" y="2369194"/>
              <a:ext cx="157857" cy="16233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1"/>
            </a:p>
          </p:txBody>
        </p:sp>
        <p:sp>
          <p:nvSpPr>
            <p:cNvPr id="20" name="타원 25"/>
            <p:cNvSpPr/>
            <p:nvPr/>
          </p:nvSpPr>
          <p:spPr>
            <a:xfrm rot="5400000">
              <a:off x="5586414" y="2580200"/>
              <a:ext cx="157857" cy="16233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1"/>
            </a:p>
          </p:txBody>
        </p:sp>
        <p:pic>
          <p:nvPicPr>
            <p:cNvPr id="21" name="그림 2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613867" y="2212147"/>
              <a:ext cx="102950" cy="67198"/>
            </a:xfrm>
            <a:prstGeom prst="rect">
              <a:avLst/>
            </a:prstGeom>
          </p:spPr>
        </p:pic>
        <p:pic>
          <p:nvPicPr>
            <p:cNvPr id="22" name="그림 27"/>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613867" y="2424815"/>
              <a:ext cx="105771" cy="67198"/>
            </a:xfrm>
            <a:prstGeom prst="rect">
              <a:avLst/>
            </a:prstGeom>
          </p:spPr>
        </p:pic>
        <p:pic>
          <p:nvPicPr>
            <p:cNvPr id="23" name="그림 28"/>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645598" y="2625384"/>
              <a:ext cx="39488" cy="76111"/>
            </a:xfrm>
            <a:prstGeom prst="rect">
              <a:avLst/>
            </a:prstGeom>
          </p:spPr>
        </p:pic>
        <p:pic>
          <p:nvPicPr>
            <p:cNvPr id="24" name="그림 29"/>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805894" y="2154247"/>
              <a:ext cx="119874" cy="67198"/>
            </a:xfrm>
            <a:prstGeom prst="rect">
              <a:avLst/>
            </a:prstGeom>
          </p:spPr>
        </p:pic>
        <p:pic>
          <p:nvPicPr>
            <p:cNvPr id="25" name="그림 30"/>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805894" y="2366916"/>
              <a:ext cx="122694" cy="67198"/>
            </a:xfrm>
            <a:prstGeom prst="rect">
              <a:avLst/>
            </a:prstGeom>
          </p:spPr>
        </p:pic>
        <p:pic>
          <p:nvPicPr>
            <p:cNvPr id="26" name="그림 3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843971" y="2627383"/>
              <a:ext cx="43719" cy="80226"/>
            </a:xfrm>
            <a:prstGeom prst="rect">
              <a:avLst/>
            </a:prstGeom>
          </p:spPr>
        </p:pic>
        <p:sp>
          <p:nvSpPr>
            <p:cNvPr id="27" name="자유형 37"/>
            <p:cNvSpPr/>
            <p:nvPr/>
          </p:nvSpPr>
          <p:spPr>
            <a:xfrm>
              <a:off x="6108621" y="2412258"/>
              <a:ext cx="135745" cy="92314"/>
            </a:xfrm>
            <a:custGeom>
              <a:avLst/>
              <a:gdLst>
                <a:gd name="connsiteX0" fmla="*/ 0 w 2260600"/>
                <a:gd name="connsiteY0" fmla="*/ 1054100 h 1087322"/>
                <a:gd name="connsiteX1" fmla="*/ 685800 w 2260600"/>
                <a:gd name="connsiteY1" fmla="*/ 1041400 h 1087322"/>
                <a:gd name="connsiteX2" fmla="*/ 1054100 w 2260600"/>
                <a:gd name="connsiteY2" fmla="*/ 609600 h 1087322"/>
                <a:gd name="connsiteX3" fmla="*/ 1339850 w 2260600"/>
                <a:gd name="connsiteY3" fmla="*/ 120650 h 1087322"/>
                <a:gd name="connsiteX4" fmla="*/ 2260600 w 2260600"/>
                <a:gd name="connsiteY4" fmla="*/ 0 h 1087322"/>
                <a:gd name="connsiteX0" fmla="*/ 0 w 2260600"/>
                <a:gd name="connsiteY0" fmla="*/ 1054100 h 1067920"/>
                <a:gd name="connsiteX1" fmla="*/ 679450 w 2260600"/>
                <a:gd name="connsiteY1" fmla="*/ 990600 h 1067920"/>
                <a:gd name="connsiteX2" fmla="*/ 1054100 w 2260600"/>
                <a:gd name="connsiteY2" fmla="*/ 609600 h 1067920"/>
                <a:gd name="connsiteX3" fmla="*/ 1339850 w 2260600"/>
                <a:gd name="connsiteY3" fmla="*/ 120650 h 1067920"/>
                <a:gd name="connsiteX4" fmla="*/ 2260600 w 2260600"/>
                <a:gd name="connsiteY4" fmla="*/ 0 h 1067920"/>
                <a:gd name="connsiteX0" fmla="*/ 0 w 2260600"/>
                <a:gd name="connsiteY0" fmla="*/ 1054100 h 1067920"/>
                <a:gd name="connsiteX1" fmla="*/ 679450 w 2260600"/>
                <a:gd name="connsiteY1" fmla="*/ 990600 h 1067920"/>
                <a:gd name="connsiteX2" fmla="*/ 1054100 w 2260600"/>
                <a:gd name="connsiteY2" fmla="*/ 609600 h 1067920"/>
                <a:gd name="connsiteX3" fmla="*/ 1339850 w 2260600"/>
                <a:gd name="connsiteY3" fmla="*/ 120650 h 1067920"/>
                <a:gd name="connsiteX4" fmla="*/ 2260600 w 2260600"/>
                <a:gd name="connsiteY4" fmla="*/ 0 h 1067920"/>
                <a:gd name="connsiteX0" fmla="*/ 0 w 2260600"/>
                <a:gd name="connsiteY0" fmla="*/ 1054100 h 1067920"/>
                <a:gd name="connsiteX1" fmla="*/ 679450 w 2260600"/>
                <a:gd name="connsiteY1" fmla="*/ 990600 h 1067920"/>
                <a:gd name="connsiteX2" fmla="*/ 1054100 w 2260600"/>
                <a:gd name="connsiteY2" fmla="*/ 609600 h 1067920"/>
                <a:gd name="connsiteX3" fmla="*/ 1435100 w 2260600"/>
                <a:gd name="connsiteY3" fmla="*/ 107950 h 1067920"/>
                <a:gd name="connsiteX4" fmla="*/ 2260600 w 2260600"/>
                <a:gd name="connsiteY4" fmla="*/ 0 h 1067920"/>
                <a:gd name="connsiteX0" fmla="*/ 0 w 2260600"/>
                <a:gd name="connsiteY0" fmla="*/ 1054100 h 1067920"/>
                <a:gd name="connsiteX1" fmla="*/ 679450 w 2260600"/>
                <a:gd name="connsiteY1" fmla="*/ 990600 h 1067920"/>
                <a:gd name="connsiteX2" fmla="*/ 1054100 w 2260600"/>
                <a:gd name="connsiteY2" fmla="*/ 609600 h 1067920"/>
                <a:gd name="connsiteX3" fmla="*/ 1460500 w 2260600"/>
                <a:gd name="connsiteY3" fmla="*/ 107950 h 1067920"/>
                <a:gd name="connsiteX4" fmla="*/ 2260600 w 2260600"/>
                <a:gd name="connsiteY4" fmla="*/ 0 h 1067920"/>
                <a:gd name="connsiteX0" fmla="*/ 0 w 2260600"/>
                <a:gd name="connsiteY0" fmla="*/ 1054100 h 1067920"/>
                <a:gd name="connsiteX1" fmla="*/ 679450 w 2260600"/>
                <a:gd name="connsiteY1" fmla="*/ 990600 h 1067920"/>
                <a:gd name="connsiteX2" fmla="*/ 1054100 w 2260600"/>
                <a:gd name="connsiteY2" fmla="*/ 609600 h 1067920"/>
                <a:gd name="connsiteX3" fmla="*/ 1485900 w 2260600"/>
                <a:gd name="connsiteY3" fmla="*/ 107950 h 1067920"/>
                <a:gd name="connsiteX4" fmla="*/ 2260600 w 2260600"/>
                <a:gd name="connsiteY4" fmla="*/ 0 h 1067920"/>
                <a:gd name="connsiteX0" fmla="*/ 0 w 2260600"/>
                <a:gd name="connsiteY0" fmla="*/ 1054100 h 1067920"/>
                <a:gd name="connsiteX1" fmla="*/ 679450 w 2260600"/>
                <a:gd name="connsiteY1" fmla="*/ 990600 h 1067920"/>
                <a:gd name="connsiteX2" fmla="*/ 1054100 w 2260600"/>
                <a:gd name="connsiteY2" fmla="*/ 609600 h 1067920"/>
                <a:gd name="connsiteX3" fmla="*/ 1524000 w 2260600"/>
                <a:gd name="connsiteY3" fmla="*/ 101600 h 1067920"/>
                <a:gd name="connsiteX4" fmla="*/ 2260600 w 2260600"/>
                <a:gd name="connsiteY4" fmla="*/ 0 h 1067920"/>
                <a:gd name="connsiteX0" fmla="*/ 0 w 2260600"/>
                <a:gd name="connsiteY0" fmla="*/ 1054100 h 1067920"/>
                <a:gd name="connsiteX1" fmla="*/ 679450 w 2260600"/>
                <a:gd name="connsiteY1" fmla="*/ 990600 h 1067920"/>
                <a:gd name="connsiteX2" fmla="*/ 1054100 w 2260600"/>
                <a:gd name="connsiteY2" fmla="*/ 609600 h 1067920"/>
                <a:gd name="connsiteX3" fmla="*/ 1504950 w 2260600"/>
                <a:gd name="connsiteY3" fmla="*/ 101600 h 1067920"/>
                <a:gd name="connsiteX4" fmla="*/ 2260600 w 2260600"/>
                <a:gd name="connsiteY4" fmla="*/ 0 h 106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600" h="1067920">
                  <a:moveTo>
                    <a:pt x="0" y="1054100"/>
                  </a:moveTo>
                  <a:cubicBezTo>
                    <a:pt x="255058" y="1084791"/>
                    <a:pt x="503767" y="1064683"/>
                    <a:pt x="679450" y="990600"/>
                  </a:cubicBezTo>
                  <a:cubicBezTo>
                    <a:pt x="855133" y="916517"/>
                    <a:pt x="916517" y="757767"/>
                    <a:pt x="1054100" y="609600"/>
                  </a:cubicBezTo>
                  <a:cubicBezTo>
                    <a:pt x="1191683" y="461433"/>
                    <a:pt x="1303867" y="203200"/>
                    <a:pt x="1504950" y="101600"/>
                  </a:cubicBezTo>
                  <a:cubicBezTo>
                    <a:pt x="1706033" y="0"/>
                    <a:pt x="1900766" y="9525"/>
                    <a:pt x="2260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pic>
          <p:nvPicPr>
            <p:cNvPr id="28" name="그림 38"/>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673726" y="2421730"/>
              <a:ext cx="55001" cy="73368"/>
            </a:xfrm>
            <a:prstGeom prst="rect">
              <a:avLst/>
            </a:prstGeom>
          </p:spPr>
        </p:pic>
        <p:pic>
          <p:nvPicPr>
            <p:cNvPr id="29" name="그림 39"/>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385197" y="2862487"/>
              <a:ext cx="1582593" cy="157502"/>
            </a:xfrm>
            <a:prstGeom prst="rect">
              <a:avLst/>
            </a:prstGeom>
          </p:spPr>
        </p:pic>
        <p:sp>
          <p:nvSpPr>
            <p:cNvPr id="30" name="TextBox 29"/>
            <p:cNvSpPr txBox="1"/>
            <p:nvPr/>
          </p:nvSpPr>
          <p:spPr>
            <a:xfrm>
              <a:off x="2566950" y="1618909"/>
              <a:ext cx="486449" cy="258215"/>
            </a:xfrm>
            <a:prstGeom prst="rect">
              <a:avLst/>
            </a:prstGeom>
            <a:noFill/>
          </p:spPr>
          <p:txBody>
            <a:bodyPr wrap="none" rtlCol="0">
              <a:spAutoFit/>
            </a:bodyPr>
            <a:lstStyle/>
            <a:p>
              <a:r>
                <a:rPr lang="en-US" altLang="ko-KR" sz="1349" b="1" dirty="0"/>
                <a:t>A neuron</a:t>
              </a:r>
              <a:endParaRPr lang="ko-KR" altLang="en-US" sz="1349" b="1" dirty="0"/>
            </a:p>
          </p:txBody>
        </p:sp>
        <p:pic>
          <p:nvPicPr>
            <p:cNvPr id="31" name="그림 41"/>
            <p:cNvPicPr>
              <a:picLocks noChangeAspect="1"/>
            </p:cNvPicPr>
            <p:nvPr/>
          </p:nvPicPr>
          <p:blipFill>
            <a:blip r:embed="rId19"/>
            <a:stretch>
              <a:fillRect/>
            </a:stretch>
          </p:blipFill>
          <p:spPr>
            <a:xfrm>
              <a:off x="4641952" y="3694341"/>
              <a:ext cx="899191" cy="656467"/>
            </a:xfrm>
            <a:prstGeom prst="rect">
              <a:avLst/>
            </a:prstGeom>
          </p:spPr>
        </p:pic>
        <p:pic>
          <p:nvPicPr>
            <p:cNvPr id="32" name="그림 42"/>
            <p:cNvPicPr>
              <a:picLocks noChangeAspect="1"/>
            </p:cNvPicPr>
            <p:nvPr/>
          </p:nvPicPr>
          <p:blipFill>
            <a:blip r:embed="rId20"/>
            <a:stretch>
              <a:fillRect/>
            </a:stretch>
          </p:blipFill>
          <p:spPr>
            <a:xfrm>
              <a:off x="5659025" y="3694341"/>
              <a:ext cx="899191" cy="656467"/>
            </a:xfrm>
            <a:prstGeom prst="rect">
              <a:avLst/>
            </a:prstGeom>
          </p:spPr>
        </p:pic>
        <p:pic>
          <p:nvPicPr>
            <p:cNvPr id="33" name="그림 43"/>
            <p:cNvPicPr>
              <a:picLocks noChangeAspect="1"/>
            </p:cNvPicPr>
            <p:nvPr/>
          </p:nvPicPr>
          <p:blipFill>
            <a:blip r:embed="rId21"/>
            <a:stretch>
              <a:fillRect/>
            </a:stretch>
          </p:blipFill>
          <p:spPr>
            <a:xfrm>
              <a:off x="6676099" y="3694341"/>
              <a:ext cx="899191" cy="656467"/>
            </a:xfrm>
            <a:prstGeom prst="rect">
              <a:avLst/>
            </a:prstGeom>
          </p:spPr>
        </p:pic>
        <p:sp>
          <p:nvSpPr>
            <p:cNvPr id="34" name="TextBox 33"/>
            <p:cNvSpPr txBox="1"/>
            <p:nvPr/>
          </p:nvSpPr>
          <p:spPr>
            <a:xfrm>
              <a:off x="5495385" y="3365239"/>
              <a:ext cx="1249398" cy="258215"/>
            </a:xfrm>
            <a:prstGeom prst="rect">
              <a:avLst/>
            </a:prstGeom>
            <a:noFill/>
          </p:spPr>
          <p:txBody>
            <a:bodyPr wrap="none" rtlCol="0">
              <a:spAutoFit/>
            </a:bodyPr>
            <a:lstStyle/>
            <a:p>
              <a:pPr algn="ctr"/>
              <a:r>
                <a:rPr lang="en-US" altLang="ko-KR" sz="1349" b="1" dirty="0"/>
                <a:t>Types of activation function</a:t>
              </a:r>
              <a:endParaRPr lang="ko-KR" altLang="en-US" sz="1349" b="1" dirty="0"/>
            </a:p>
          </p:txBody>
        </p:sp>
        <p:sp>
          <p:nvSpPr>
            <p:cNvPr id="35" name="TextBox 34"/>
            <p:cNvSpPr txBox="1"/>
            <p:nvPr/>
          </p:nvSpPr>
          <p:spPr>
            <a:xfrm>
              <a:off x="4913656" y="4344900"/>
              <a:ext cx="393495" cy="238454"/>
            </a:xfrm>
            <a:prstGeom prst="rect">
              <a:avLst/>
            </a:prstGeom>
            <a:noFill/>
          </p:spPr>
          <p:txBody>
            <a:bodyPr wrap="none" rtlCol="0">
              <a:spAutoFit/>
            </a:bodyPr>
            <a:lstStyle/>
            <a:p>
              <a:pPr algn="ctr"/>
              <a:r>
                <a:rPr lang="en-US" altLang="ko-KR" sz="1200" dirty="0"/>
                <a:t>Sigmoid</a:t>
              </a:r>
              <a:endParaRPr lang="ko-KR" altLang="en-US" sz="1200" dirty="0"/>
            </a:p>
          </p:txBody>
        </p:sp>
        <p:sp>
          <p:nvSpPr>
            <p:cNvPr id="36" name="TextBox 35"/>
            <p:cNvSpPr txBox="1"/>
            <p:nvPr/>
          </p:nvSpPr>
          <p:spPr>
            <a:xfrm>
              <a:off x="5985267" y="4344900"/>
              <a:ext cx="269630" cy="238454"/>
            </a:xfrm>
            <a:prstGeom prst="rect">
              <a:avLst/>
            </a:prstGeom>
            <a:noFill/>
          </p:spPr>
          <p:txBody>
            <a:bodyPr wrap="none" rtlCol="0">
              <a:spAutoFit/>
            </a:bodyPr>
            <a:lstStyle/>
            <a:p>
              <a:pPr algn="ctr"/>
              <a:r>
                <a:rPr lang="en-US" altLang="ko-KR" sz="1200" dirty="0" err="1"/>
                <a:t>tanh</a:t>
              </a:r>
              <a:endParaRPr lang="ko-KR" altLang="en-US" sz="1200" dirty="0"/>
            </a:p>
          </p:txBody>
        </p:sp>
        <p:sp>
          <p:nvSpPr>
            <p:cNvPr id="37" name="TextBox 36"/>
            <p:cNvSpPr txBox="1"/>
            <p:nvPr/>
          </p:nvSpPr>
          <p:spPr>
            <a:xfrm>
              <a:off x="6994439" y="4344900"/>
              <a:ext cx="289388" cy="238454"/>
            </a:xfrm>
            <a:prstGeom prst="rect">
              <a:avLst/>
            </a:prstGeom>
            <a:noFill/>
          </p:spPr>
          <p:txBody>
            <a:bodyPr wrap="none" rtlCol="0">
              <a:spAutoFit/>
            </a:bodyPr>
            <a:lstStyle/>
            <a:p>
              <a:pPr algn="ctr"/>
              <a:r>
                <a:rPr lang="en-US" altLang="ko-KR" sz="1200" dirty="0" err="1"/>
                <a:t>ReLU</a:t>
              </a:r>
              <a:endParaRPr lang="ko-KR" altLang="en-US" sz="1200" dirty="0"/>
            </a:p>
          </p:txBody>
        </p:sp>
        <p:sp>
          <p:nvSpPr>
            <p:cNvPr id="38" name="TextBox 37"/>
            <p:cNvSpPr txBox="1"/>
            <p:nvPr/>
          </p:nvSpPr>
          <p:spPr>
            <a:xfrm>
              <a:off x="2306640" y="3276468"/>
              <a:ext cx="769227" cy="258215"/>
            </a:xfrm>
            <a:prstGeom prst="rect">
              <a:avLst/>
            </a:prstGeom>
            <a:noFill/>
          </p:spPr>
          <p:txBody>
            <a:bodyPr wrap="none" rtlCol="0">
              <a:spAutoFit/>
            </a:bodyPr>
            <a:lstStyle/>
            <a:p>
              <a:r>
                <a:rPr lang="en-US" altLang="ko-KR" sz="1349" b="1" dirty="0"/>
                <a:t>Action Potential</a:t>
              </a:r>
              <a:endParaRPr lang="ko-KR" altLang="en-US" sz="1349" b="1" dirty="0"/>
            </a:p>
          </p:txBody>
        </p:sp>
        <p:pic>
          <p:nvPicPr>
            <p:cNvPr id="39" name="Picture 2" descr="http://www.codeproject.com/KB/recipes/NeuralNetwork_1/BrainNeuron.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2088" y="1566452"/>
              <a:ext cx="2777891" cy="163122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917623" y="5025275"/>
            <a:ext cx="5137088" cy="901785"/>
          </a:xfrm>
          <a:prstGeom prst="rect">
            <a:avLst/>
          </a:prstGeom>
          <a:noFill/>
        </p:spPr>
        <p:txBody>
          <a:bodyPr vert="horz" wrap="square" lIns="0" tIns="0" rIns="0" bIns="0" rtlCol="0">
            <a:spAutoFit/>
          </a:bodyPr>
          <a:lstStyle/>
          <a:p>
            <a:pPr marL="228389" indent="-228389">
              <a:buFont typeface="Arial" panose="020B0604020202020204" pitchFamily="34" charset="0"/>
              <a:buChar char="•"/>
            </a:pPr>
            <a:r>
              <a:rPr lang="en-US" altLang="ko-KR" sz="1465" dirty="0">
                <a:solidFill>
                  <a:srgbClr val="003C71"/>
                </a:solidFill>
              </a:rPr>
              <a:t>19343</a:t>
            </a:r>
            <a:r>
              <a:rPr lang="ko-KR" altLang="en-US" sz="1465" dirty="0">
                <a:solidFill>
                  <a:srgbClr val="003C71"/>
                </a:solidFill>
              </a:rPr>
              <a:t>년 </a:t>
            </a:r>
            <a:r>
              <a:rPr lang="en-US" altLang="ko-KR" sz="1465" dirty="0">
                <a:solidFill>
                  <a:srgbClr val="003C71"/>
                </a:solidFill>
              </a:rPr>
              <a:t>Warren McCulloch/Walter Pitts : </a:t>
            </a:r>
            <a:r>
              <a:rPr lang="ko-KR" altLang="en-US" sz="1465" dirty="0">
                <a:solidFill>
                  <a:srgbClr val="003C71"/>
                </a:solidFill>
              </a:rPr>
              <a:t>인공뉴런의 수학적 구조를 고안</a:t>
            </a:r>
            <a:r>
              <a:rPr lang="en-US" altLang="ko-KR" sz="1465" dirty="0">
                <a:solidFill>
                  <a:srgbClr val="003C71"/>
                </a:solidFill>
              </a:rPr>
              <a:t>. </a:t>
            </a:r>
            <a:r>
              <a:rPr lang="ko-KR" altLang="en-US" sz="1465" dirty="0">
                <a:solidFill>
                  <a:srgbClr val="003C71"/>
                </a:solidFill>
              </a:rPr>
              <a:t>일반적으로 신호가 약하면 전기적 신호가 전달이 안되지만 특정 범위 입력이 생기거나 전체 합이 커지면 활성화된다</a:t>
            </a:r>
            <a:r>
              <a:rPr lang="en-US" altLang="ko-KR" sz="1465" dirty="0">
                <a:solidFill>
                  <a:srgbClr val="003C71"/>
                </a:solidFill>
              </a:rPr>
              <a:t>. </a:t>
            </a:r>
            <a:endParaRPr lang="ko-KR" altLang="en-US" sz="1465" dirty="0" err="1">
              <a:solidFill>
                <a:srgbClr val="003C71"/>
              </a:solidFill>
            </a:endParaRPr>
          </a:p>
        </p:txBody>
      </p:sp>
      <p:sp>
        <p:nvSpPr>
          <p:cNvPr id="40" name="TextBox 39"/>
          <p:cNvSpPr txBox="1"/>
          <p:nvPr/>
        </p:nvSpPr>
        <p:spPr>
          <a:xfrm>
            <a:off x="6406903" y="5014384"/>
            <a:ext cx="5137088" cy="1352678"/>
          </a:xfrm>
          <a:prstGeom prst="rect">
            <a:avLst/>
          </a:prstGeom>
          <a:noFill/>
        </p:spPr>
        <p:txBody>
          <a:bodyPr vert="horz" wrap="square" lIns="0" tIns="0" rIns="0" bIns="0" rtlCol="0">
            <a:spAutoFit/>
          </a:bodyPr>
          <a:lstStyle/>
          <a:p>
            <a:pPr marL="228389" indent="-228389">
              <a:buFont typeface="Arial" panose="020B0604020202020204" pitchFamily="34" charset="0"/>
              <a:buChar char="•"/>
            </a:pPr>
            <a:r>
              <a:rPr lang="ko-KR" altLang="en-US" sz="1465" dirty="0">
                <a:solidFill>
                  <a:srgbClr val="003C71"/>
                </a:solidFill>
              </a:rPr>
              <a:t>복수의 입력을 통한 합이 특정치보다 크면 신호를 전달하여 </a:t>
            </a:r>
            <a:endParaRPr lang="en-US" altLang="ko-KR" sz="1465" dirty="0">
              <a:solidFill>
                <a:srgbClr val="003C71"/>
              </a:solidFill>
            </a:endParaRPr>
          </a:p>
          <a:p>
            <a:r>
              <a:rPr lang="en-US" altLang="ko-KR" sz="1465" dirty="0">
                <a:solidFill>
                  <a:srgbClr val="003C71"/>
                </a:solidFill>
              </a:rPr>
              <a:t>     </a:t>
            </a:r>
            <a:r>
              <a:rPr lang="ko-KR" altLang="en-US" sz="1465" dirty="0">
                <a:solidFill>
                  <a:srgbClr val="003C71"/>
                </a:solidFill>
              </a:rPr>
              <a:t>홀성화된다</a:t>
            </a:r>
            <a:r>
              <a:rPr lang="en-US" altLang="ko-KR" sz="1465" dirty="0">
                <a:solidFill>
                  <a:srgbClr val="003C71"/>
                </a:solidFill>
              </a:rPr>
              <a:t>. </a:t>
            </a:r>
          </a:p>
          <a:p>
            <a:pPr marL="228389" indent="-228389">
              <a:buFont typeface="Arial" panose="020B0604020202020204" pitchFamily="34" charset="0"/>
              <a:buChar char="•"/>
            </a:pPr>
            <a:r>
              <a:rPr lang="en-US" altLang="ko-KR" sz="1465" dirty="0">
                <a:solidFill>
                  <a:srgbClr val="003C71"/>
                </a:solidFill>
              </a:rPr>
              <a:t>A</a:t>
            </a:r>
            <a:r>
              <a:rPr lang="ko-KR" altLang="en-US" sz="1465" dirty="0">
                <a:solidFill>
                  <a:srgbClr val="003C71"/>
                </a:solidFill>
              </a:rPr>
              <a:t>씨는 재미없다고 하고 </a:t>
            </a:r>
            <a:r>
              <a:rPr lang="en-US" altLang="ko-KR" sz="1465" dirty="0">
                <a:solidFill>
                  <a:srgbClr val="003C71"/>
                </a:solidFill>
              </a:rPr>
              <a:t>B</a:t>
            </a:r>
            <a:r>
              <a:rPr lang="ko-KR" altLang="en-US" sz="1465" dirty="0">
                <a:solidFill>
                  <a:srgbClr val="003C71"/>
                </a:solidFill>
              </a:rPr>
              <a:t>씨는 재미있다고 한 영화를 보고  </a:t>
            </a:r>
            <a:r>
              <a:rPr lang="en-US" altLang="ko-KR" sz="1465" dirty="0">
                <a:solidFill>
                  <a:srgbClr val="003C71"/>
                </a:solidFill>
              </a:rPr>
              <a:t>C</a:t>
            </a:r>
            <a:r>
              <a:rPr lang="ko-KR" altLang="en-US" sz="1465" dirty="0">
                <a:solidFill>
                  <a:srgbClr val="003C71"/>
                </a:solidFill>
              </a:rPr>
              <a:t>씨가 재미없던 경우 </a:t>
            </a:r>
            <a:r>
              <a:rPr lang="en-US" altLang="ko-KR" sz="1465" dirty="0">
                <a:solidFill>
                  <a:srgbClr val="003C71"/>
                </a:solidFill>
              </a:rPr>
              <a:t>B</a:t>
            </a:r>
            <a:r>
              <a:rPr lang="ko-KR" altLang="en-US" sz="1465" dirty="0">
                <a:solidFill>
                  <a:srgbClr val="003C71"/>
                </a:solidFill>
              </a:rPr>
              <a:t>씨에 대한 신뢰도는 떨어진다</a:t>
            </a:r>
            <a:r>
              <a:rPr lang="en-US" altLang="ko-KR" sz="1465" dirty="0">
                <a:solidFill>
                  <a:srgbClr val="003C71"/>
                </a:solidFill>
              </a:rPr>
              <a:t>. </a:t>
            </a:r>
          </a:p>
          <a:p>
            <a:pPr marL="228389" indent="-228389">
              <a:buFont typeface="Arial" panose="020B0604020202020204" pitchFamily="34" charset="0"/>
              <a:buChar char="•"/>
            </a:pPr>
            <a:r>
              <a:rPr lang="ko-KR" altLang="en-US" sz="1465" dirty="0">
                <a:solidFill>
                  <a:srgbClr val="003C71"/>
                </a:solidFill>
              </a:rPr>
              <a:t>신뢰도 또는 가중치 값이 변경이 되면서 정확한 학습이 이루어 진다</a:t>
            </a:r>
            <a:r>
              <a:rPr lang="en-US" altLang="ko-KR" sz="1465" dirty="0">
                <a:solidFill>
                  <a:srgbClr val="003C71"/>
                </a:solidFill>
              </a:rPr>
              <a:t>. </a:t>
            </a:r>
          </a:p>
        </p:txBody>
      </p:sp>
    </p:spTree>
    <p:extLst>
      <p:ext uri="{BB962C8B-B14F-4D97-AF65-F5344CB8AC3E}">
        <p14:creationId xmlns:p14="http://schemas.microsoft.com/office/powerpoint/2010/main" val="142751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0"/>
          </p:nvPr>
        </p:nvSpPr>
        <p:spPr>
          <a:xfrm>
            <a:off x="8848725" y="4914900"/>
            <a:ext cx="128588" cy="123825"/>
          </a:xfrm>
          <a:prstGeom prst="rect">
            <a:avLst/>
          </a:prstGeom>
          <a:noFill/>
          <a:ln w="50800" algn="ctr">
            <a:noFill/>
            <a:miter lim="800000"/>
            <a:headEnd type="none" w="sm" len="sm"/>
            <a:tailEnd type="none" w="sm" len="sm"/>
          </a:ln>
          <a:effectLst/>
        </p:spPr>
        <p:txBody>
          <a:bodyPr vert="horz" wrap="none" lIns="0" tIns="0" rIns="0" bIns="0" numCol="1" anchor="ctr" anchorCtr="0" compatLnSpc="1">
            <a:prstTxWarp prst="textNoShape">
              <a:avLst/>
            </a:prstTxWarp>
            <a:spAutoFit/>
          </a:bodyPr>
          <a:lstStyle>
            <a:defPPr>
              <a:defRPr lang="en-US"/>
            </a:defPPr>
            <a:lvl1pPr algn="l" rtl="0" eaLnBrk="0" fontAlgn="base" hangingPunct="0">
              <a:spcBef>
                <a:spcPct val="50000"/>
              </a:spcBef>
              <a:spcAft>
                <a:spcPct val="0"/>
              </a:spcAft>
              <a:defRPr sz="800" kern="1200">
                <a:solidFill>
                  <a:srgbClr val="FFFFFF"/>
                </a:solidFill>
                <a:latin typeface="Intel Clear" panose="020B0604020203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fld id="{BBF82E34-6CFA-4B02-A94D-391E4106F0CD}" type="slidenum">
              <a:rPr lang="en-US" altLang="en-US" smtClean="0"/>
              <a:pPr>
                <a:defRPr/>
              </a:pPr>
              <a:t>4</a:t>
            </a:fld>
            <a:endParaRPr lang="ko-KR" altLang="en-US" dirty="0"/>
          </a:p>
        </p:txBody>
      </p:sp>
      <p:sp>
        <p:nvSpPr>
          <p:cNvPr id="13" name="Rectangle 12"/>
          <p:cNvSpPr/>
          <p:nvPr/>
        </p:nvSpPr>
        <p:spPr>
          <a:xfrm>
            <a:off x="271627" y="141940"/>
            <a:ext cx="11698124" cy="666786"/>
          </a:xfrm>
          <a:prstGeom prst="rect">
            <a:avLst/>
          </a:prstGeom>
        </p:spPr>
        <p:txBody>
          <a:bodyPr wrap="square">
            <a:spAutoFit/>
          </a:bodyPr>
          <a:lstStyle/>
          <a:p>
            <a:pPr algn="ctr"/>
            <a:r>
              <a:rPr lang="ko-KR" altLang="en-US" sz="3733" dirty="0">
                <a:effectLst>
                  <a:glow rad="127000">
                    <a:srgbClr val="0071C5">
                      <a:alpha val="2000"/>
                    </a:srgbClr>
                  </a:glow>
                </a:effectLst>
                <a:latin typeface="+mj-lt"/>
                <a:ea typeface="Calibri" panose="020F0502020204030204" pitchFamily="34" charset="0"/>
                <a:cs typeface="Times New Roman" panose="02020603050405020304" pitchFamily="18" charset="0"/>
              </a:rPr>
              <a:t>사람의 학습 과정과  컴퓨터의 학습 과정</a:t>
            </a:r>
            <a:endParaRPr lang="en-US" sz="3733" dirty="0">
              <a:effectLst>
                <a:glow rad="127000">
                  <a:srgbClr val="0071C5">
                    <a:alpha val="2000"/>
                  </a:srgbClr>
                </a:glow>
              </a:effectLst>
              <a:latin typeface="+mj-lt"/>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528E652B-50CA-4785-96CB-CD64632AF41B}"/>
              </a:ext>
            </a:extLst>
          </p:cNvPr>
          <p:cNvGrpSpPr/>
          <p:nvPr/>
        </p:nvGrpSpPr>
        <p:grpSpPr>
          <a:xfrm>
            <a:off x="879964" y="1091430"/>
            <a:ext cx="10174913" cy="1588340"/>
            <a:chOff x="659972" y="818572"/>
            <a:chExt cx="7631185" cy="128667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72" y="818572"/>
              <a:ext cx="1919828" cy="10785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4860" y="818572"/>
              <a:ext cx="1256518" cy="1078555"/>
            </a:xfrm>
            <a:prstGeom prst="rect">
              <a:avLst/>
            </a:prstGeom>
          </p:spPr>
        </p:pic>
        <p:sp>
          <p:nvSpPr>
            <p:cNvPr id="6" name="Right Arrow 5"/>
            <p:cNvSpPr/>
            <p:nvPr/>
          </p:nvSpPr>
          <p:spPr>
            <a:xfrm>
              <a:off x="5399451" y="1104554"/>
              <a:ext cx="675236" cy="33364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2539" y="818572"/>
              <a:ext cx="1628618" cy="1078555"/>
            </a:xfrm>
            <a:prstGeom prst="rect">
              <a:avLst/>
            </a:prstGeom>
          </p:spPr>
        </p:pic>
        <p:sp>
          <p:nvSpPr>
            <p:cNvPr id="11" name="TextBox 10"/>
            <p:cNvSpPr txBox="1"/>
            <p:nvPr/>
          </p:nvSpPr>
          <p:spPr>
            <a:xfrm>
              <a:off x="5105525" y="1557359"/>
              <a:ext cx="1342527" cy="547883"/>
            </a:xfrm>
            <a:prstGeom prst="rect">
              <a:avLst/>
            </a:prstGeom>
            <a:noFill/>
          </p:spPr>
          <p:txBody>
            <a:bodyPr vert="horz" wrap="square" lIns="0" tIns="0" rIns="0" bIns="0" rtlCol="0">
              <a:spAutoFit/>
            </a:bodyPr>
            <a:lstStyle/>
            <a:p>
              <a:pPr algn="ctr"/>
              <a:r>
                <a:rPr lang="ko-KR" altLang="en-US" sz="1465" dirty="0"/>
                <a:t>특징점을 찾아 소량의 데이타로도 학습을 한다</a:t>
              </a:r>
              <a:r>
                <a:rPr lang="en-US" altLang="ko-KR" sz="1465" dirty="0"/>
                <a:t>.</a:t>
              </a:r>
              <a:endParaRPr lang="ko-KR" altLang="en-US" sz="1465" dirty="0" err="1"/>
            </a:p>
          </p:txBody>
        </p:sp>
        <p:sp>
          <p:nvSpPr>
            <p:cNvPr id="12" name="Oval 11"/>
            <p:cNvSpPr/>
            <p:nvPr/>
          </p:nvSpPr>
          <p:spPr>
            <a:xfrm>
              <a:off x="1467627" y="1438199"/>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0" name="Oval 19"/>
            <p:cNvSpPr/>
            <p:nvPr/>
          </p:nvSpPr>
          <p:spPr>
            <a:xfrm>
              <a:off x="696633" y="1009226"/>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1" name="Oval 20"/>
            <p:cNvSpPr/>
            <p:nvPr/>
          </p:nvSpPr>
          <p:spPr>
            <a:xfrm>
              <a:off x="4208288" y="860909"/>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2" name="Oval 21"/>
            <p:cNvSpPr/>
            <p:nvPr/>
          </p:nvSpPr>
          <p:spPr>
            <a:xfrm>
              <a:off x="3676550" y="1056889"/>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3" name="Oval 22"/>
            <p:cNvSpPr/>
            <p:nvPr/>
          </p:nvSpPr>
          <p:spPr>
            <a:xfrm>
              <a:off x="7834949" y="1075395"/>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4" name="Oval 23"/>
            <p:cNvSpPr/>
            <p:nvPr/>
          </p:nvSpPr>
          <p:spPr>
            <a:xfrm>
              <a:off x="7014495" y="1404847"/>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grpSp>
      <p:grpSp>
        <p:nvGrpSpPr>
          <p:cNvPr id="14" name="Group 13">
            <a:extLst>
              <a:ext uri="{FF2B5EF4-FFF2-40B4-BE49-F238E27FC236}">
                <a16:creationId xmlns:a16="http://schemas.microsoft.com/office/drawing/2014/main" id="{D62C60D3-425C-4FE5-A96A-F511E0EC9DBB}"/>
              </a:ext>
            </a:extLst>
          </p:cNvPr>
          <p:cNvGrpSpPr/>
          <p:nvPr/>
        </p:nvGrpSpPr>
        <p:grpSpPr>
          <a:xfrm>
            <a:off x="1160323" y="2895051"/>
            <a:ext cx="9871355" cy="1383349"/>
            <a:chOff x="743371" y="3022641"/>
            <a:chExt cx="7403516" cy="1155049"/>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8269" y="3022642"/>
              <a:ext cx="1628618" cy="115504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905" y="3022641"/>
              <a:ext cx="1541988" cy="115504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0588" y="3022641"/>
              <a:ext cx="1256518" cy="1155048"/>
            </a:xfrm>
            <a:prstGeom prst="rect">
              <a:avLst/>
            </a:prstGeom>
          </p:spPr>
        </p:pic>
        <p:sp>
          <p:nvSpPr>
            <p:cNvPr id="17" name="Right Arrow 16"/>
            <p:cNvSpPr/>
            <p:nvPr/>
          </p:nvSpPr>
          <p:spPr>
            <a:xfrm>
              <a:off x="5255179" y="3433341"/>
              <a:ext cx="675236" cy="33364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5" name="Oval 24"/>
            <p:cNvSpPr/>
            <p:nvPr/>
          </p:nvSpPr>
          <p:spPr>
            <a:xfrm>
              <a:off x="1887807" y="3479953"/>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6" name="Oval 25"/>
            <p:cNvSpPr/>
            <p:nvPr/>
          </p:nvSpPr>
          <p:spPr>
            <a:xfrm>
              <a:off x="743371" y="3534509"/>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7" name="Oval 26"/>
            <p:cNvSpPr/>
            <p:nvPr/>
          </p:nvSpPr>
          <p:spPr>
            <a:xfrm>
              <a:off x="3438180" y="3218854"/>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8" name="Oval 27"/>
            <p:cNvSpPr/>
            <p:nvPr/>
          </p:nvSpPr>
          <p:spPr>
            <a:xfrm>
              <a:off x="6518268" y="3171190"/>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29" name="Oval 28"/>
            <p:cNvSpPr/>
            <p:nvPr/>
          </p:nvSpPr>
          <p:spPr>
            <a:xfrm>
              <a:off x="7691540" y="3218854"/>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30" name="Oval 29"/>
            <p:cNvSpPr/>
            <p:nvPr/>
          </p:nvSpPr>
          <p:spPr>
            <a:xfrm>
              <a:off x="7106122" y="3218854"/>
              <a:ext cx="413086" cy="428973"/>
            </a:xfrm>
            <a:prstGeom prst="ellipse">
              <a:avLst/>
            </a:prstGeom>
            <a:noFill/>
            <a:ln w="3492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grpSp>
      <p:grpSp>
        <p:nvGrpSpPr>
          <p:cNvPr id="50" name="Group 49">
            <a:extLst>
              <a:ext uri="{FF2B5EF4-FFF2-40B4-BE49-F238E27FC236}">
                <a16:creationId xmlns:a16="http://schemas.microsoft.com/office/drawing/2014/main" id="{4DA592A5-27D4-43E4-95D8-9ABD6F43E9B1}"/>
              </a:ext>
            </a:extLst>
          </p:cNvPr>
          <p:cNvGrpSpPr/>
          <p:nvPr/>
        </p:nvGrpSpPr>
        <p:grpSpPr>
          <a:xfrm>
            <a:off x="1157785" y="4569556"/>
            <a:ext cx="9839596" cy="1838683"/>
            <a:chOff x="758905" y="2165179"/>
            <a:chExt cx="7379697" cy="1379012"/>
          </a:xfrm>
        </p:grpSpPr>
        <p:pic>
          <p:nvPicPr>
            <p:cNvPr id="51" name="Picture 50">
              <a:extLst>
                <a:ext uri="{FF2B5EF4-FFF2-40B4-BE49-F238E27FC236}">
                  <a16:creationId xmlns:a16="http://schemas.microsoft.com/office/drawing/2014/main" id="{FFAF8708-F554-4AF9-8E84-209CB830A0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9984" y="2244448"/>
              <a:ext cx="1628618" cy="961079"/>
            </a:xfrm>
            <a:prstGeom prst="rect">
              <a:avLst/>
            </a:prstGeom>
          </p:spPr>
        </p:pic>
        <p:pic>
          <p:nvPicPr>
            <p:cNvPr id="52" name="Picture 51">
              <a:extLst>
                <a:ext uri="{FF2B5EF4-FFF2-40B4-BE49-F238E27FC236}">
                  <a16:creationId xmlns:a16="http://schemas.microsoft.com/office/drawing/2014/main" id="{84897584-C606-483A-8701-80592D7FD4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905" y="2165179"/>
              <a:ext cx="1541988" cy="961079"/>
            </a:xfrm>
            <a:prstGeom prst="rect">
              <a:avLst/>
            </a:prstGeom>
          </p:spPr>
        </p:pic>
        <p:pic>
          <p:nvPicPr>
            <p:cNvPr id="53" name="Picture 52">
              <a:extLst>
                <a:ext uri="{FF2B5EF4-FFF2-40B4-BE49-F238E27FC236}">
                  <a16:creationId xmlns:a16="http://schemas.microsoft.com/office/drawing/2014/main" id="{9523E05A-8DC5-40D8-AD78-183B2E2FA5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0588" y="2165179"/>
              <a:ext cx="1256518" cy="961079"/>
            </a:xfrm>
            <a:prstGeom prst="rect">
              <a:avLst/>
            </a:prstGeom>
          </p:spPr>
        </p:pic>
        <p:sp>
          <p:nvSpPr>
            <p:cNvPr id="54" name="Right Arrow 16">
              <a:extLst>
                <a:ext uri="{FF2B5EF4-FFF2-40B4-BE49-F238E27FC236}">
                  <a16:creationId xmlns:a16="http://schemas.microsoft.com/office/drawing/2014/main" id="{1ED5D86B-B96E-47F5-83D0-9FA410415285}"/>
                </a:ext>
              </a:extLst>
            </p:cNvPr>
            <p:cNvSpPr/>
            <p:nvPr/>
          </p:nvSpPr>
          <p:spPr>
            <a:xfrm>
              <a:off x="5329737" y="2447371"/>
              <a:ext cx="675236" cy="2776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55" name="TextBox 54">
              <a:extLst>
                <a:ext uri="{FF2B5EF4-FFF2-40B4-BE49-F238E27FC236}">
                  <a16:creationId xmlns:a16="http://schemas.microsoft.com/office/drawing/2014/main" id="{E7BE95CB-0868-46B1-9B92-8909F514FA9A}"/>
                </a:ext>
              </a:extLst>
            </p:cNvPr>
            <p:cNvSpPr txBox="1"/>
            <p:nvPr/>
          </p:nvSpPr>
          <p:spPr>
            <a:xfrm>
              <a:off x="1037909" y="3298018"/>
              <a:ext cx="794395" cy="246173"/>
            </a:xfrm>
            <a:prstGeom prst="rect">
              <a:avLst/>
            </a:prstGeom>
            <a:noFill/>
            <a:ln>
              <a:solidFill>
                <a:schemeClr val="tx2">
                  <a:lumMod val="60000"/>
                  <a:lumOff val="40000"/>
                </a:schemeClr>
              </a:solidFill>
            </a:ln>
          </p:spPr>
          <p:txBody>
            <a:bodyPr vert="horz" wrap="square" lIns="0" tIns="0" rIns="0" bIns="0" rtlCol="0">
              <a:spAutoFit/>
            </a:bodyPr>
            <a:lstStyle/>
            <a:p>
              <a:pPr algn="ctr"/>
              <a:r>
                <a:rPr lang="ko-KR" altLang="en-US" sz="2133"/>
                <a:t>말</a:t>
              </a:r>
              <a:endParaRPr lang="ko-KR" altLang="en-US" sz="2133" dirty="0" err="1"/>
            </a:p>
          </p:txBody>
        </p:sp>
        <p:cxnSp>
          <p:nvCxnSpPr>
            <p:cNvPr id="56" name="Straight Connector 55">
              <a:extLst>
                <a:ext uri="{FF2B5EF4-FFF2-40B4-BE49-F238E27FC236}">
                  <a16:creationId xmlns:a16="http://schemas.microsoft.com/office/drawing/2014/main" id="{3647199E-54F7-4D72-A452-03A85CC2F6CE}"/>
                </a:ext>
              </a:extLst>
            </p:cNvPr>
            <p:cNvCxnSpPr>
              <a:cxnSpLocks/>
              <a:endCxn id="55" idx="0"/>
            </p:cNvCxnSpPr>
            <p:nvPr/>
          </p:nvCxnSpPr>
          <p:spPr>
            <a:xfrm flipH="1">
              <a:off x="1435106" y="3202557"/>
              <a:ext cx="1" cy="9546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5A38319D-B0C1-45B4-93B5-987A3E0BCD60}"/>
                </a:ext>
              </a:extLst>
            </p:cNvPr>
            <p:cNvSpPr txBox="1"/>
            <p:nvPr/>
          </p:nvSpPr>
          <p:spPr>
            <a:xfrm>
              <a:off x="3316856" y="3298017"/>
              <a:ext cx="794395" cy="246173"/>
            </a:xfrm>
            <a:prstGeom prst="rect">
              <a:avLst/>
            </a:prstGeom>
            <a:noFill/>
            <a:ln>
              <a:solidFill>
                <a:schemeClr val="tx2">
                  <a:lumMod val="60000"/>
                  <a:lumOff val="40000"/>
                </a:schemeClr>
              </a:solidFill>
            </a:ln>
          </p:spPr>
          <p:txBody>
            <a:bodyPr vert="horz" wrap="square" lIns="0" tIns="0" rIns="0" bIns="0" rtlCol="0">
              <a:spAutoFit/>
            </a:bodyPr>
            <a:lstStyle/>
            <a:p>
              <a:pPr algn="ctr"/>
              <a:r>
                <a:rPr lang="ko-KR" altLang="en-US" sz="2133"/>
                <a:t>얼룩</a:t>
              </a:r>
              <a:endParaRPr lang="ko-KR" altLang="en-US" sz="2133" dirty="0" err="1"/>
            </a:p>
          </p:txBody>
        </p:sp>
        <p:cxnSp>
          <p:nvCxnSpPr>
            <p:cNvPr id="58" name="Straight Connector 57">
              <a:extLst>
                <a:ext uri="{FF2B5EF4-FFF2-40B4-BE49-F238E27FC236}">
                  <a16:creationId xmlns:a16="http://schemas.microsoft.com/office/drawing/2014/main" id="{1B2ED8CC-AADA-4093-90A7-320605F66A5E}"/>
                </a:ext>
              </a:extLst>
            </p:cNvPr>
            <p:cNvCxnSpPr>
              <a:cxnSpLocks/>
              <a:endCxn id="57" idx="0"/>
            </p:cNvCxnSpPr>
            <p:nvPr/>
          </p:nvCxnSpPr>
          <p:spPr>
            <a:xfrm flipH="1">
              <a:off x="3714054" y="3202557"/>
              <a:ext cx="4" cy="9546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02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06055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899466" y="1330221"/>
            <a:ext cx="8309961" cy="4662416"/>
            <a:chOff x="2902529" y="1391186"/>
            <a:chExt cx="5174673" cy="2903320"/>
          </a:xfrm>
        </p:grpSpPr>
        <p:sp>
          <p:nvSpPr>
            <p:cNvPr id="33" name="Rounded Rectangle 32"/>
            <p:cNvSpPr/>
            <p:nvPr/>
          </p:nvSpPr>
          <p:spPr>
            <a:xfrm>
              <a:off x="2902529" y="1391186"/>
              <a:ext cx="5174673" cy="2903320"/>
            </a:xfrm>
            <a:prstGeom prst="roundRect">
              <a:avLst>
                <a:gd name="adj" fmla="val 4810"/>
              </a:avLst>
            </a:prstGeom>
            <a:solidFill>
              <a:srgbClr val="FFFFFF">
                <a:alpha val="20000"/>
              </a:srgbClr>
            </a:solid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nvGrpSpPr>
            <p:cNvPr id="2" name="Group 1"/>
            <p:cNvGrpSpPr/>
            <p:nvPr/>
          </p:nvGrpSpPr>
          <p:grpSpPr>
            <a:xfrm>
              <a:off x="3051813" y="1953577"/>
              <a:ext cx="4861651" cy="2174656"/>
              <a:chOff x="3281525" y="1690123"/>
              <a:chExt cx="5513466" cy="2466217"/>
            </a:xfrm>
          </p:grpSpPr>
          <p:sp>
            <p:nvSpPr>
              <p:cNvPr id="40" name="Rounded Rectangle 11"/>
              <p:cNvSpPr/>
              <p:nvPr/>
            </p:nvSpPr>
            <p:spPr>
              <a:xfrm flipH="1" flipV="1">
                <a:off x="3281525" y="3505955"/>
                <a:ext cx="1390391" cy="650385"/>
              </a:xfrm>
              <a:prstGeom prst="round1Rect">
                <a:avLst/>
              </a:prstGeom>
              <a:solidFill>
                <a:srgbClr val="92D050"/>
              </a:solidFill>
              <a:ln w="25400" cap="flat" cmpd="sng" algn="ctr">
                <a:noFill/>
                <a:prstDash val="solid"/>
              </a:ln>
              <a:effectLst/>
            </p:spPr>
            <p:txBody>
              <a:bodyPr vert="horz" tIns="97445" rtlCol="0" anchor="ctr"/>
              <a:lstStyle/>
              <a:p>
                <a:pPr algn="ctr" defTabSz="609022">
                  <a:lnSpc>
                    <a:spcPct val="70000"/>
                  </a:lnSpc>
                  <a:defRPr/>
                </a:pPr>
                <a:endParaRPr lang="en-US" b="1" kern="0" dirty="0">
                  <a:solidFill>
                    <a:prstClr val="white"/>
                  </a:solidFill>
                  <a:latin typeface="Intel Clear Pro"/>
                </a:endParaRPr>
              </a:p>
            </p:txBody>
          </p:sp>
          <p:sp>
            <p:nvSpPr>
              <p:cNvPr id="41" name="Rounded Rectangle 12"/>
              <p:cNvSpPr/>
              <p:nvPr/>
            </p:nvSpPr>
            <p:spPr>
              <a:xfrm>
                <a:off x="6123855" y="3505954"/>
                <a:ext cx="1277218" cy="650386"/>
              </a:xfrm>
              <a:prstGeom prst="rect">
                <a:avLst/>
              </a:prstGeom>
              <a:solidFill>
                <a:schemeClr val="tx2"/>
              </a:solidFill>
              <a:ln w="25400" cap="flat" cmpd="sng" algn="ctr">
                <a:noFill/>
                <a:prstDash val="solid"/>
              </a:ln>
              <a:effectLst/>
            </p:spPr>
            <p:txBody>
              <a:bodyPr lIns="0" rIns="0" rtlCol="0" anchor="ctr"/>
              <a:lstStyle/>
              <a:p>
                <a:pPr algn="ctr" defTabSz="609022">
                  <a:lnSpc>
                    <a:spcPct val="70000"/>
                  </a:lnSpc>
                  <a:defRPr/>
                </a:pPr>
                <a:r>
                  <a:rPr lang="en-US" b="1" kern="0">
                    <a:solidFill>
                      <a:prstClr val="white"/>
                    </a:solidFill>
                    <a:latin typeface="Intel Clear Pro"/>
                  </a:rPr>
                  <a:t>Memory based</a:t>
                </a:r>
                <a:endParaRPr lang="en-US" b="1" kern="0" dirty="0">
                  <a:solidFill>
                    <a:prstClr val="white"/>
                  </a:solidFill>
                  <a:latin typeface="Intel Clear Pro"/>
                </a:endParaRPr>
              </a:p>
            </p:txBody>
          </p:sp>
          <p:sp>
            <p:nvSpPr>
              <p:cNvPr id="42" name="Rounded Rectangle 15"/>
              <p:cNvSpPr/>
              <p:nvPr/>
            </p:nvSpPr>
            <p:spPr>
              <a:xfrm>
                <a:off x="3281530" y="2829979"/>
                <a:ext cx="2723766" cy="636757"/>
              </a:xfrm>
              <a:prstGeom prst="rect">
                <a:avLst/>
              </a:prstGeom>
              <a:solidFill>
                <a:schemeClr val="tx2"/>
              </a:solidFill>
              <a:ln w="25400" cap="flat" cmpd="sng" algn="ctr">
                <a:noFill/>
                <a:prstDash val="solid"/>
              </a:ln>
              <a:effectLst/>
            </p:spPr>
            <p:txBody>
              <a:bodyPr rtlCol="0" anchor="ctr"/>
              <a:lstStyle/>
              <a:p>
                <a:pPr algn="ctr" defTabSz="609022">
                  <a:defRPr/>
                </a:pPr>
                <a:r>
                  <a:rPr lang="en-US" sz="2400" b="1" kern="0" dirty="0">
                    <a:solidFill>
                      <a:prstClr val="white"/>
                    </a:solidFill>
                    <a:latin typeface="Intel Clear Pro"/>
                  </a:rPr>
                  <a:t>Machine Learning</a:t>
                </a:r>
              </a:p>
            </p:txBody>
          </p:sp>
          <p:sp>
            <p:nvSpPr>
              <p:cNvPr id="43" name="Rounded Rectangle 64"/>
              <p:cNvSpPr/>
              <p:nvPr/>
            </p:nvSpPr>
            <p:spPr>
              <a:xfrm flipV="1">
                <a:off x="7457873" y="3505954"/>
                <a:ext cx="1337118" cy="650385"/>
              </a:xfrm>
              <a:prstGeom prst="round1Rect">
                <a:avLst/>
              </a:prstGeom>
              <a:solidFill>
                <a:schemeClr val="tx2"/>
              </a:solidFill>
              <a:ln w="25400" cap="flat" cmpd="sng" algn="ctr">
                <a:noFill/>
                <a:prstDash val="solid"/>
              </a:ln>
              <a:effectLst/>
            </p:spPr>
            <p:txBody>
              <a:bodyPr rtlCol="0" anchor="ctr"/>
              <a:lstStyle/>
              <a:p>
                <a:pPr algn="ctr" defTabSz="609022">
                  <a:lnSpc>
                    <a:spcPct val="70000"/>
                  </a:lnSpc>
                  <a:defRPr/>
                </a:pPr>
                <a:endParaRPr lang="en-US" b="1" kern="0" dirty="0">
                  <a:solidFill>
                    <a:prstClr val="white"/>
                  </a:solidFill>
                  <a:latin typeface="Intel Clear Pro"/>
                </a:endParaRPr>
              </a:p>
            </p:txBody>
          </p:sp>
          <p:sp>
            <p:nvSpPr>
              <p:cNvPr id="44" name="Rounded Rectangle 65"/>
              <p:cNvSpPr/>
              <p:nvPr/>
            </p:nvSpPr>
            <p:spPr>
              <a:xfrm>
                <a:off x="3297019" y="2364690"/>
                <a:ext cx="5488650" cy="292315"/>
              </a:xfrm>
              <a:prstGeom prst="rect">
                <a:avLst/>
              </a:prstGeom>
              <a:solidFill>
                <a:schemeClr val="tx2">
                  <a:lumMod val="20000"/>
                  <a:lumOff val="80000"/>
                </a:schemeClr>
              </a:solidFill>
              <a:ln w="25400" cap="flat" cmpd="sng" algn="ctr">
                <a:noFill/>
                <a:prstDash val="solid"/>
              </a:ln>
              <a:effectLst>
                <a:outerShdw blurRad="76200" dir="13500000" sy="23000" kx="1200000" algn="br" rotWithShape="0">
                  <a:prstClr val="black">
                    <a:alpha val="20000"/>
                  </a:prstClr>
                </a:outerShdw>
              </a:effectLst>
            </p:spPr>
            <p:txBody>
              <a:bodyPr tIns="0" rtlCol="0" anchor="ctr"/>
              <a:lstStyle/>
              <a:p>
                <a:pPr algn="ctr" defTabSz="609022">
                  <a:defRPr/>
                </a:pPr>
                <a:r>
                  <a:rPr lang="en-US" kern="0" dirty="0">
                    <a:solidFill>
                      <a:srgbClr val="003C71"/>
                    </a:solidFill>
                    <a:latin typeface="Intel Clear Pro"/>
                  </a:rPr>
                  <a:t>remember</a:t>
                </a:r>
              </a:p>
            </p:txBody>
          </p:sp>
          <p:sp>
            <p:nvSpPr>
              <p:cNvPr id="45" name="Oval 66"/>
              <p:cNvSpPr>
                <a:spLocks noChangeAspect="1"/>
              </p:cNvSpPr>
              <p:nvPr/>
            </p:nvSpPr>
            <p:spPr>
              <a:xfrm>
                <a:off x="6064755" y="1690123"/>
                <a:ext cx="1350830" cy="674519"/>
              </a:xfrm>
              <a:prstGeom prst="rect">
                <a:avLst/>
              </a:prstGeom>
              <a:solidFill>
                <a:srgbClr val="009CDA"/>
              </a:solidFill>
              <a:ln>
                <a:noFill/>
              </a:ln>
              <a:effectLst/>
              <a:scene3d>
                <a:camera prst="orthographicFront">
                  <a:rot lat="0" lon="0" rev="0"/>
                </a:camera>
                <a:lightRig rig="threePt" dir="t">
                  <a:rot lat="0" lon="0" rev="1200000"/>
                </a:lightRig>
              </a:scene3d>
              <a:sp3d/>
            </p:spPr>
            <p:txBody>
              <a:bodyPr wrap="none" rtlCol="0" anchor="ctr"/>
              <a:lstStyle/>
              <a:p>
                <a:pPr algn="ctr" defTabSz="609022">
                  <a:defRPr/>
                </a:pPr>
                <a:r>
                  <a:rPr lang="en-US" b="1" kern="0" dirty="0">
                    <a:latin typeface="Intel Clear Pro"/>
                  </a:rPr>
                  <a:t>act</a:t>
                </a:r>
              </a:p>
            </p:txBody>
          </p:sp>
          <p:sp>
            <p:nvSpPr>
              <p:cNvPr id="46" name="Oval 67"/>
              <p:cNvSpPr>
                <a:spLocks noChangeAspect="1"/>
              </p:cNvSpPr>
              <p:nvPr/>
            </p:nvSpPr>
            <p:spPr>
              <a:xfrm>
                <a:off x="7410800" y="1690123"/>
                <a:ext cx="1374868" cy="674519"/>
              </a:xfrm>
              <a:prstGeom prst="round1Rect">
                <a:avLst/>
              </a:prstGeom>
              <a:solidFill>
                <a:srgbClr val="009CDA">
                  <a:lumMod val="60000"/>
                  <a:lumOff val="40000"/>
                </a:srgbClr>
              </a:solidFill>
              <a:ln>
                <a:noFill/>
              </a:ln>
              <a:effectLst/>
              <a:scene3d>
                <a:camera prst="orthographicFront">
                  <a:rot lat="0" lon="0" rev="0"/>
                </a:camera>
                <a:lightRig rig="threePt" dir="t">
                  <a:rot lat="0" lon="0" rev="1200000"/>
                </a:lightRig>
              </a:scene3d>
              <a:sp3d/>
            </p:spPr>
            <p:txBody>
              <a:bodyPr wrap="none" rtlCol="0" anchor="ctr"/>
              <a:lstStyle/>
              <a:p>
                <a:pPr algn="ctr" defTabSz="609022">
                  <a:defRPr/>
                </a:pPr>
                <a:r>
                  <a:rPr lang="en-US" b="1" kern="0" dirty="0">
                    <a:latin typeface="Intel Clear Pro"/>
                  </a:rPr>
                  <a:t>ADAPT</a:t>
                </a:r>
              </a:p>
            </p:txBody>
          </p:sp>
          <p:sp>
            <p:nvSpPr>
              <p:cNvPr id="47" name="Oval 69"/>
              <p:cNvSpPr>
                <a:spLocks noChangeAspect="1"/>
              </p:cNvSpPr>
              <p:nvPr/>
            </p:nvSpPr>
            <p:spPr>
              <a:xfrm>
                <a:off x="4718710" y="1690123"/>
                <a:ext cx="1350830" cy="674519"/>
              </a:xfrm>
              <a:prstGeom prst="rect">
                <a:avLst/>
              </a:prstGeom>
              <a:solidFill>
                <a:srgbClr val="0071C5"/>
              </a:solidFill>
              <a:ln>
                <a:noFill/>
              </a:ln>
              <a:effectLst/>
              <a:scene3d>
                <a:camera prst="orthographicFront">
                  <a:rot lat="0" lon="0" rev="0"/>
                </a:camera>
                <a:lightRig rig="threePt" dir="t">
                  <a:rot lat="0" lon="0" rev="1200000"/>
                </a:lightRig>
              </a:scene3d>
              <a:sp3d/>
            </p:spPr>
            <p:txBody>
              <a:bodyPr wrap="none" rtlCol="0" anchor="ctr"/>
              <a:lstStyle/>
              <a:p>
                <a:pPr algn="ctr" defTabSz="609022">
                  <a:defRPr/>
                </a:pPr>
                <a:r>
                  <a:rPr lang="en-US" b="1" kern="0" dirty="0">
                    <a:latin typeface="Intel Clear Pro"/>
                  </a:rPr>
                  <a:t>reason</a:t>
                </a:r>
              </a:p>
            </p:txBody>
          </p:sp>
          <p:sp>
            <p:nvSpPr>
              <p:cNvPr id="48" name="Oval 71"/>
              <p:cNvSpPr>
                <a:spLocks noChangeAspect="1"/>
              </p:cNvSpPr>
              <p:nvPr/>
            </p:nvSpPr>
            <p:spPr>
              <a:xfrm flipH="1">
                <a:off x="3300777" y="1690123"/>
                <a:ext cx="1422240" cy="674519"/>
              </a:xfrm>
              <a:prstGeom prst="round1Rect">
                <a:avLst/>
              </a:prstGeom>
              <a:solidFill>
                <a:schemeClr val="accent2"/>
              </a:solidFill>
              <a:ln>
                <a:noFill/>
              </a:ln>
              <a:effectLst/>
              <a:scene3d>
                <a:camera prst="orthographicFront">
                  <a:rot lat="0" lon="0" rev="0"/>
                </a:camera>
                <a:lightRig rig="threePt" dir="t">
                  <a:rot lat="0" lon="0" rev="1200000"/>
                </a:lightRig>
              </a:scene3d>
              <a:sp3d/>
            </p:spPr>
            <p:txBody>
              <a:bodyPr wrap="none" rtlCol="0" anchor="ctr"/>
              <a:lstStyle/>
              <a:p>
                <a:pPr algn="ctr" defTabSz="609022">
                  <a:defRPr/>
                </a:pPr>
                <a:r>
                  <a:rPr lang="en-US" b="1" kern="0" dirty="0">
                    <a:latin typeface="Intel Clear Pro"/>
                  </a:rPr>
                  <a:t>SENSE</a:t>
                </a:r>
              </a:p>
            </p:txBody>
          </p:sp>
          <p:sp>
            <p:nvSpPr>
              <p:cNvPr id="49" name="Rounded Rectangle 15"/>
              <p:cNvSpPr/>
              <p:nvPr/>
            </p:nvSpPr>
            <p:spPr>
              <a:xfrm>
                <a:off x="6123853" y="2829979"/>
                <a:ext cx="2671133" cy="636758"/>
              </a:xfrm>
              <a:prstGeom prst="rect">
                <a:avLst/>
              </a:prstGeom>
              <a:solidFill>
                <a:schemeClr val="bg2">
                  <a:lumMod val="60000"/>
                  <a:lumOff val="40000"/>
                </a:schemeClr>
              </a:solidFill>
              <a:ln w="25400" cap="flat" cmpd="sng" algn="ctr">
                <a:noFill/>
                <a:prstDash val="solid"/>
              </a:ln>
              <a:effectLst/>
            </p:spPr>
            <p:txBody>
              <a:bodyPr rtlCol="0" anchor="ctr"/>
              <a:lstStyle/>
              <a:p>
                <a:pPr algn="ctr" defTabSz="609022">
                  <a:defRPr/>
                </a:pPr>
                <a:r>
                  <a:rPr lang="en-US" sz="2400" b="1" kern="0">
                    <a:latin typeface="Intel Clear Pro"/>
                  </a:rPr>
                  <a:t>Reasoning systems</a:t>
                </a:r>
                <a:endParaRPr lang="en-US" sz="2400" b="1" kern="0" dirty="0">
                  <a:latin typeface="Intel Clear Pro"/>
                </a:endParaRPr>
              </a:p>
            </p:txBody>
          </p:sp>
          <p:sp>
            <p:nvSpPr>
              <p:cNvPr id="50" name="Rounded Rectangle 11"/>
              <p:cNvSpPr/>
              <p:nvPr/>
            </p:nvSpPr>
            <p:spPr>
              <a:xfrm>
                <a:off x="4708641" y="3505954"/>
                <a:ext cx="1296655" cy="650386"/>
              </a:xfrm>
              <a:prstGeom prst="rect">
                <a:avLst/>
              </a:prstGeom>
              <a:solidFill>
                <a:schemeClr val="bg2">
                  <a:lumMod val="60000"/>
                  <a:lumOff val="40000"/>
                </a:schemeClr>
              </a:solidFill>
              <a:ln w="25400" cap="flat" cmpd="sng" algn="ctr">
                <a:noFill/>
                <a:prstDash val="solid"/>
              </a:ln>
              <a:effectLst/>
            </p:spPr>
            <p:txBody>
              <a:bodyPr rtlCol="0" anchor="ctr"/>
              <a:lstStyle/>
              <a:p>
                <a:pPr algn="ctr" defTabSz="609022">
                  <a:lnSpc>
                    <a:spcPct val="70000"/>
                  </a:lnSpc>
                  <a:defRPr/>
                </a:pPr>
                <a:r>
                  <a:rPr lang="en-US" b="1" kern="0" dirty="0">
                    <a:latin typeface="Intel Clear Pro"/>
                  </a:rPr>
                  <a:t>Classic ML</a:t>
                </a:r>
              </a:p>
            </p:txBody>
          </p:sp>
          <p:sp>
            <p:nvSpPr>
              <p:cNvPr id="55" name="Up Arrow 54"/>
              <p:cNvSpPr/>
              <p:nvPr/>
            </p:nvSpPr>
            <p:spPr>
              <a:xfrm>
                <a:off x="5832064" y="2631949"/>
                <a:ext cx="437327" cy="293925"/>
              </a:xfrm>
              <a:prstGeom prst="upArrow">
                <a:avLst/>
              </a:prstGeom>
              <a:solidFill>
                <a:schemeClr val="accent4"/>
              </a:solidFill>
              <a:ln w="9525" cap="flat" cmpd="sng" algn="ctr">
                <a:noFill/>
                <a:prstDash val="solid"/>
              </a:ln>
              <a:effectLst/>
            </p:spPr>
            <p:txBody>
              <a:bodyPr rtlCol="0" anchor="ctr"/>
              <a:lstStyle/>
              <a:p>
                <a:pPr algn="ctr" defTabSz="609022">
                  <a:defRPr/>
                </a:pPr>
                <a:endParaRPr lang="en-US" sz="1400" kern="0">
                  <a:solidFill>
                    <a:prstClr val="white"/>
                  </a:solidFill>
                </a:endParaRPr>
              </a:p>
            </p:txBody>
          </p:sp>
        </p:grpSp>
        <p:sp>
          <p:nvSpPr>
            <p:cNvPr id="31" name="TextBox 30"/>
            <p:cNvSpPr txBox="1"/>
            <p:nvPr/>
          </p:nvSpPr>
          <p:spPr>
            <a:xfrm>
              <a:off x="3017056" y="1480237"/>
              <a:ext cx="5002084" cy="306648"/>
            </a:xfrm>
            <a:prstGeom prst="rect">
              <a:avLst/>
            </a:prstGeom>
            <a:noFill/>
          </p:spPr>
          <p:txBody>
            <a:bodyPr vert="horz" wrap="square" lIns="0" tIns="0" rIns="0" bIns="0" rtlCol="0" anchor="ctr" anchorCtr="0">
              <a:spAutoFit/>
            </a:bodyPr>
            <a:lstStyle/>
            <a:p>
              <a:pPr algn="ctr" defTabSz="913554"/>
              <a:r>
                <a:rPr lang="en-US" sz="3200" b="1" dirty="0">
                  <a:solidFill>
                    <a:schemeClr val="accent4"/>
                  </a:solidFill>
                  <a:latin typeface="Intel Clear Pro"/>
                </a:rPr>
                <a:t>Artificial intelligence</a:t>
              </a:r>
            </a:p>
          </p:txBody>
        </p:sp>
        <p:sp>
          <p:nvSpPr>
            <p:cNvPr id="8" name="Rectangle 7"/>
            <p:cNvSpPr/>
            <p:nvPr/>
          </p:nvSpPr>
          <p:spPr>
            <a:xfrm>
              <a:off x="3136527" y="3707311"/>
              <a:ext cx="1065281" cy="180794"/>
            </a:xfrm>
            <a:prstGeom prst="rect">
              <a:avLst/>
            </a:prstGeom>
          </p:spPr>
          <p:txBody>
            <a:bodyPr wrap="none">
              <a:spAutoFit/>
            </a:bodyPr>
            <a:lstStyle/>
            <a:p>
              <a:pPr algn="ctr" defTabSz="609022">
                <a:lnSpc>
                  <a:spcPct val="70000"/>
                </a:lnSpc>
                <a:defRPr/>
              </a:pPr>
              <a:r>
                <a:rPr lang="en-US" b="1" kern="0">
                  <a:solidFill>
                    <a:prstClr val="white"/>
                  </a:solidFill>
                  <a:latin typeface="Intel Clear Pro"/>
                </a:rPr>
                <a:t>Deep learning</a:t>
              </a:r>
              <a:endParaRPr lang="en-US" b="1" kern="0" dirty="0">
                <a:solidFill>
                  <a:prstClr val="white"/>
                </a:solidFill>
                <a:latin typeface="Intel Clear Pro"/>
              </a:endParaRPr>
            </a:p>
          </p:txBody>
        </p:sp>
        <p:sp>
          <p:nvSpPr>
            <p:cNvPr id="57" name="Rectangle 56"/>
            <p:cNvSpPr/>
            <p:nvPr/>
          </p:nvSpPr>
          <p:spPr>
            <a:xfrm>
              <a:off x="6734424" y="3709863"/>
              <a:ext cx="1179036" cy="180794"/>
            </a:xfrm>
            <a:prstGeom prst="rect">
              <a:avLst/>
            </a:prstGeom>
          </p:spPr>
          <p:txBody>
            <a:bodyPr wrap="square">
              <a:spAutoFit/>
            </a:bodyPr>
            <a:lstStyle/>
            <a:p>
              <a:pPr algn="ctr" defTabSz="609022">
                <a:lnSpc>
                  <a:spcPct val="70000"/>
                </a:lnSpc>
                <a:defRPr/>
              </a:pPr>
              <a:r>
                <a:rPr lang="en-US" b="1" kern="0" dirty="0">
                  <a:solidFill>
                    <a:prstClr val="white"/>
                  </a:solidFill>
                  <a:latin typeface="Intel Clear Pro"/>
                </a:rPr>
                <a:t>Logic based</a:t>
              </a:r>
            </a:p>
          </p:txBody>
        </p:sp>
      </p:grpSp>
      <p:sp>
        <p:nvSpPr>
          <p:cNvPr id="21" name="Title 1"/>
          <p:cNvSpPr txBox="1">
            <a:spLocks/>
          </p:cNvSpPr>
          <p:nvPr/>
        </p:nvSpPr>
        <p:spPr>
          <a:xfrm>
            <a:off x="634948" y="196878"/>
            <a:ext cx="10848757" cy="552145"/>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ko-KR" altLang="en-US" sz="3733" dirty="0">
                <a:solidFill>
                  <a:schemeClr val="tx1"/>
                </a:solidFill>
                <a:latin typeface="+mn-lt"/>
              </a:rPr>
              <a:t>인공지능 구현에 대한 이해</a:t>
            </a:r>
            <a:endParaRPr lang="en-US" sz="3733" dirty="0">
              <a:solidFill>
                <a:schemeClr val="tx1"/>
              </a:solidFill>
              <a:latin typeface="+mn-lt"/>
            </a:endParaRPr>
          </a:p>
        </p:txBody>
      </p:sp>
    </p:spTree>
    <p:extLst>
      <p:ext uri="{BB962C8B-B14F-4D97-AF65-F5344CB8AC3E}">
        <p14:creationId xmlns:p14="http://schemas.microsoft.com/office/powerpoint/2010/main" val="274590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393674" y="1236690"/>
            <a:ext cx="5490380" cy="5134913"/>
          </a:xfrm>
          <a:prstGeom prst="rect">
            <a:avLst/>
          </a:prstGeom>
          <a:solidFill>
            <a:schemeClr val="accent1">
              <a:lumMod val="40000"/>
              <a:lumOff val="60000"/>
            </a:schemeClr>
          </a:solidFill>
          <a:ln w="12700" cap="flat" cmpd="sng" algn="ctr">
            <a:noFill/>
            <a:prstDash val="solid"/>
            <a:round/>
            <a:headEnd type="none" w="med" len="med"/>
            <a:tailEnd type="none" w="med" len="med"/>
          </a:ln>
          <a:effectLst/>
        </p:spPr>
        <p:txBody>
          <a:bodyPr vert="horz" wrap="square" lIns="91288" tIns="45645" rIns="91288" bIns="45645" numCol="1" rtlCol="0" anchor="t" anchorCtr="1" compatLnSpc="1">
            <a:prstTxWarp prst="textNoShape">
              <a:avLst/>
            </a:prstTxWarp>
            <a:noAutofit/>
          </a:bodyPr>
          <a:lstStyle/>
          <a:p>
            <a:pPr algn="ctr" defTabSz="913554">
              <a:lnSpc>
                <a:spcPct val="95000"/>
              </a:lnSpc>
              <a:spcBef>
                <a:spcPct val="30000"/>
              </a:spcBef>
              <a:buClr>
                <a:prstClr val="white"/>
              </a:buClr>
            </a:pPr>
            <a:endParaRPr lang="en-US" sz="2132" kern="0">
              <a:solidFill>
                <a:srgbClr val="003C71"/>
              </a:solidFill>
              <a:effectLst>
                <a:outerShdw blurRad="38100" dist="38100" dir="2700000" algn="tl">
                  <a:srgbClr val="000000">
                    <a:alpha val="43137"/>
                  </a:srgbClr>
                </a:outerShdw>
              </a:effectLst>
              <a:latin typeface="Arial Narrow" pitchFamily="34" charset="0"/>
              <a:cs typeface="Arial" charset="0"/>
            </a:endParaRPr>
          </a:p>
        </p:txBody>
      </p:sp>
      <p:sp>
        <p:nvSpPr>
          <p:cNvPr id="109" name="Right Arrow 108"/>
          <p:cNvSpPr/>
          <p:nvPr/>
        </p:nvSpPr>
        <p:spPr>
          <a:xfrm>
            <a:off x="957709" y="3706444"/>
            <a:ext cx="655376" cy="632012"/>
          </a:xfrm>
          <a:prstGeom prst="rightArrow">
            <a:avLst/>
          </a:prstGeom>
          <a:gradFill>
            <a:gsLst>
              <a:gs pos="0">
                <a:srgbClr val="FFA300">
                  <a:alpha val="0"/>
                </a:srgbClr>
              </a:gs>
              <a:gs pos="100000">
                <a:srgbClr val="FFA300"/>
              </a:gs>
            </a:gsLst>
            <a:lin ang="0" scaled="0"/>
          </a:gradFill>
          <a:ln w="12700" cap="flat">
            <a:noFill/>
            <a:miter lim="400000"/>
          </a:ln>
          <a:effectLst/>
          <a:sp3d/>
        </p:spPr>
        <p:txBody>
          <a:bodyPr rot="0" spcFirstLastPara="1" vertOverflow="overflow" horzOverflow="overflow" vert="horz" wrap="square" lIns="35685" tIns="35685" rIns="35685" bIns="35685" numCol="1" spcCol="38100" rtlCol="0" anchor="ctr">
            <a:spAutoFit/>
          </a:bodyPr>
          <a:lstStyle/>
          <a:p>
            <a:pPr algn="ctr" defTabSz="291823">
              <a:defRPr/>
            </a:pPr>
            <a:endParaRPr lang="en-US" sz="1599" kern="0">
              <a:solidFill>
                <a:prstClr val="white"/>
              </a:solidFill>
              <a:sym typeface="Helvetica Light"/>
            </a:endParaRPr>
          </a:p>
        </p:txBody>
      </p:sp>
      <p:sp>
        <p:nvSpPr>
          <p:cNvPr id="110" name="TextBox 109"/>
          <p:cNvSpPr txBox="1"/>
          <p:nvPr/>
        </p:nvSpPr>
        <p:spPr>
          <a:xfrm>
            <a:off x="1684487" y="2657151"/>
            <a:ext cx="2502021" cy="2359937"/>
          </a:xfrm>
          <a:prstGeom prst="rect">
            <a:avLst/>
          </a:prstGeom>
          <a:solidFill>
            <a:srgbClr val="003C71">
              <a:alpha val="69804"/>
            </a:srgbClr>
          </a:solidFill>
          <a:ln w="12700" cap="flat">
            <a:noFill/>
            <a:miter lim="400000"/>
          </a:ln>
          <a:effectLst/>
          <a:sp3d/>
        </p:spPr>
        <p:txBody>
          <a:bodyPr rot="0" spcFirstLastPara="1" vertOverflow="overflow" horzOverflow="overflow" vert="horz" wrap="square" lIns="35685" tIns="35685" rIns="35685" bIns="35685" numCol="1" spcCol="38100" rtlCol="0" anchor="ctr">
            <a:spAutoFit/>
          </a:bodyPr>
          <a:lstStyle/>
          <a:p>
            <a:pPr marL="285486" indent="-213587" defTabSz="291823">
              <a:spcAft>
                <a:spcPts val="100"/>
              </a:spcAft>
              <a:buFont typeface="Wingdings" panose="05000000000000000000" pitchFamily="2" charset="2"/>
              <a:buChar char="§"/>
              <a:defRPr/>
            </a:pPr>
            <a:endParaRPr lang="en-US" sz="2397" kern="0" dirty="0">
              <a:solidFill>
                <a:prstClr val="white"/>
              </a:solidFill>
            </a:endParaRPr>
          </a:p>
          <a:p>
            <a:pPr marL="224160" indent="-152259" defTabSz="291823">
              <a:spcAft>
                <a:spcPts val="100"/>
              </a:spcAft>
              <a:buFont typeface="Wingdings" panose="05000000000000000000" pitchFamily="2" charset="2"/>
              <a:buChar char="§"/>
              <a:defRPr/>
            </a:pPr>
            <a:r>
              <a:rPr lang="en-US" sz="1465" kern="0" dirty="0">
                <a:solidFill>
                  <a:prstClr val="white"/>
                </a:solidFill>
              </a:rPr>
              <a:t>Random Forest</a:t>
            </a:r>
          </a:p>
          <a:p>
            <a:pPr marL="224160" indent="-152259" defTabSz="291823">
              <a:spcAft>
                <a:spcPts val="100"/>
              </a:spcAft>
              <a:buFont typeface="Wingdings" panose="05000000000000000000" pitchFamily="2" charset="2"/>
              <a:buChar char="§"/>
              <a:defRPr/>
            </a:pPr>
            <a:r>
              <a:rPr lang="en-US" sz="1465" kern="0" dirty="0">
                <a:solidFill>
                  <a:prstClr val="white"/>
                </a:solidFill>
                <a:sym typeface="Helvetica Light"/>
              </a:rPr>
              <a:t>Support Vector Machines</a:t>
            </a:r>
            <a:endParaRPr lang="en-US" sz="1465" kern="0" dirty="0">
              <a:solidFill>
                <a:prstClr val="white"/>
              </a:solidFill>
            </a:endParaRPr>
          </a:p>
          <a:p>
            <a:pPr marL="224160" indent="-152259" defTabSz="291823">
              <a:spcAft>
                <a:spcPts val="100"/>
              </a:spcAft>
              <a:buFont typeface="Wingdings" panose="05000000000000000000" pitchFamily="2" charset="2"/>
              <a:buChar char="§"/>
              <a:defRPr/>
            </a:pPr>
            <a:r>
              <a:rPr lang="en-US" sz="1465" kern="0" dirty="0">
                <a:solidFill>
                  <a:prstClr val="white"/>
                </a:solidFill>
                <a:sym typeface="Helvetica Light"/>
              </a:rPr>
              <a:t>Regression</a:t>
            </a:r>
          </a:p>
          <a:p>
            <a:pPr marL="224160" indent="-152259" defTabSz="291823">
              <a:spcAft>
                <a:spcPts val="100"/>
              </a:spcAft>
              <a:buFont typeface="Wingdings" panose="05000000000000000000" pitchFamily="2" charset="2"/>
              <a:buChar char="§"/>
              <a:defRPr/>
            </a:pPr>
            <a:r>
              <a:rPr lang="en-US" sz="1465" kern="0" dirty="0">
                <a:solidFill>
                  <a:prstClr val="white"/>
                </a:solidFill>
                <a:sym typeface="Helvetica Light"/>
              </a:rPr>
              <a:t>Naïve Bayes</a:t>
            </a:r>
          </a:p>
          <a:p>
            <a:pPr marL="224160" indent="-152259" defTabSz="291823">
              <a:spcAft>
                <a:spcPts val="100"/>
              </a:spcAft>
              <a:buFont typeface="Wingdings" panose="05000000000000000000" pitchFamily="2" charset="2"/>
              <a:buChar char="§"/>
              <a:defRPr/>
            </a:pPr>
            <a:r>
              <a:rPr lang="en-US" sz="1465" kern="0" dirty="0">
                <a:solidFill>
                  <a:prstClr val="white"/>
                </a:solidFill>
              </a:rPr>
              <a:t>Hidden Markov</a:t>
            </a:r>
          </a:p>
          <a:p>
            <a:pPr marL="224160" indent="-152259" defTabSz="291823">
              <a:spcAft>
                <a:spcPts val="100"/>
              </a:spcAft>
              <a:buFont typeface="Wingdings" panose="05000000000000000000" pitchFamily="2" charset="2"/>
              <a:buChar char="§"/>
              <a:defRPr/>
            </a:pPr>
            <a:r>
              <a:rPr lang="en-US" sz="1465" kern="0" dirty="0">
                <a:solidFill>
                  <a:prstClr val="white"/>
                </a:solidFill>
              </a:rPr>
              <a:t>K-Means Clustering</a:t>
            </a:r>
          </a:p>
          <a:p>
            <a:pPr marL="224160" indent="-152259" defTabSz="291823">
              <a:spcAft>
                <a:spcPts val="100"/>
              </a:spcAft>
              <a:buFont typeface="Wingdings" panose="05000000000000000000" pitchFamily="2" charset="2"/>
              <a:buChar char="§"/>
              <a:defRPr/>
            </a:pPr>
            <a:r>
              <a:rPr lang="en-US" sz="1465" kern="0" dirty="0">
                <a:solidFill>
                  <a:prstClr val="white"/>
                </a:solidFill>
              </a:rPr>
              <a:t>Ensemble Methods</a:t>
            </a:r>
          </a:p>
          <a:p>
            <a:pPr marL="224160" indent="-152259" defTabSz="291823">
              <a:spcAft>
                <a:spcPts val="100"/>
              </a:spcAft>
              <a:buFont typeface="Wingdings" panose="05000000000000000000" pitchFamily="2" charset="2"/>
              <a:buChar char="§"/>
              <a:defRPr/>
            </a:pPr>
            <a:r>
              <a:rPr lang="en-US" sz="1465" kern="0" dirty="0">
                <a:solidFill>
                  <a:prstClr val="white"/>
                </a:solidFill>
                <a:sym typeface="Helvetica Light"/>
              </a:rPr>
              <a:t>More…</a:t>
            </a:r>
          </a:p>
        </p:txBody>
      </p:sp>
      <p:sp>
        <p:nvSpPr>
          <p:cNvPr id="111" name="Right Arrow 110"/>
          <p:cNvSpPr/>
          <p:nvPr/>
        </p:nvSpPr>
        <p:spPr>
          <a:xfrm>
            <a:off x="4215376" y="3706444"/>
            <a:ext cx="655376" cy="632012"/>
          </a:xfrm>
          <a:prstGeom prst="rightArrow">
            <a:avLst/>
          </a:prstGeom>
          <a:gradFill>
            <a:gsLst>
              <a:gs pos="0">
                <a:srgbClr val="FFA300">
                  <a:alpha val="0"/>
                </a:srgbClr>
              </a:gs>
              <a:gs pos="100000">
                <a:srgbClr val="FFA300"/>
              </a:gs>
            </a:gsLst>
            <a:lin ang="0" scaled="0"/>
          </a:gradFill>
          <a:ln w="12700" cap="flat">
            <a:noFill/>
            <a:miter lim="400000"/>
          </a:ln>
          <a:effectLst/>
          <a:sp3d/>
        </p:spPr>
        <p:txBody>
          <a:bodyPr rot="0" spcFirstLastPara="1" vertOverflow="overflow" horzOverflow="overflow" vert="horz" wrap="square" lIns="35685" tIns="35685" rIns="35685" bIns="35685" numCol="1" spcCol="38100" rtlCol="0" anchor="ctr">
            <a:spAutoFit/>
          </a:bodyPr>
          <a:lstStyle/>
          <a:p>
            <a:pPr algn="ctr" defTabSz="291823">
              <a:defRPr/>
            </a:pPr>
            <a:endParaRPr lang="en-US" sz="1599" kern="0">
              <a:solidFill>
                <a:prstClr val="white"/>
              </a:solidFill>
              <a:sym typeface="Helvetica Light"/>
            </a:endParaRPr>
          </a:p>
        </p:txBody>
      </p:sp>
      <p:sp>
        <p:nvSpPr>
          <p:cNvPr id="112" name="Rounded Rectangle 11"/>
          <p:cNvSpPr/>
          <p:nvPr/>
        </p:nvSpPr>
        <p:spPr>
          <a:xfrm>
            <a:off x="393678" y="1224002"/>
            <a:ext cx="5489185" cy="499828"/>
          </a:xfrm>
          <a:prstGeom prst="rect">
            <a:avLst/>
          </a:prstGeom>
          <a:solidFill>
            <a:schemeClr val="accent1"/>
          </a:solidFill>
          <a:ln w="25400" cap="flat" cmpd="sng" algn="ctr">
            <a:noFill/>
            <a:prstDash val="solid"/>
          </a:ln>
          <a:effectLst/>
        </p:spPr>
        <p:txBody>
          <a:bodyPr rtlCol="0" anchor="b"/>
          <a:lstStyle/>
          <a:p>
            <a:pPr algn="ctr" defTabSz="609022">
              <a:lnSpc>
                <a:spcPct val="70000"/>
              </a:lnSpc>
              <a:defRPr/>
            </a:pPr>
            <a:r>
              <a:rPr lang="en-US" sz="3397" b="1" kern="0" dirty="0">
                <a:latin typeface="Intel Clear Pro"/>
              </a:rPr>
              <a:t>Classic ML</a:t>
            </a:r>
          </a:p>
        </p:txBody>
      </p:sp>
      <p:sp>
        <p:nvSpPr>
          <p:cNvPr id="113" name="Rectangle 112"/>
          <p:cNvSpPr/>
          <p:nvPr/>
        </p:nvSpPr>
        <p:spPr>
          <a:xfrm>
            <a:off x="887284" y="1805090"/>
            <a:ext cx="4271035" cy="604781"/>
          </a:xfrm>
          <a:prstGeom prst="rect">
            <a:avLst/>
          </a:prstGeom>
        </p:spPr>
        <p:txBody>
          <a:bodyPr wrap="square">
            <a:spAutoFit/>
          </a:bodyPr>
          <a:lstStyle/>
          <a:p>
            <a:pPr algn="ctr" defTabSz="609007">
              <a:spcBef>
                <a:spcPts val="799"/>
              </a:spcBef>
            </a:pPr>
            <a:r>
              <a:rPr lang="en-US" sz="1665">
                <a:solidFill>
                  <a:srgbClr val="003C71"/>
                </a:solidFill>
                <a:latin typeface="Intel Clear Bold" panose="020B0704020203020204" pitchFamily="34" charset="0"/>
              </a:rPr>
              <a:t>Using optimized functions or algorithms to extract insights from data</a:t>
            </a:r>
            <a:endParaRPr lang="en-US" sz="1665" dirty="0">
              <a:solidFill>
                <a:srgbClr val="003C71"/>
              </a:solidFill>
              <a:latin typeface="Intel Clear Bold" panose="020B0704020203020204" pitchFamily="34" charset="0"/>
            </a:endParaRPr>
          </a:p>
        </p:txBody>
      </p:sp>
      <p:sp>
        <p:nvSpPr>
          <p:cNvPr id="114" name="Rectangle 113"/>
          <p:cNvSpPr/>
          <p:nvPr/>
        </p:nvSpPr>
        <p:spPr bwMode="auto">
          <a:xfrm>
            <a:off x="393676" y="1231661"/>
            <a:ext cx="5489189" cy="5150353"/>
          </a:xfrm>
          <a:prstGeom prst="rect">
            <a:avLst/>
          </a:prstGeom>
          <a:noFill/>
          <a:ln w="9525" cap="flat" cmpd="sng" algn="ctr">
            <a:noFill/>
            <a:prstDash val="solid"/>
            <a:round/>
            <a:headEnd type="none" w="med" len="med"/>
            <a:tailEnd type="none" w="med" len="med"/>
          </a:ln>
          <a:effectLst/>
        </p:spPr>
        <p:txBody>
          <a:bodyPr vert="horz" wrap="square" lIns="91288" tIns="45645" rIns="91288" bIns="45645" numCol="1" rtlCol="0" anchor="t" anchorCtr="1" compatLnSpc="1">
            <a:prstTxWarp prst="textNoShape">
              <a:avLst/>
            </a:prstTxWarp>
            <a:noAutofit/>
          </a:bodyPr>
          <a:lstStyle/>
          <a:p>
            <a:pPr algn="ctr" defTabSz="913554">
              <a:lnSpc>
                <a:spcPct val="95000"/>
              </a:lnSpc>
              <a:spcBef>
                <a:spcPct val="30000"/>
              </a:spcBef>
              <a:buClr>
                <a:prstClr val="white"/>
              </a:buClr>
              <a:defRPr/>
            </a:pPr>
            <a:endParaRPr lang="en-US" sz="1999" kern="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15" name="Rectangle 114"/>
          <p:cNvSpPr/>
          <p:nvPr/>
        </p:nvSpPr>
        <p:spPr>
          <a:xfrm>
            <a:off x="507391" y="2859907"/>
            <a:ext cx="1225015" cy="830997"/>
          </a:xfrm>
          <a:prstGeom prst="rect">
            <a:avLst/>
          </a:prstGeom>
        </p:spPr>
        <p:txBody>
          <a:bodyPr wrap="none">
            <a:spAutoFit/>
          </a:bodyPr>
          <a:lstStyle/>
          <a:p>
            <a:pPr algn="r" defTabSz="913554">
              <a:defRPr/>
            </a:pPr>
            <a:r>
              <a:rPr lang="en-US" sz="2400" b="1" kern="0" dirty="0">
                <a:solidFill>
                  <a:srgbClr val="003C71"/>
                </a:solidFill>
                <a:sym typeface="Helvetica Light"/>
              </a:rPr>
              <a:t>Training</a:t>
            </a:r>
            <a:br>
              <a:rPr lang="en-US" sz="2400" b="1" kern="0" dirty="0">
                <a:solidFill>
                  <a:srgbClr val="003C71"/>
                </a:solidFill>
                <a:sym typeface="Helvetica Light"/>
              </a:rPr>
            </a:br>
            <a:r>
              <a:rPr lang="en-US" sz="2400" b="1" kern="0" dirty="0">
                <a:solidFill>
                  <a:srgbClr val="003C71"/>
                </a:solidFill>
                <a:sym typeface="Helvetica Light"/>
              </a:rPr>
              <a:t>Data</a:t>
            </a:r>
            <a:r>
              <a:rPr lang="en-US" sz="2400" b="1" kern="0" baseline="30000" dirty="0">
                <a:solidFill>
                  <a:srgbClr val="003C71"/>
                </a:solidFill>
                <a:sym typeface="Helvetica Light"/>
              </a:rPr>
              <a:t>*</a:t>
            </a:r>
          </a:p>
        </p:txBody>
      </p:sp>
      <p:sp>
        <p:nvSpPr>
          <p:cNvPr id="116" name="Rectangle 115"/>
          <p:cNvSpPr/>
          <p:nvPr/>
        </p:nvSpPr>
        <p:spPr>
          <a:xfrm>
            <a:off x="4081555" y="2830105"/>
            <a:ext cx="2263677" cy="954300"/>
          </a:xfrm>
          <a:prstGeom prst="rect">
            <a:avLst/>
          </a:prstGeom>
        </p:spPr>
        <p:txBody>
          <a:bodyPr wrap="square">
            <a:spAutoFit/>
          </a:bodyPr>
          <a:lstStyle/>
          <a:p>
            <a:pPr defTabSz="913554">
              <a:defRPr/>
            </a:pPr>
            <a:r>
              <a:rPr lang="en-US" sz="1867" b="1" kern="0" dirty="0">
                <a:solidFill>
                  <a:srgbClr val="003C71"/>
                </a:solidFill>
                <a:sym typeface="Helvetica Light"/>
              </a:rPr>
              <a:t>Inference, Clustering, or</a:t>
            </a:r>
          </a:p>
          <a:p>
            <a:pPr defTabSz="913554">
              <a:defRPr/>
            </a:pPr>
            <a:r>
              <a:rPr lang="en-US" sz="1867" b="1" kern="0" dirty="0">
                <a:solidFill>
                  <a:srgbClr val="003C71"/>
                </a:solidFill>
                <a:sym typeface="Helvetica Light"/>
              </a:rPr>
              <a:t>Classification</a:t>
            </a:r>
            <a:endParaRPr lang="en-US" sz="1867" kern="0" dirty="0">
              <a:solidFill>
                <a:srgbClr val="003C71"/>
              </a:solidFill>
            </a:endParaRPr>
          </a:p>
        </p:txBody>
      </p:sp>
      <p:sp>
        <p:nvSpPr>
          <p:cNvPr id="130" name="Right Arrow 129"/>
          <p:cNvSpPr/>
          <p:nvPr/>
        </p:nvSpPr>
        <p:spPr>
          <a:xfrm rot="16200000">
            <a:off x="2625173" y="5118612"/>
            <a:ext cx="655376" cy="632012"/>
          </a:xfrm>
          <a:prstGeom prst="rightArrow">
            <a:avLst/>
          </a:prstGeom>
          <a:gradFill>
            <a:gsLst>
              <a:gs pos="0">
                <a:srgbClr val="FFA300">
                  <a:alpha val="0"/>
                </a:srgbClr>
              </a:gs>
              <a:gs pos="100000">
                <a:srgbClr val="FFA300"/>
              </a:gs>
            </a:gsLst>
            <a:lin ang="0" scaled="0"/>
          </a:gradFill>
          <a:ln w="12700" cap="flat">
            <a:noFill/>
            <a:miter lim="400000"/>
          </a:ln>
          <a:effectLst/>
          <a:sp3d/>
        </p:spPr>
        <p:txBody>
          <a:bodyPr rot="0" spcFirstLastPara="1" vertOverflow="overflow" horzOverflow="overflow" vert="horz" wrap="square" lIns="35685" tIns="35685" rIns="35685" bIns="35685" numCol="1" spcCol="38100" rtlCol="0" anchor="ctr">
            <a:spAutoFit/>
          </a:bodyPr>
          <a:lstStyle/>
          <a:p>
            <a:pPr algn="ctr" defTabSz="291823">
              <a:defRPr/>
            </a:pPr>
            <a:endParaRPr lang="en-US" sz="1599" kern="0">
              <a:solidFill>
                <a:prstClr val="white"/>
              </a:solidFill>
              <a:sym typeface="Helvetica Light"/>
            </a:endParaRPr>
          </a:p>
        </p:txBody>
      </p:sp>
      <p:sp>
        <p:nvSpPr>
          <p:cNvPr id="131" name="Rectangle 130"/>
          <p:cNvSpPr/>
          <p:nvPr/>
        </p:nvSpPr>
        <p:spPr>
          <a:xfrm>
            <a:off x="2071851" y="5581992"/>
            <a:ext cx="1548822" cy="461665"/>
          </a:xfrm>
          <a:prstGeom prst="rect">
            <a:avLst/>
          </a:prstGeom>
        </p:spPr>
        <p:txBody>
          <a:bodyPr wrap="none">
            <a:spAutoFit/>
          </a:bodyPr>
          <a:lstStyle/>
          <a:p>
            <a:pPr algn="r" defTabSz="913554">
              <a:defRPr/>
            </a:pPr>
            <a:r>
              <a:rPr lang="en-US" sz="2400" b="1" kern="0">
                <a:solidFill>
                  <a:srgbClr val="003C71"/>
                </a:solidFill>
                <a:sym typeface="Helvetica Light"/>
              </a:rPr>
              <a:t>New Data</a:t>
            </a:r>
            <a:r>
              <a:rPr lang="en-US" sz="2400" b="1" kern="0" baseline="30000">
                <a:solidFill>
                  <a:srgbClr val="003C71"/>
                </a:solidFill>
                <a:sym typeface="Helvetica Light"/>
              </a:rPr>
              <a:t>*</a:t>
            </a:r>
          </a:p>
        </p:txBody>
      </p:sp>
      <p:sp>
        <p:nvSpPr>
          <p:cNvPr id="139" name="Rectangle 138"/>
          <p:cNvSpPr/>
          <p:nvPr/>
        </p:nvSpPr>
        <p:spPr bwMode="auto">
          <a:xfrm>
            <a:off x="6282718" y="1231589"/>
            <a:ext cx="5490380" cy="5134913"/>
          </a:xfrm>
          <a:prstGeom prst="rect">
            <a:avLst/>
          </a:prstGeom>
          <a:solidFill>
            <a:schemeClr val="accent1">
              <a:lumMod val="40000"/>
              <a:lumOff val="60000"/>
            </a:schemeClr>
          </a:solidFill>
          <a:ln w="12700" cap="flat" cmpd="sng" algn="ctr">
            <a:noFill/>
            <a:prstDash val="solid"/>
            <a:round/>
            <a:headEnd type="none" w="med" len="med"/>
            <a:tailEnd type="none" w="med" len="med"/>
          </a:ln>
          <a:effectLst/>
        </p:spPr>
        <p:txBody>
          <a:bodyPr vert="horz" wrap="square" lIns="91288" tIns="45645" rIns="91288" bIns="45645" numCol="1" rtlCol="0" anchor="t" anchorCtr="1" compatLnSpc="1">
            <a:prstTxWarp prst="textNoShape">
              <a:avLst/>
            </a:prstTxWarp>
            <a:noAutofit/>
          </a:bodyPr>
          <a:lstStyle/>
          <a:p>
            <a:pPr algn="ctr" defTabSz="913554">
              <a:lnSpc>
                <a:spcPct val="95000"/>
              </a:lnSpc>
              <a:spcBef>
                <a:spcPct val="30000"/>
              </a:spcBef>
              <a:buClr>
                <a:prstClr val="white"/>
              </a:buClr>
            </a:pPr>
            <a:endParaRPr lang="en-US" sz="2132" kern="0">
              <a:solidFill>
                <a:srgbClr val="003C71"/>
              </a:solidFill>
              <a:effectLst>
                <a:outerShdw blurRad="38100" dist="38100" dir="2700000" algn="tl">
                  <a:srgbClr val="000000">
                    <a:alpha val="43137"/>
                  </a:srgbClr>
                </a:outerShdw>
              </a:effectLst>
              <a:latin typeface="Arial Narrow" pitchFamily="34" charset="0"/>
              <a:cs typeface="Arial" charset="0"/>
            </a:endParaRPr>
          </a:p>
        </p:txBody>
      </p:sp>
      <p:sp>
        <p:nvSpPr>
          <p:cNvPr id="140" name="Rounded Rectangle 11"/>
          <p:cNvSpPr/>
          <p:nvPr/>
        </p:nvSpPr>
        <p:spPr>
          <a:xfrm>
            <a:off x="6282724" y="1218901"/>
            <a:ext cx="5489185" cy="499828"/>
          </a:xfrm>
          <a:prstGeom prst="rect">
            <a:avLst/>
          </a:prstGeom>
          <a:solidFill>
            <a:schemeClr val="accent1"/>
          </a:solidFill>
          <a:ln w="25400" cap="flat" cmpd="sng" algn="ctr">
            <a:noFill/>
            <a:prstDash val="solid"/>
          </a:ln>
          <a:effectLst/>
        </p:spPr>
        <p:txBody>
          <a:bodyPr rtlCol="0" anchor="b"/>
          <a:lstStyle/>
          <a:p>
            <a:pPr algn="ctr" defTabSz="609022">
              <a:lnSpc>
                <a:spcPct val="70000"/>
              </a:lnSpc>
              <a:defRPr/>
            </a:pPr>
            <a:r>
              <a:rPr lang="en-US" sz="3397" b="1" kern="0" dirty="0">
                <a:latin typeface="Intel Clear Pro"/>
              </a:rPr>
              <a:t>Deep learning</a:t>
            </a:r>
          </a:p>
        </p:txBody>
      </p:sp>
      <p:sp>
        <p:nvSpPr>
          <p:cNvPr id="108" name="Rounded Rectangle 107"/>
          <p:cNvSpPr/>
          <p:nvPr/>
        </p:nvSpPr>
        <p:spPr bwMode="auto">
          <a:xfrm>
            <a:off x="6643196" y="4923812"/>
            <a:ext cx="1826609" cy="464353"/>
          </a:xfrm>
          <a:prstGeom prst="roundRect">
            <a:avLst>
              <a:gd name="adj" fmla="val 50000"/>
            </a:avLst>
          </a:prstGeom>
          <a:solidFill>
            <a:srgbClr val="003C71">
              <a:alpha val="69804"/>
            </a:srgbClr>
          </a:solidFill>
          <a:ln w="9525" cap="flat" cmpd="sng" algn="ctr">
            <a:noFill/>
            <a:prstDash val="solid"/>
            <a:round/>
            <a:headEnd type="none" w="med" len="med"/>
            <a:tailEnd type="none" w="med" len="med"/>
          </a:ln>
          <a:effectLst/>
        </p:spPr>
        <p:txBody>
          <a:bodyPr vert="horz" wrap="square" lIns="91288" tIns="45645" rIns="91288" bIns="45645" numCol="1" rtlCol="0" anchor="t" anchorCtr="1" compatLnSpc="1">
            <a:prstTxWarp prst="textNoShape">
              <a:avLst/>
            </a:prstTxWarp>
            <a:noAutofit/>
          </a:bodyPr>
          <a:lstStyle/>
          <a:p>
            <a:pPr algn="ctr" defTabSz="913554">
              <a:lnSpc>
                <a:spcPct val="95000"/>
              </a:lnSpc>
              <a:spcBef>
                <a:spcPct val="30000"/>
              </a:spcBef>
              <a:buClr>
                <a:prstClr val="white"/>
              </a:buClr>
            </a:pPr>
            <a:endParaRPr lang="en-US" sz="1999">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18" name="Rectangle 117"/>
          <p:cNvSpPr/>
          <p:nvPr/>
        </p:nvSpPr>
        <p:spPr>
          <a:xfrm>
            <a:off x="6236008" y="1792262"/>
            <a:ext cx="5591905" cy="604781"/>
          </a:xfrm>
          <a:prstGeom prst="rect">
            <a:avLst/>
          </a:prstGeom>
        </p:spPr>
        <p:txBody>
          <a:bodyPr wrap="square">
            <a:spAutoFit/>
          </a:bodyPr>
          <a:lstStyle/>
          <a:p>
            <a:pPr algn="ctr" defTabSz="609007">
              <a:spcBef>
                <a:spcPts val="799"/>
              </a:spcBef>
            </a:pPr>
            <a:r>
              <a:rPr lang="en-US" sz="1665">
                <a:solidFill>
                  <a:srgbClr val="003C71"/>
                </a:solidFill>
                <a:latin typeface="Intel Clear Bold" panose="020B0704020203020204" pitchFamily="34" charset="0"/>
              </a:rPr>
              <a:t>Using massive labeled data sets to train deep (neural) graphs that can make inferences about new data</a:t>
            </a:r>
          </a:p>
        </p:txBody>
      </p:sp>
      <p:sp>
        <p:nvSpPr>
          <p:cNvPr id="120" name="TextBox 119"/>
          <p:cNvSpPr txBox="1"/>
          <p:nvPr/>
        </p:nvSpPr>
        <p:spPr>
          <a:xfrm>
            <a:off x="6465561" y="4530424"/>
            <a:ext cx="2849449" cy="1564142"/>
          </a:xfrm>
          <a:prstGeom prst="rect">
            <a:avLst/>
          </a:prstGeom>
          <a:noFill/>
          <a:ln w="12700" cap="flat">
            <a:noFill/>
            <a:miter lim="400000"/>
          </a:ln>
          <a:effectLst/>
          <a:sp3d/>
        </p:spPr>
        <p:txBody>
          <a:bodyPr rot="0" spcFirstLastPara="1" vertOverflow="overflow" horzOverflow="overflow" vert="horz" wrap="square" lIns="35685" tIns="35685" rIns="35685" bIns="35685" numCol="1" spcCol="38100" rtlCol="0" anchor="t">
            <a:spAutoFit/>
          </a:bodyPr>
          <a:lstStyle/>
          <a:p>
            <a:pPr defTabSz="291823">
              <a:spcAft>
                <a:spcPts val="600"/>
              </a:spcAft>
              <a:defRPr/>
            </a:pPr>
            <a:r>
              <a:rPr lang="en-US" sz="2400" b="1" kern="0" dirty="0">
                <a:solidFill>
                  <a:srgbClr val="003C71"/>
                </a:solidFill>
                <a:sym typeface="Helvetica Light"/>
              </a:rPr>
              <a:t>    </a:t>
            </a:r>
            <a:r>
              <a:rPr lang="en-US" sz="1867" b="1" kern="0" dirty="0">
                <a:solidFill>
                  <a:srgbClr val="003C71"/>
                </a:solidFill>
                <a:sym typeface="Helvetica Light"/>
              </a:rPr>
              <a:t>Step 1: Training</a:t>
            </a:r>
          </a:p>
          <a:p>
            <a:pPr defTabSz="291823">
              <a:defRPr/>
            </a:pPr>
            <a:endParaRPr lang="en-US" sz="1599" i="1" kern="0" dirty="0">
              <a:solidFill>
                <a:srgbClr val="003C71"/>
              </a:solidFill>
              <a:sym typeface="Helvetica Light"/>
            </a:endParaRPr>
          </a:p>
          <a:p>
            <a:pPr defTabSz="291823">
              <a:defRPr/>
            </a:pPr>
            <a:endParaRPr lang="en-US" sz="1599" i="1" kern="0" dirty="0">
              <a:solidFill>
                <a:srgbClr val="003C71"/>
              </a:solidFill>
              <a:sym typeface="Helvetica Light"/>
            </a:endParaRPr>
          </a:p>
          <a:p>
            <a:pPr defTabSz="291823">
              <a:defRPr/>
            </a:pPr>
            <a:r>
              <a:rPr lang="en-US" sz="1199" i="1" kern="0" dirty="0">
                <a:solidFill>
                  <a:schemeClr val="bg2">
                    <a:lumMod val="75000"/>
                  </a:schemeClr>
                </a:solidFill>
                <a:sym typeface="Helvetica Light"/>
              </a:rPr>
              <a:t>Use massive labeled dataset (e.g. 10M tagged images) to iteratively adjust weighting of neural network connections</a:t>
            </a:r>
          </a:p>
        </p:txBody>
      </p:sp>
      <p:sp>
        <p:nvSpPr>
          <p:cNvPr id="121" name="Right Arrow 120"/>
          <p:cNvSpPr/>
          <p:nvPr/>
        </p:nvSpPr>
        <p:spPr>
          <a:xfrm rot="16200000" flipV="1">
            <a:off x="7172648" y="3951172"/>
            <a:ext cx="655376" cy="632012"/>
          </a:xfrm>
          <a:prstGeom prst="rightArrow">
            <a:avLst/>
          </a:prstGeom>
          <a:gradFill>
            <a:gsLst>
              <a:gs pos="0">
                <a:srgbClr val="FFA300">
                  <a:alpha val="0"/>
                </a:srgbClr>
              </a:gs>
              <a:gs pos="100000">
                <a:srgbClr val="FFA300"/>
              </a:gs>
            </a:gsLst>
            <a:lin ang="0" scaled="0"/>
          </a:gradFill>
          <a:ln w="12700" cap="flat">
            <a:noFill/>
            <a:miter lim="400000"/>
          </a:ln>
          <a:effectLst/>
          <a:sp3d/>
        </p:spPr>
        <p:txBody>
          <a:bodyPr rot="0" spcFirstLastPara="1" vertOverflow="overflow" horzOverflow="overflow" vert="horz" wrap="square" lIns="35685" tIns="35685" rIns="35685" bIns="35685" numCol="1" spcCol="38100" rtlCol="0" anchor="ctr">
            <a:spAutoFit/>
          </a:bodyPr>
          <a:lstStyle/>
          <a:p>
            <a:pPr algn="ctr" defTabSz="291823">
              <a:defRPr/>
            </a:pPr>
            <a:endParaRPr lang="en-US" sz="1599" kern="0">
              <a:solidFill>
                <a:prstClr val="white"/>
              </a:solidFill>
              <a:sym typeface="Helvetica Light"/>
            </a:endParaRPr>
          </a:p>
        </p:txBody>
      </p:sp>
      <p:sp>
        <p:nvSpPr>
          <p:cNvPr id="122" name="TextBox 121"/>
          <p:cNvSpPr txBox="1"/>
          <p:nvPr/>
        </p:nvSpPr>
        <p:spPr>
          <a:xfrm>
            <a:off x="9432578" y="4503247"/>
            <a:ext cx="2226821" cy="1564142"/>
          </a:xfrm>
          <a:prstGeom prst="rect">
            <a:avLst/>
          </a:prstGeom>
          <a:noFill/>
          <a:ln w="12700" cap="flat">
            <a:noFill/>
            <a:miter lim="400000"/>
          </a:ln>
          <a:effectLst/>
          <a:sp3d/>
        </p:spPr>
        <p:txBody>
          <a:bodyPr rot="0" spcFirstLastPara="1" vertOverflow="overflow" horzOverflow="overflow" vert="horz" wrap="square" lIns="35685" tIns="35685" rIns="35685" bIns="35685" numCol="1" spcCol="38100" rtlCol="0" anchor="t">
            <a:spAutoFit/>
          </a:bodyPr>
          <a:lstStyle/>
          <a:p>
            <a:pPr defTabSz="291823">
              <a:spcAft>
                <a:spcPts val="600"/>
              </a:spcAft>
              <a:defRPr/>
            </a:pPr>
            <a:r>
              <a:rPr lang="en-US" sz="2400" b="1" kern="0" dirty="0">
                <a:solidFill>
                  <a:srgbClr val="003C71"/>
                </a:solidFill>
                <a:sym typeface="Helvetica Light"/>
              </a:rPr>
              <a:t>  </a:t>
            </a:r>
            <a:r>
              <a:rPr lang="en-US" sz="1867" b="1" kern="0" dirty="0">
                <a:solidFill>
                  <a:srgbClr val="003C71"/>
                </a:solidFill>
                <a:sym typeface="Helvetica Light"/>
              </a:rPr>
              <a:t>Step 2: Inference</a:t>
            </a:r>
          </a:p>
          <a:p>
            <a:pPr defTabSz="291823">
              <a:defRPr/>
            </a:pPr>
            <a:endParaRPr lang="en-US" sz="1599" i="1" kern="0" dirty="0">
              <a:solidFill>
                <a:srgbClr val="003C71"/>
              </a:solidFill>
              <a:sym typeface="Helvetica Light"/>
            </a:endParaRPr>
          </a:p>
          <a:p>
            <a:pPr defTabSz="291823">
              <a:defRPr/>
            </a:pPr>
            <a:endParaRPr lang="en-US" sz="1599" i="1" kern="0" dirty="0">
              <a:solidFill>
                <a:srgbClr val="003C71"/>
              </a:solidFill>
              <a:sym typeface="Helvetica Light"/>
            </a:endParaRPr>
          </a:p>
          <a:p>
            <a:pPr defTabSz="291823">
              <a:defRPr/>
            </a:pPr>
            <a:r>
              <a:rPr lang="en-US" sz="1199" i="1" kern="0" dirty="0">
                <a:solidFill>
                  <a:schemeClr val="bg2">
                    <a:lumMod val="75000"/>
                  </a:schemeClr>
                </a:solidFill>
                <a:sym typeface="Helvetica Light"/>
              </a:rPr>
              <a:t>Form inference about new input data (e.g. a photo) using trained neural network</a:t>
            </a:r>
          </a:p>
        </p:txBody>
      </p:sp>
      <p:pic>
        <p:nvPicPr>
          <p:cNvPr id="123" name="pasted-image.pdf"/>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tretch>
            <a:fillRect/>
          </a:stretch>
        </p:blipFill>
        <p:spPr>
          <a:xfrm>
            <a:off x="6897169" y="2568877"/>
            <a:ext cx="1194452" cy="1363512"/>
          </a:xfrm>
          <a:prstGeom prst="rect">
            <a:avLst/>
          </a:prstGeom>
          <a:ln w="12700">
            <a:miter lim="400000"/>
          </a:ln>
        </p:spPr>
      </p:pic>
      <p:sp>
        <p:nvSpPr>
          <p:cNvPr id="124" name="Rectangle 123"/>
          <p:cNvSpPr/>
          <p:nvPr/>
        </p:nvSpPr>
        <p:spPr>
          <a:xfrm>
            <a:off x="6631609" y="4896122"/>
            <a:ext cx="1777410" cy="502317"/>
          </a:xfrm>
          <a:prstGeom prst="rect">
            <a:avLst/>
          </a:prstGeom>
        </p:spPr>
        <p:txBody>
          <a:bodyPr wrap="none">
            <a:spAutoFit/>
          </a:bodyPr>
          <a:lstStyle/>
          <a:p>
            <a:pPr marL="399681" defTabSz="291823"/>
            <a:r>
              <a:rPr lang="en-US" sz="1332">
                <a:solidFill>
                  <a:prstClr val="white"/>
                </a:solidFill>
                <a:latin typeface="Intel Clear Bold" panose="020B0704020203020204" pitchFamily="34" charset="0"/>
              </a:rPr>
              <a:t>Hours to Days </a:t>
            </a:r>
            <a:br>
              <a:rPr lang="en-US" sz="1332">
                <a:solidFill>
                  <a:prstClr val="white"/>
                </a:solidFill>
                <a:latin typeface="Intel Clear Bold" panose="020B0704020203020204" pitchFamily="34" charset="0"/>
              </a:rPr>
            </a:br>
            <a:r>
              <a:rPr lang="en-US" sz="1332">
                <a:solidFill>
                  <a:prstClr val="white"/>
                </a:solidFill>
                <a:latin typeface="Intel Clear Bold" panose="020B0704020203020204" pitchFamily="34" charset="0"/>
              </a:rPr>
              <a:t>in Cloud</a:t>
            </a:r>
            <a:endParaRPr lang="en-US" sz="1332" dirty="0">
              <a:solidFill>
                <a:prstClr val="white"/>
              </a:solidFill>
              <a:latin typeface="Intel Clear Bold" panose="020B0704020203020204" pitchFamily="34" charset="0"/>
              <a:sym typeface="Helvetica Light"/>
            </a:endParaRPr>
          </a:p>
        </p:txBody>
      </p:sp>
      <p:sp>
        <p:nvSpPr>
          <p:cNvPr id="126" name="Rounded Rectangle 125"/>
          <p:cNvSpPr/>
          <p:nvPr/>
        </p:nvSpPr>
        <p:spPr bwMode="auto">
          <a:xfrm>
            <a:off x="9651993" y="4910176"/>
            <a:ext cx="1826609" cy="464353"/>
          </a:xfrm>
          <a:prstGeom prst="roundRect">
            <a:avLst>
              <a:gd name="adj" fmla="val 50000"/>
            </a:avLst>
          </a:prstGeom>
          <a:solidFill>
            <a:srgbClr val="003C71">
              <a:alpha val="69804"/>
            </a:srgbClr>
          </a:solidFill>
          <a:ln w="9525" cap="flat" cmpd="sng" algn="ctr">
            <a:noFill/>
            <a:prstDash val="solid"/>
            <a:round/>
            <a:headEnd type="none" w="med" len="med"/>
            <a:tailEnd type="none" w="med" len="med"/>
          </a:ln>
          <a:effectLst/>
        </p:spPr>
        <p:txBody>
          <a:bodyPr vert="horz" wrap="square" lIns="91288" tIns="45645" rIns="91288" bIns="45645" numCol="1" rtlCol="0" anchor="t" anchorCtr="1" compatLnSpc="1">
            <a:prstTxWarp prst="textNoShape">
              <a:avLst/>
            </a:prstTxWarp>
            <a:noAutofit/>
          </a:bodyPr>
          <a:lstStyle/>
          <a:p>
            <a:pPr algn="ctr" defTabSz="913554">
              <a:lnSpc>
                <a:spcPct val="95000"/>
              </a:lnSpc>
              <a:spcBef>
                <a:spcPct val="30000"/>
              </a:spcBef>
              <a:buClr>
                <a:prstClr val="white"/>
              </a:buClr>
            </a:pPr>
            <a:endParaRPr lang="en-US" sz="1999">
              <a:solidFill>
                <a:srgbClr val="FFFFFF"/>
              </a:solidFill>
              <a:effectLst>
                <a:outerShdw blurRad="38100" dist="38100" dir="2700000" algn="tl">
                  <a:srgbClr val="000000">
                    <a:alpha val="43137"/>
                  </a:srgbClr>
                </a:outerShdw>
              </a:effectLst>
              <a:latin typeface="Arial Narrow" pitchFamily="34" charset="0"/>
              <a:cs typeface="Arial" charset="0"/>
            </a:endParaRPr>
          </a:p>
        </p:txBody>
      </p:sp>
      <p:pic>
        <p:nvPicPr>
          <p:cNvPr id="127" name="Picture 12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20509" y="4979750"/>
            <a:ext cx="404132" cy="323305"/>
          </a:xfrm>
          <a:prstGeom prst="rect">
            <a:avLst/>
          </a:prstGeom>
        </p:spPr>
      </p:pic>
      <p:sp>
        <p:nvSpPr>
          <p:cNvPr id="128" name="Rectangle 127"/>
          <p:cNvSpPr/>
          <p:nvPr/>
        </p:nvSpPr>
        <p:spPr>
          <a:xfrm>
            <a:off x="9626858" y="4875033"/>
            <a:ext cx="1956665" cy="502317"/>
          </a:xfrm>
          <a:prstGeom prst="rect">
            <a:avLst/>
          </a:prstGeom>
        </p:spPr>
        <p:txBody>
          <a:bodyPr wrap="square">
            <a:spAutoFit/>
          </a:bodyPr>
          <a:lstStyle/>
          <a:p>
            <a:pPr marL="399681" defTabSz="291823"/>
            <a:r>
              <a:rPr lang="en-US" sz="1332">
                <a:solidFill>
                  <a:prstClr val="white"/>
                </a:solidFill>
                <a:latin typeface="Intel Clear Bold" panose="020B0704020203020204" pitchFamily="34" charset="0"/>
              </a:rPr>
              <a:t>Real-Time </a:t>
            </a:r>
            <a:br>
              <a:rPr lang="en-US" sz="1332">
                <a:solidFill>
                  <a:prstClr val="white"/>
                </a:solidFill>
                <a:latin typeface="Intel Clear Bold" panose="020B0704020203020204" pitchFamily="34" charset="0"/>
              </a:rPr>
            </a:br>
            <a:r>
              <a:rPr lang="en-US" sz="1332">
                <a:solidFill>
                  <a:prstClr val="white"/>
                </a:solidFill>
                <a:latin typeface="Intel Clear Bold" panose="020B0704020203020204" pitchFamily="34" charset="0"/>
              </a:rPr>
              <a:t>at Edge/Cloud</a:t>
            </a:r>
            <a:endParaRPr lang="en-US" sz="1332" dirty="0">
              <a:solidFill>
                <a:prstClr val="white"/>
              </a:solidFill>
              <a:latin typeface="Intel Clear Bold" panose="020B0704020203020204" pitchFamily="34" charset="0"/>
              <a:sym typeface="Helvetica Light"/>
            </a:endParaRPr>
          </a:p>
        </p:txBody>
      </p:sp>
      <p:pic>
        <p:nvPicPr>
          <p:cNvPr id="129" name="Picture 2" descr="http://www.free-icons-download.net/images/hourglass-icon-63438.png"/>
          <p:cNvPicPr>
            <a:picLocks noChangeAspect="1" noChangeArrowheads="1"/>
          </p:cNvPicPr>
          <p:nvPr/>
        </p:nvPicPr>
        <p:blipFill>
          <a:blip r:embed="rId6" cstate="hqprint">
            <a:lum bright="97000"/>
            <a:extLst>
              <a:ext uri="{28A0092B-C50C-407E-A947-70E740481C1C}">
                <a14:useLocalDpi xmlns:a14="http://schemas.microsoft.com/office/drawing/2010/main"/>
              </a:ext>
            </a:extLst>
          </a:blip>
          <a:srcRect/>
          <a:stretch>
            <a:fillRect/>
          </a:stretch>
        </p:blipFill>
        <p:spPr bwMode="auto">
          <a:xfrm>
            <a:off x="6758138" y="4954766"/>
            <a:ext cx="385405" cy="385405"/>
          </a:xfrm>
          <a:prstGeom prst="rect">
            <a:avLst/>
          </a:prstGeom>
          <a:noFill/>
          <a:extLst>
            <a:ext uri="{909E8E84-426E-40DD-AFC4-6F175D3DCCD1}">
              <a14:hiddenFill xmlns:a14="http://schemas.microsoft.com/office/drawing/2010/main">
                <a:solidFill>
                  <a:srgbClr val="FFFFFF"/>
                </a:solidFill>
              </a14:hiddenFill>
            </a:ext>
          </a:extLst>
        </p:spPr>
      </p:pic>
      <p:pic>
        <p:nvPicPr>
          <p:cNvPr id="132" name="pasted-image.pdf"/>
          <p:cNvPicPr>
            <a:picLocks noChangeAspect="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tretch>
            <a:fillRect/>
          </a:stretch>
        </p:blipFill>
        <p:spPr>
          <a:xfrm>
            <a:off x="9971618" y="2577813"/>
            <a:ext cx="1194452" cy="1363512"/>
          </a:xfrm>
          <a:prstGeom prst="rect">
            <a:avLst/>
          </a:prstGeom>
          <a:ln w="12700">
            <a:miter lim="400000"/>
          </a:ln>
        </p:spPr>
      </p:pic>
      <p:sp>
        <p:nvSpPr>
          <p:cNvPr id="133" name="Right Arrow 132"/>
          <p:cNvSpPr/>
          <p:nvPr/>
        </p:nvSpPr>
        <p:spPr>
          <a:xfrm flipV="1">
            <a:off x="9354308" y="2939868"/>
            <a:ext cx="655376" cy="632012"/>
          </a:xfrm>
          <a:prstGeom prst="rightArrow">
            <a:avLst/>
          </a:prstGeom>
          <a:gradFill>
            <a:gsLst>
              <a:gs pos="0">
                <a:srgbClr val="FFA300">
                  <a:alpha val="0"/>
                </a:srgbClr>
              </a:gs>
              <a:gs pos="100000">
                <a:srgbClr val="FFA300"/>
              </a:gs>
            </a:gsLst>
            <a:lin ang="0" scaled="0"/>
          </a:gradFill>
          <a:ln w="12700" cap="flat">
            <a:noFill/>
            <a:miter lim="400000"/>
          </a:ln>
          <a:effectLst/>
          <a:sp3d/>
        </p:spPr>
        <p:txBody>
          <a:bodyPr rot="0" spcFirstLastPara="1" vertOverflow="overflow" horzOverflow="overflow" vert="horz" wrap="square" lIns="35685" tIns="35685" rIns="35685" bIns="35685" numCol="1" spcCol="38100" rtlCol="0" anchor="ctr">
            <a:spAutoFit/>
          </a:bodyPr>
          <a:lstStyle/>
          <a:p>
            <a:pPr algn="ctr" defTabSz="291823">
              <a:defRPr/>
            </a:pPr>
            <a:endParaRPr lang="en-US" sz="1599" kern="0">
              <a:solidFill>
                <a:prstClr val="white"/>
              </a:solidFill>
              <a:sym typeface="Helvetica Light"/>
            </a:endParaRPr>
          </a:p>
        </p:txBody>
      </p:sp>
      <p:sp>
        <p:nvSpPr>
          <p:cNvPr id="134" name="Right Arrow 133"/>
          <p:cNvSpPr/>
          <p:nvPr/>
        </p:nvSpPr>
        <p:spPr>
          <a:xfrm rot="5400000">
            <a:off x="10241156" y="3928626"/>
            <a:ext cx="655376" cy="632012"/>
          </a:xfrm>
          <a:prstGeom prst="rightArrow">
            <a:avLst/>
          </a:prstGeom>
          <a:gradFill>
            <a:gsLst>
              <a:gs pos="0">
                <a:srgbClr val="FFA300">
                  <a:alpha val="0"/>
                </a:srgbClr>
              </a:gs>
              <a:gs pos="100000">
                <a:srgbClr val="FFA300"/>
              </a:gs>
            </a:gsLst>
            <a:lin ang="0" scaled="0"/>
          </a:gradFill>
          <a:ln w="12700" cap="flat">
            <a:noFill/>
            <a:miter lim="400000"/>
          </a:ln>
          <a:effectLst/>
          <a:sp3d/>
        </p:spPr>
        <p:txBody>
          <a:bodyPr rot="0" spcFirstLastPara="1" vertOverflow="overflow" horzOverflow="overflow" vert="horz" wrap="square" lIns="35685" tIns="35685" rIns="35685" bIns="35685" numCol="1" spcCol="38100" rtlCol="0" anchor="ctr">
            <a:spAutoFit/>
          </a:bodyPr>
          <a:lstStyle/>
          <a:p>
            <a:pPr algn="ctr" defTabSz="291823">
              <a:defRPr/>
            </a:pPr>
            <a:endParaRPr lang="en-US" sz="1599" kern="0">
              <a:solidFill>
                <a:prstClr val="white"/>
              </a:solidFill>
              <a:sym typeface="Helvetica Light"/>
            </a:endParaRPr>
          </a:p>
        </p:txBody>
      </p:sp>
      <p:sp>
        <p:nvSpPr>
          <p:cNvPr id="135" name="Rectangle 134"/>
          <p:cNvSpPr/>
          <p:nvPr/>
        </p:nvSpPr>
        <p:spPr>
          <a:xfrm>
            <a:off x="8714601" y="2921405"/>
            <a:ext cx="777407" cy="1200329"/>
          </a:xfrm>
          <a:prstGeom prst="rect">
            <a:avLst/>
          </a:prstGeom>
        </p:spPr>
        <p:txBody>
          <a:bodyPr wrap="square">
            <a:spAutoFit/>
          </a:bodyPr>
          <a:lstStyle/>
          <a:p>
            <a:pPr algn="ctr" defTabSz="913554">
              <a:defRPr/>
            </a:pPr>
            <a:r>
              <a:rPr lang="en-US" sz="2400" b="1" kern="0">
                <a:solidFill>
                  <a:schemeClr val="tx2"/>
                </a:solidFill>
                <a:sym typeface="Helvetica Light"/>
              </a:rPr>
              <a:t>New Data</a:t>
            </a:r>
            <a:endParaRPr lang="en-US" sz="2400" kern="0">
              <a:solidFill>
                <a:schemeClr val="tx2"/>
              </a:solidFill>
            </a:endParaRPr>
          </a:p>
        </p:txBody>
      </p:sp>
      <p:sp>
        <p:nvSpPr>
          <p:cNvPr id="136" name="Rectangle 135"/>
          <p:cNvSpPr/>
          <p:nvPr/>
        </p:nvSpPr>
        <p:spPr>
          <a:xfrm>
            <a:off x="6944861" y="3066380"/>
            <a:ext cx="1138303" cy="307648"/>
          </a:xfrm>
          <a:prstGeom prst="rect">
            <a:avLst/>
          </a:prstGeom>
        </p:spPr>
        <p:txBody>
          <a:bodyPr wrap="square">
            <a:spAutoFit/>
          </a:bodyPr>
          <a:lstStyle/>
          <a:p>
            <a:pPr defTabSz="913554"/>
            <a:r>
              <a:rPr lang="en-US" sz="1399">
                <a:solidFill>
                  <a:srgbClr val="F6F9FC"/>
                </a:solidFill>
                <a:effectLst>
                  <a:glow rad="152400">
                    <a:srgbClr val="8AADD0"/>
                  </a:glow>
                </a:effectLst>
                <a:latin typeface="Intel Clear Bold" panose="020B0704020203020204" pitchFamily="34" charset="0"/>
              </a:rPr>
              <a:t>Untrained</a:t>
            </a:r>
          </a:p>
        </p:txBody>
      </p:sp>
      <p:sp>
        <p:nvSpPr>
          <p:cNvPr id="137" name="Rectangle 136"/>
          <p:cNvSpPr/>
          <p:nvPr/>
        </p:nvSpPr>
        <p:spPr>
          <a:xfrm>
            <a:off x="10114517" y="3076955"/>
            <a:ext cx="1138303" cy="307648"/>
          </a:xfrm>
          <a:prstGeom prst="rect">
            <a:avLst/>
          </a:prstGeom>
        </p:spPr>
        <p:txBody>
          <a:bodyPr wrap="square">
            <a:spAutoFit/>
          </a:bodyPr>
          <a:lstStyle/>
          <a:p>
            <a:pPr defTabSz="913554"/>
            <a:r>
              <a:rPr lang="en-US" sz="1399">
                <a:solidFill>
                  <a:srgbClr val="71DCF6"/>
                </a:solidFill>
                <a:effectLst>
                  <a:glow rad="152400">
                    <a:srgbClr val="458595"/>
                  </a:glow>
                </a:effectLst>
                <a:latin typeface="Intel Clear Bold" panose="020B0704020203020204" pitchFamily="34" charset="0"/>
              </a:rPr>
              <a:t>Trained</a:t>
            </a:r>
          </a:p>
        </p:txBody>
      </p:sp>
      <p:sp>
        <p:nvSpPr>
          <p:cNvPr id="2" name="Rectangle 1"/>
          <p:cNvSpPr/>
          <p:nvPr/>
        </p:nvSpPr>
        <p:spPr>
          <a:xfrm>
            <a:off x="1684487" y="2665892"/>
            <a:ext cx="2502021" cy="461665"/>
          </a:xfrm>
          <a:prstGeom prst="rect">
            <a:avLst/>
          </a:prstGeom>
        </p:spPr>
        <p:txBody>
          <a:bodyPr wrap="square">
            <a:spAutoFit/>
          </a:bodyPr>
          <a:lstStyle/>
          <a:p>
            <a:pPr marL="285486" indent="-213587" algn="ctr" defTabSz="291823">
              <a:spcAft>
                <a:spcPts val="1199"/>
              </a:spcAft>
              <a:defRPr/>
            </a:pPr>
            <a:r>
              <a:rPr lang="en-US" sz="2400" b="1" kern="0">
                <a:solidFill>
                  <a:srgbClr val="FFC000"/>
                </a:solidFill>
                <a:sym typeface="Helvetica Light"/>
              </a:rPr>
              <a:t>Algorithms</a:t>
            </a:r>
            <a:endParaRPr lang="en-US" sz="2132" kern="0">
              <a:solidFill>
                <a:prstClr val="white"/>
              </a:solidFill>
              <a:sym typeface="Helvetica Light"/>
            </a:endParaRPr>
          </a:p>
        </p:txBody>
      </p:sp>
      <p:sp>
        <p:nvSpPr>
          <p:cNvPr id="3" name="Oval Callout 2"/>
          <p:cNvSpPr/>
          <p:nvPr/>
        </p:nvSpPr>
        <p:spPr>
          <a:xfrm>
            <a:off x="8172369" y="3574047"/>
            <a:ext cx="638119" cy="883845"/>
          </a:xfrm>
          <a:prstGeom prst="wedgeEllipseCallout">
            <a:avLst>
              <a:gd name="adj1" fmla="val -156594"/>
              <a:gd name="adj2" fmla="val -47802"/>
            </a:avLst>
          </a:prstGeom>
          <a:solidFill>
            <a:srgbClr val="003C71">
              <a:alpha val="69804"/>
            </a:srgbClr>
          </a:solidFill>
          <a:ln w="9525" cap="flat" cmpd="sng" algn="ctr">
            <a:noFill/>
            <a:prstDash val="solid"/>
            <a:round/>
            <a:headEnd type="none" w="med" len="med"/>
            <a:tailEnd type="none" w="med" len="med"/>
          </a:ln>
          <a:effectLst/>
        </p:spPr>
        <p:txBody>
          <a:bodyPr vert="horz" wrap="square" lIns="91288" tIns="45645" rIns="91288" bIns="45645" numCol="1" rtlCol="0" anchor="t" anchorCtr="1" compatLnSpc="1">
            <a:prstTxWarp prst="textNoShape">
              <a:avLst/>
            </a:prstTxWarp>
            <a:noAutofit/>
          </a:bodyPr>
          <a:lstStyle/>
          <a:p>
            <a:pPr algn="ctr" defTabSz="913554">
              <a:lnSpc>
                <a:spcPct val="95000"/>
              </a:lnSpc>
              <a:spcBef>
                <a:spcPct val="30000"/>
              </a:spcBef>
              <a:buClr>
                <a:prstClr val="white"/>
              </a:buClr>
            </a:pPr>
            <a:endParaRPr lang="en-US" sz="1999">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25" name="Rectangle 124"/>
          <p:cNvSpPr/>
          <p:nvPr/>
        </p:nvSpPr>
        <p:spPr>
          <a:xfrm>
            <a:off x="8165961" y="3631605"/>
            <a:ext cx="737352" cy="738279"/>
          </a:xfrm>
          <a:prstGeom prst="rect">
            <a:avLst/>
          </a:prstGeom>
        </p:spPr>
        <p:txBody>
          <a:bodyPr wrap="square">
            <a:spAutoFit/>
          </a:bodyPr>
          <a:lstStyle/>
          <a:p>
            <a:pPr defTabSz="913554">
              <a:defRPr/>
            </a:pPr>
            <a:r>
              <a:rPr lang="en-US" sz="1399" i="1" kern="0" dirty="0"/>
              <a:t>CNN,</a:t>
            </a:r>
          </a:p>
          <a:p>
            <a:pPr defTabSz="913554">
              <a:defRPr/>
            </a:pPr>
            <a:r>
              <a:rPr lang="en-US" sz="1399" i="1" kern="0" dirty="0"/>
              <a:t>RNN,</a:t>
            </a:r>
          </a:p>
          <a:p>
            <a:pPr defTabSz="913554">
              <a:defRPr/>
            </a:pPr>
            <a:r>
              <a:rPr lang="en-US" sz="1399" i="1" kern="0" dirty="0"/>
              <a:t>RBM..</a:t>
            </a:r>
          </a:p>
        </p:txBody>
      </p:sp>
      <p:sp>
        <p:nvSpPr>
          <p:cNvPr id="37" name="Rectangle 36"/>
          <p:cNvSpPr/>
          <p:nvPr/>
        </p:nvSpPr>
        <p:spPr>
          <a:xfrm>
            <a:off x="-72943" y="6157058"/>
            <a:ext cx="12251540" cy="17844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072">
              <a:lnSpc>
                <a:spcPct val="70000"/>
              </a:lnSpc>
              <a:defRPr/>
            </a:pPr>
            <a:r>
              <a:rPr lang="en-US" sz="799">
                <a:solidFill>
                  <a:schemeClr val="bg1">
                    <a:lumMod val="50000"/>
                  </a:schemeClr>
                </a:solidFill>
                <a:latin typeface="Intel Clear"/>
              </a:rPr>
              <a:t>*Note: not all classic machine learning functions require training</a:t>
            </a:r>
            <a:endParaRPr lang="en-US" sz="799" dirty="0">
              <a:solidFill>
                <a:schemeClr val="bg1">
                  <a:lumMod val="50000"/>
                </a:schemeClr>
              </a:solidFill>
              <a:latin typeface="Intel Clear"/>
            </a:endParaRPr>
          </a:p>
        </p:txBody>
      </p:sp>
      <p:sp>
        <p:nvSpPr>
          <p:cNvPr id="38" name="Title 1"/>
          <p:cNvSpPr txBox="1">
            <a:spLocks/>
          </p:cNvSpPr>
          <p:nvPr/>
        </p:nvSpPr>
        <p:spPr>
          <a:xfrm>
            <a:off x="734766" y="168397"/>
            <a:ext cx="10848757" cy="552145"/>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ko-KR" altLang="en-US" sz="3733" dirty="0">
                <a:solidFill>
                  <a:schemeClr val="tx1"/>
                </a:solidFill>
                <a:latin typeface="+mn-lt"/>
              </a:rPr>
              <a:t>기계학습방식</a:t>
            </a:r>
            <a:endParaRPr lang="en-US" sz="3733" dirty="0">
              <a:solidFill>
                <a:schemeClr val="tx1"/>
              </a:solidFill>
              <a:latin typeface="+mn-lt"/>
            </a:endParaRPr>
          </a:p>
        </p:txBody>
      </p:sp>
    </p:spTree>
    <p:extLst>
      <p:ext uri="{BB962C8B-B14F-4D97-AF65-F5344CB8AC3E}">
        <p14:creationId xmlns:p14="http://schemas.microsoft.com/office/powerpoint/2010/main" val="255740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6278722" y="1226540"/>
            <a:ext cx="5490380" cy="5134913"/>
          </a:xfrm>
          <a:prstGeom prst="rect">
            <a:avLst/>
          </a:prstGeom>
          <a:solidFill>
            <a:schemeClr val="accent3">
              <a:lumMod val="60000"/>
              <a:lumOff val="40000"/>
            </a:schemeClr>
          </a:solidFill>
          <a:ln w="12700" cap="flat" cmpd="sng" algn="ctr">
            <a:noFill/>
            <a:prstDash val="solid"/>
            <a:round/>
            <a:headEnd type="none" w="med" len="med"/>
            <a:tailEnd type="none" w="med" len="med"/>
          </a:ln>
          <a:effectLst/>
        </p:spPr>
        <p:txBody>
          <a:bodyPr vert="horz" wrap="square" lIns="91288" tIns="45645" rIns="91288" bIns="45645" numCol="1" rtlCol="0" anchor="t" anchorCtr="1" compatLnSpc="1">
            <a:prstTxWarp prst="textNoShape">
              <a:avLst/>
            </a:prstTxWarp>
            <a:noAutofit/>
          </a:bodyPr>
          <a:lstStyle/>
          <a:p>
            <a:pPr algn="ctr" defTabSz="913554">
              <a:lnSpc>
                <a:spcPct val="95000"/>
              </a:lnSpc>
              <a:spcBef>
                <a:spcPct val="30000"/>
              </a:spcBef>
              <a:buClr>
                <a:prstClr val="white"/>
              </a:buClr>
            </a:pPr>
            <a:endParaRPr lang="en-US" sz="2132" kern="0">
              <a:solidFill>
                <a:srgbClr val="003C71"/>
              </a:solidFill>
              <a:effectLst>
                <a:outerShdw blurRad="38100" dist="38100" dir="2700000" algn="tl">
                  <a:srgbClr val="000000">
                    <a:alpha val="43137"/>
                  </a:srgbClr>
                </a:outerShdw>
              </a:effectLst>
              <a:latin typeface="Arial Narrow" pitchFamily="34" charset="0"/>
              <a:cs typeface="Arial" charset="0"/>
            </a:endParaRPr>
          </a:p>
        </p:txBody>
      </p:sp>
      <p:sp>
        <p:nvSpPr>
          <p:cNvPr id="112" name="Rounded Rectangle 11"/>
          <p:cNvSpPr/>
          <p:nvPr/>
        </p:nvSpPr>
        <p:spPr>
          <a:xfrm>
            <a:off x="6278728" y="1213851"/>
            <a:ext cx="5489185" cy="499828"/>
          </a:xfrm>
          <a:prstGeom prst="rect">
            <a:avLst/>
          </a:prstGeom>
          <a:solidFill>
            <a:srgbClr val="0070C0"/>
          </a:solidFill>
          <a:ln w="25400" cap="flat" cmpd="sng" algn="ctr">
            <a:noFill/>
            <a:prstDash val="solid"/>
          </a:ln>
          <a:effectLst/>
        </p:spPr>
        <p:txBody>
          <a:bodyPr rtlCol="0" anchor="b"/>
          <a:lstStyle/>
          <a:p>
            <a:pPr algn="ctr" defTabSz="609022">
              <a:lnSpc>
                <a:spcPct val="70000"/>
              </a:lnSpc>
              <a:defRPr/>
            </a:pPr>
            <a:r>
              <a:rPr lang="en-US" sz="3397" b="1" kern="0">
                <a:solidFill>
                  <a:prstClr val="white"/>
                </a:solidFill>
                <a:latin typeface="Intel Clear Pro"/>
              </a:rPr>
              <a:t>Logic based</a:t>
            </a:r>
            <a:endParaRPr lang="en-US" sz="3397" b="1" kern="0" dirty="0">
              <a:solidFill>
                <a:prstClr val="white"/>
              </a:solidFill>
              <a:latin typeface="Intel Clear Pro"/>
            </a:endParaRPr>
          </a:p>
        </p:txBody>
      </p:sp>
      <p:sp>
        <p:nvSpPr>
          <p:cNvPr id="114" name="Rectangle 113"/>
          <p:cNvSpPr/>
          <p:nvPr/>
        </p:nvSpPr>
        <p:spPr bwMode="auto">
          <a:xfrm>
            <a:off x="6278724" y="1221510"/>
            <a:ext cx="5489189" cy="5150353"/>
          </a:xfrm>
          <a:prstGeom prst="rect">
            <a:avLst/>
          </a:prstGeom>
          <a:noFill/>
          <a:ln w="9525" cap="flat" cmpd="sng" algn="ctr">
            <a:noFill/>
            <a:prstDash val="solid"/>
            <a:round/>
            <a:headEnd type="none" w="med" len="med"/>
            <a:tailEnd type="none" w="med" len="med"/>
          </a:ln>
          <a:effectLst/>
        </p:spPr>
        <p:txBody>
          <a:bodyPr vert="horz" wrap="square" lIns="91288" tIns="45645" rIns="91288" bIns="45645" numCol="1" rtlCol="0" anchor="t" anchorCtr="1" compatLnSpc="1">
            <a:prstTxWarp prst="textNoShape">
              <a:avLst/>
            </a:prstTxWarp>
            <a:noAutofit/>
          </a:bodyPr>
          <a:lstStyle/>
          <a:p>
            <a:pPr algn="ctr" defTabSz="913554">
              <a:lnSpc>
                <a:spcPct val="95000"/>
              </a:lnSpc>
              <a:spcBef>
                <a:spcPct val="30000"/>
              </a:spcBef>
              <a:buClr>
                <a:prstClr val="white"/>
              </a:buClr>
            </a:pPr>
            <a:endParaRPr lang="en-US" sz="1999" kern="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39" name="Rectangle 138"/>
          <p:cNvSpPr/>
          <p:nvPr/>
        </p:nvSpPr>
        <p:spPr bwMode="auto">
          <a:xfrm>
            <a:off x="399803" y="1231589"/>
            <a:ext cx="5490380" cy="5134913"/>
          </a:xfrm>
          <a:prstGeom prst="rect">
            <a:avLst/>
          </a:prstGeom>
          <a:solidFill>
            <a:schemeClr val="accent3">
              <a:lumMod val="60000"/>
              <a:lumOff val="40000"/>
            </a:schemeClr>
          </a:solidFill>
          <a:ln w="12700" cap="flat" cmpd="sng" algn="ctr">
            <a:noFill/>
            <a:prstDash val="solid"/>
            <a:round/>
            <a:headEnd type="none" w="med" len="med"/>
            <a:tailEnd type="none" w="med" len="med"/>
          </a:ln>
          <a:effectLst/>
        </p:spPr>
        <p:txBody>
          <a:bodyPr vert="horz" wrap="square" lIns="91288" tIns="45645" rIns="91288" bIns="45645" numCol="1" rtlCol="0" anchor="t" anchorCtr="1" compatLnSpc="1">
            <a:prstTxWarp prst="textNoShape">
              <a:avLst/>
            </a:prstTxWarp>
            <a:noAutofit/>
          </a:bodyPr>
          <a:lstStyle/>
          <a:p>
            <a:pPr algn="ctr" defTabSz="913554">
              <a:lnSpc>
                <a:spcPct val="95000"/>
              </a:lnSpc>
              <a:spcBef>
                <a:spcPct val="30000"/>
              </a:spcBef>
              <a:buClr>
                <a:prstClr val="white"/>
              </a:buClr>
            </a:pPr>
            <a:endParaRPr lang="en-US" sz="2132" kern="0">
              <a:solidFill>
                <a:srgbClr val="003C71"/>
              </a:solidFill>
              <a:effectLst>
                <a:outerShdw blurRad="38100" dist="38100" dir="2700000" algn="tl">
                  <a:srgbClr val="000000">
                    <a:alpha val="43137"/>
                  </a:srgbClr>
                </a:outerShdw>
              </a:effectLst>
              <a:latin typeface="Arial Narrow" pitchFamily="34" charset="0"/>
              <a:cs typeface="Arial" charset="0"/>
            </a:endParaRPr>
          </a:p>
        </p:txBody>
      </p:sp>
      <p:sp>
        <p:nvSpPr>
          <p:cNvPr id="140" name="Rounded Rectangle 11"/>
          <p:cNvSpPr/>
          <p:nvPr/>
        </p:nvSpPr>
        <p:spPr>
          <a:xfrm>
            <a:off x="399808" y="1218901"/>
            <a:ext cx="5489185" cy="499828"/>
          </a:xfrm>
          <a:prstGeom prst="rect">
            <a:avLst/>
          </a:prstGeom>
          <a:solidFill>
            <a:srgbClr val="0070C0"/>
          </a:solidFill>
          <a:ln w="25400" cap="flat" cmpd="sng" algn="ctr">
            <a:noFill/>
            <a:prstDash val="solid"/>
          </a:ln>
          <a:effectLst/>
        </p:spPr>
        <p:txBody>
          <a:bodyPr rtlCol="0" anchor="b"/>
          <a:lstStyle/>
          <a:p>
            <a:pPr algn="ctr" defTabSz="609022">
              <a:lnSpc>
                <a:spcPct val="70000"/>
              </a:lnSpc>
              <a:defRPr/>
            </a:pPr>
            <a:r>
              <a:rPr lang="en-US" sz="3397" b="1" kern="0">
                <a:solidFill>
                  <a:prstClr val="white"/>
                </a:solidFill>
                <a:latin typeface="Intel Clear Pro"/>
              </a:rPr>
              <a:t>Memory based</a:t>
            </a:r>
            <a:endParaRPr lang="en-US" sz="3397" b="1" kern="0" dirty="0">
              <a:solidFill>
                <a:prstClr val="white"/>
              </a:solidFill>
              <a:latin typeface="Intel Clear Pro"/>
            </a:endParaRPr>
          </a:p>
        </p:txBody>
      </p:sp>
      <p:sp>
        <p:nvSpPr>
          <p:cNvPr id="36" name="Rectangle 35"/>
          <p:cNvSpPr/>
          <p:nvPr/>
        </p:nvSpPr>
        <p:spPr>
          <a:xfrm>
            <a:off x="6491675" y="1795282"/>
            <a:ext cx="4866087" cy="861005"/>
          </a:xfrm>
          <a:prstGeom prst="rect">
            <a:avLst/>
          </a:prstGeom>
        </p:spPr>
        <p:txBody>
          <a:bodyPr wrap="square">
            <a:spAutoFit/>
          </a:bodyPr>
          <a:lstStyle/>
          <a:p>
            <a:pPr algn="ctr" defTabSz="609007">
              <a:spcBef>
                <a:spcPts val="799"/>
              </a:spcBef>
            </a:pPr>
            <a:r>
              <a:rPr lang="en-US" sz="1665">
                <a:solidFill>
                  <a:srgbClr val="003C71"/>
                </a:solidFill>
                <a:latin typeface="Intel Clear Bold" panose="020B0704020203020204" pitchFamily="34" charset="0"/>
              </a:rPr>
              <a:t>Using a rule-based reasoning engine, usually hand-created or maintained, to perform logical inferencing steps</a:t>
            </a:r>
          </a:p>
        </p:txBody>
      </p:sp>
      <p:sp>
        <p:nvSpPr>
          <p:cNvPr id="37" name="Rectangle 36"/>
          <p:cNvSpPr/>
          <p:nvPr/>
        </p:nvSpPr>
        <p:spPr>
          <a:xfrm>
            <a:off x="737711" y="1804950"/>
            <a:ext cx="4749804" cy="861005"/>
          </a:xfrm>
          <a:prstGeom prst="rect">
            <a:avLst/>
          </a:prstGeom>
        </p:spPr>
        <p:txBody>
          <a:bodyPr wrap="square">
            <a:spAutoFit/>
          </a:bodyPr>
          <a:lstStyle/>
          <a:p>
            <a:pPr algn="ctr" defTabSz="609007">
              <a:spcBef>
                <a:spcPts val="799"/>
              </a:spcBef>
            </a:pPr>
            <a:r>
              <a:rPr lang="en-US" sz="1665">
                <a:solidFill>
                  <a:srgbClr val="003C71"/>
                </a:solidFill>
                <a:latin typeface="Intel Clear Bold" panose="020B0704020203020204" pitchFamily="34" charset="0"/>
              </a:rPr>
              <a:t>Using associations between concepts from multiple data types to make sense of complex situations</a:t>
            </a:r>
          </a:p>
        </p:txBody>
      </p:sp>
      <p:sp>
        <p:nvSpPr>
          <p:cNvPr id="38" name="Rectangle 37"/>
          <p:cNvSpPr/>
          <p:nvPr/>
        </p:nvSpPr>
        <p:spPr>
          <a:xfrm>
            <a:off x="6971058" y="5118605"/>
            <a:ext cx="4386705" cy="907556"/>
          </a:xfrm>
          <a:prstGeom prst="rect">
            <a:avLst/>
          </a:prstGeom>
        </p:spPr>
        <p:txBody>
          <a:bodyPr wrap="square">
            <a:spAutoFit/>
          </a:bodyPr>
          <a:lstStyle/>
          <a:p>
            <a:pPr marL="285486" indent="-285486" defTabSz="913532">
              <a:spcAft>
                <a:spcPts val="300"/>
              </a:spcAft>
              <a:buFont typeface="Wingdings" panose="05000000000000000000" pitchFamily="2" charset="2"/>
              <a:buChar char="ü"/>
              <a:defRPr/>
            </a:pPr>
            <a:r>
              <a:rPr lang="en-US" sz="1599" kern="0" dirty="0">
                <a:solidFill>
                  <a:schemeClr val="bg1"/>
                </a:solidFill>
              </a:rPr>
              <a:t>Explicit encoding of knowledge</a:t>
            </a:r>
          </a:p>
          <a:p>
            <a:pPr marL="285486" indent="-285486" defTabSz="913532">
              <a:spcAft>
                <a:spcPts val="300"/>
              </a:spcAft>
              <a:buFont typeface="Wingdings" panose="05000000000000000000" pitchFamily="2" charset="2"/>
              <a:buChar char="ü"/>
              <a:defRPr/>
            </a:pPr>
            <a:r>
              <a:rPr lang="en-US" sz="1599" kern="0" dirty="0">
                <a:solidFill>
                  <a:schemeClr val="bg1"/>
                </a:solidFill>
              </a:rPr>
              <a:t>Repeatable, reversible, deterministic</a:t>
            </a:r>
          </a:p>
          <a:p>
            <a:pPr marL="285486" indent="-285486" defTabSz="913532">
              <a:spcAft>
                <a:spcPts val="300"/>
              </a:spcAft>
              <a:buFont typeface="Wingdings" panose="05000000000000000000" pitchFamily="2" charset="2"/>
              <a:buChar char="ü"/>
              <a:defRPr/>
            </a:pPr>
            <a:r>
              <a:rPr lang="en-US" sz="1599" kern="0" dirty="0">
                <a:solidFill>
                  <a:schemeClr val="bg1"/>
                </a:solidFill>
              </a:rPr>
              <a:t>Transparent and explainable</a:t>
            </a:r>
          </a:p>
        </p:txBody>
      </p:sp>
      <p:sp>
        <p:nvSpPr>
          <p:cNvPr id="39" name="Rectangle 38"/>
          <p:cNvSpPr/>
          <p:nvPr/>
        </p:nvSpPr>
        <p:spPr>
          <a:xfrm>
            <a:off x="738575" y="5179966"/>
            <a:ext cx="5302344" cy="907556"/>
          </a:xfrm>
          <a:prstGeom prst="rect">
            <a:avLst/>
          </a:prstGeom>
        </p:spPr>
        <p:txBody>
          <a:bodyPr wrap="square">
            <a:spAutoFit/>
          </a:bodyPr>
          <a:lstStyle/>
          <a:p>
            <a:pPr marL="342574" indent="-342574" defTabSz="913532">
              <a:spcAft>
                <a:spcPts val="300"/>
              </a:spcAft>
              <a:buFont typeface="Wingdings" panose="05000000000000000000" pitchFamily="2" charset="2"/>
              <a:buChar char="ü"/>
              <a:defRPr/>
            </a:pPr>
            <a:r>
              <a:rPr lang="en-US" sz="1599" kern="0" dirty="0">
                <a:solidFill>
                  <a:schemeClr val="bg1"/>
                </a:solidFill>
              </a:rPr>
              <a:t>Flexibility to handle ALL data types at once</a:t>
            </a:r>
          </a:p>
          <a:p>
            <a:pPr marL="342574" indent="-342574" defTabSz="913532">
              <a:spcAft>
                <a:spcPts val="300"/>
              </a:spcAft>
              <a:buFont typeface="Wingdings" panose="05000000000000000000" pitchFamily="2" charset="2"/>
              <a:buChar char="ü"/>
              <a:defRPr/>
            </a:pPr>
            <a:r>
              <a:rPr lang="en-US" sz="1599" kern="0" dirty="0">
                <a:solidFill>
                  <a:schemeClr val="bg1"/>
                </a:solidFill>
              </a:rPr>
              <a:t>Incorporate new data in real-time</a:t>
            </a:r>
          </a:p>
          <a:p>
            <a:pPr marL="342574" indent="-342574" defTabSz="913532">
              <a:spcAft>
                <a:spcPts val="300"/>
              </a:spcAft>
              <a:buFont typeface="Wingdings" panose="05000000000000000000" pitchFamily="2" charset="2"/>
              <a:buChar char="ü"/>
              <a:defRPr/>
            </a:pPr>
            <a:r>
              <a:rPr lang="en-US" sz="1599" kern="0" dirty="0">
                <a:solidFill>
                  <a:schemeClr val="bg1"/>
                </a:solidFill>
              </a:rPr>
              <a:t>Transparent and explainable</a:t>
            </a:r>
          </a:p>
        </p:txBody>
      </p:sp>
      <p:pic>
        <p:nvPicPr>
          <p:cNvPr id="40" name="Picture 3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2041734" y="3439616"/>
            <a:ext cx="1254092" cy="1875128"/>
          </a:xfrm>
          <a:prstGeom prst="rect">
            <a:avLst/>
          </a:prstGeom>
        </p:spPr>
      </p:pic>
      <p:pic>
        <p:nvPicPr>
          <p:cNvPr id="41" name="Picture 4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1198" y="3145334"/>
            <a:ext cx="1791553" cy="1690417"/>
          </a:xfrm>
          <a:prstGeom prst="rect">
            <a:avLst/>
          </a:prstGeom>
        </p:spPr>
      </p:pic>
      <p:sp>
        <p:nvSpPr>
          <p:cNvPr id="42" name="Rectangle 41"/>
          <p:cNvSpPr/>
          <p:nvPr/>
        </p:nvSpPr>
        <p:spPr>
          <a:xfrm>
            <a:off x="738567" y="2752150"/>
            <a:ext cx="3345111" cy="1199944"/>
          </a:xfrm>
          <a:prstGeom prst="rect">
            <a:avLst/>
          </a:prstGeom>
        </p:spPr>
        <p:txBody>
          <a:bodyPr wrap="square">
            <a:spAutoFit/>
          </a:bodyPr>
          <a:lstStyle/>
          <a:p>
            <a:pPr defTabSz="913554"/>
            <a:r>
              <a:rPr lang="en-US" sz="2400" dirty="0">
                <a:solidFill>
                  <a:srgbClr val="FFC000"/>
                </a:solidFill>
                <a:latin typeface="Intel Clear Bold" panose="020B0704020203020204" pitchFamily="34" charset="0"/>
              </a:rPr>
              <a:t>e.g.</a:t>
            </a:r>
            <a:r>
              <a:rPr lang="en-US" sz="2400" i="1" dirty="0">
                <a:solidFill>
                  <a:prstClr val="white"/>
                </a:solidFill>
                <a:latin typeface="Intel Clear Light" panose="020B0404020203020204" pitchFamily="34" charset="0"/>
              </a:rPr>
              <a:t> </a:t>
            </a:r>
            <a:r>
              <a:rPr lang="en-US" sz="1599" i="1" dirty="0">
                <a:solidFill>
                  <a:schemeClr val="bg1"/>
                </a:solidFill>
                <a:latin typeface="Intel Clear Light" panose="020B0404020203020204" pitchFamily="34" charset="0"/>
              </a:rPr>
              <a:t>under what system conditions should I perform preventive maintenance to avoid a failure?</a:t>
            </a:r>
          </a:p>
        </p:txBody>
      </p:sp>
      <p:sp>
        <p:nvSpPr>
          <p:cNvPr id="43" name="TextBox 42"/>
          <p:cNvSpPr txBox="1"/>
          <p:nvPr/>
        </p:nvSpPr>
        <p:spPr>
          <a:xfrm>
            <a:off x="6524886" y="2738214"/>
            <a:ext cx="2734517" cy="1164417"/>
          </a:xfrm>
          <a:prstGeom prst="rect">
            <a:avLst/>
          </a:prstGeom>
          <a:noFill/>
          <a:ln w="12700" cap="flat">
            <a:noFill/>
            <a:miter lim="400000"/>
          </a:ln>
          <a:effectLst/>
          <a:sp3d/>
        </p:spPr>
        <p:txBody>
          <a:bodyPr rot="0" spcFirstLastPara="1" vertOverflow="overflow" horzOverflow="overflow" vert="horz" wrap="square" lIns="35685" tIns="35685" rIns="35685" bIns="35685" numCol="1" spcCol="38100" rtlCol="0" anchor="ctr">
            <a:spAutoFit/>
          </a:bodyPr>
          <a:lstStyle/>
          <a:p>
            <a:pPr defTabSz="291823">
              <a:spcAft>
                <a:spcPts val="1799"/>
              </a:spcAft>
              <a:defRPr/>
            </a:pPr>
            <a:r>
              <a:rPr lang="en-US" sz="2400" b="1" kern="0" dirty="0">
                <a:solidFill>
                  <a:srgbClr val="FFC000"/>
                </a:solidFill>
                <a:sym typeface="Helvetica Light"/>
              </a:rPr>
              <a:t>e.g.</a:t>
            </a:r>
            <a:r>
              <a:rPr lang="en-US" sz="2400" kern="0" dirty="0">
                <a:solidFill>
                  <a:prstClr val="white"/>
                </a:solidFill>
                <a:sym typeface="Helvetica Light"/>
              </a:rPr>
              <a:t> </a:t>
            </a:r>
            <a:r>
              <a:rPr lang="en-US" sz="1599" i="1" kern="0" dirty="0">
                <a:solidFill>
                  <a:schemeClr val="bg1"/>
                </a:solidFill>
                <a:latin typeface="Intel Clear Light" panose="020B0404020203020204" pitchFamily="34" charset="0"/>
                <a:sym typeface="Helvetica Light"/>
              </a:rPr>
              <a:t>should I maintain or alter my equity portfolio given my risk profile?</a:t>
            </a:r>
          </a:p>
        </p:txBody>
      </p:sp>
      <p:pic>
        <p:nvPicPr>
          <p:cNvPr id="44" name="Picture 2" descr="Image result for decision flow chart stock market"/>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9391982" y="2874684"/>
            <a:ext cx="1823357" cy="212288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s://upload.wikimedia.org/wikipedia/commons/thumb/4/49/Applications-database.svg/1024px-Applications-database.svg.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308543" y="3890046"/>
            <a:ext cx="915020" cy="915020"/>
          </a:xfrm>
          <a:prstGeom prst="rect">
            <a:avLst/>
          </a:prstGeom>
          <a:noFill/>
          <a:extLst>
            <a:ext uri="{909E8E84-426E-40DD-AFC4-6F175D3DCCD1}">
              <a14:hiddenFill xmlns:a14="http://schemas.microsoft.com/office/drawing/2010/main">
                <a:solidFill>
                  <a:srgbClr val="FFFFFF"/>
                </a:solidFill>
              </a14:hiddenFill>
            </a:ext>
          </a:extLst>
        </p:spPr>
      </p:pic>
      <p:sp>
        <p:nvSpPr>
          <p:cNvPr id="46" name="Right Arrow 45"/>
          <p:cNvSpPr/>
          <p:nvPr/>
        </p:nvSpPr>
        <p:spPr bwMode="auto">
          <a:xfrm>
            <a:off x="8532012" y="3995768"/>
            <a:ext cx="589413" cy="606869"/>
          </a:xfrm>
          <a:prstGeom prst="rightArrow">
            <a:avLst/>
          </a:prstGeom>
          <a:solidFill>
            <a:srgbClr val="00AEEF"/>
          </a:solidFill>
          <a:ln w="9525" cap="flat" cmpd="sng" algn="ctr">
            <a:noFill/>
            <a:prstDash val="solid"/>
            <a:round/>
            <a:headEnd type="none" w="med" len="med"/>
            <a:tailEnd type="none" w="med" len="med"/>
          </a:ln>
          <a:effectLst/>
        </p:spPr>
        <p:txBody>
          <a:bodyPr vert="horz" wrap="square" lIns="91288" tIns="45645" rIns="91288" bIns="45645" numCol="1" rtlCol="0" anchor="t" anchorCtr="1" compatLnSpc="1">
            <a:prstTxWarp prst="textNoShape">
              <a:avLst/>
            </a:prstTxWarp>
            <a:noAutofit/>
          </a:bodyPr>
          <a:lstStyle/>
          <a:p>
            <a:pPr algn="ctr" defTabSz="913554">
              <a:lnSpc>
                <a:spcPct val="95000"/>
              </a:lnSpc>
              <a:spcBef>
                <a:spcPct val="30000"/>
              </a:spcBef>
              <a:buClr>
                <a:prstClr val="white"/>
              </a:buClr>
              <a:defRPr/>
            </a:pPr>
            <a:endParaRPr lang="en-US" sz="1999" kern="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9" name="Title 1"/>
          <p:cNvSpPr txBox="1">
            <a:spLocks/>
          </p:cNvSpPr>
          <p:nvPr/>
        </p:nvSpPr>
        <p:spPr>
          <a:xfrm>
            <a:off x="734766" y="168397"/>
            <a:ext cx="10848757" cy="552145"/>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altLang="ko-KR" sz="3733" dirty="0">
                <a:solidFill>
                  <a:schemeClr val="tx1"/>
                </a:solidFill>
                <a:latin typeface="+mn-lt"/>
              </a:rPr>
              <a:t>Reasoning </a:t>
            </a:r>
            <a:r>
              <a:rPr lang="ko-KR" altLang="en-US" sz="3733" dirty="0">
                <a:solidFill>
                  <a:schemeClr val="tx1"/>
                </a:solidFill>
                <a:latin typeface="+mn-lt"/>
              </a:rPr>
              <a:t>시스템</a:t>
            </a:r>
            <a:endParaRPr lang="en-US" sz="3733" dirty="0">
              <a:solidFill>
                <a:schemeClr val="tx1"/>
              </a:solidFill>
              <a:latin typeface="+mn-lt"/>
            </a:endParaRPr>
          </a:p>
        </p:txBody>
      </p:sp>
    </p:spTree>
    <p:extLst>
      <p:ext uri="{BB962C8B-B14F-4D97-AF65-F5344CB8AC3E}">
        <p14:creationId xmlns:p14="http://schemas.microsoft.com/office/powerpoint/2010/main" val="103410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09241919"/>
              </p:ext>
            </p:extLst>
          </p:nvPr>
        </p:nvGraphicFramePr>
        <p:xfrm>
          <a:off x="156722" y="2392337"/>
          <a:ext cx="11821907" cy="3416859"/>
        </p:xfrm>
        <a:graphic>
          <a:graphicData uri="http://schemas.openxmlformats.org/drawingml/2006/table">
            <a:tbl>
              <a:tblPr firstRow="1" bandRow="1">
                <a:tableStyleId>{5940675A-B579-460E-94D1-54222C63F5DA}</a:tableStyleId>
              </a:tblPr>
              <a:tblGrid>
                <a:gridCol w="6539103">
                  <a:extLst>
                    <a:ext uri="{9D8B030D-6E8A-4147-A177-3AD203B41FA5}">
                      <a16:colId xmlns:a16="http://schemas.microsoft.com/office/drawing/2014/main" val="20000"/>
                    </a:ext>
                  </a:extLst>
                </a:gridCol>
                <a:gridCol w="1320701">
                  <a:extLst>
                    <a:ext uri="{9D8B030D-6E8A-4147-A177-3AD203B41FA5}">
                      <a16:colId xmlns:a16="http://schemas.microsoft.com/office/drawing/2014/main" val="20001"/>
                    </a:ext>
                  </a:extLst>
                </a:gridCol>
                <a:gridCol w="1320701">
                  <a:extLst>
                    <a:ext uri="{9D8B030D-6E8A-4147-A177-3AD203B41FA5}">
                      <a16:colId xmlns:a16="http://schemas.microsoft.com/office/drawing/2014/main" val="20002"/>
                    </a:ext>
                  </a:extLst>
                </a:gridCol>
                <a:gridCol w="1320701">
                  <a:extLst>
                    <a:ext uri="{9D8B030D-6E8A-4147-A177-3AD203B41FA5}">
                      <a16:colId xmlns:a16="http://schemas.microsoft.com/office/drawing/2014/main" val="20003"/>
                    </a:ext>
                  </a:extLst>
                </a:gridCol>
                <a:gridCol w="1320701">
                  <a:extLst>
                    <a:ext uri="{9D8B030D-6E8A-4147-A177-3AD203B41FA5}">
                      <a16:colId xmlns:a16="http://schemas.microsoft.com/office/drawing/2014/main" val="20004"/>
                    </a:ext>
                  </a:extLst>
                </a:gridCol>
              </a:tblGrid>
              <a:tr h="690768">
                <a:tc>
                  <a:txBody>
                    <a:bodyPr/>
                    <a:lstStyle/>
                    <a:p>
                      <a:pPr marL="0" marR="0" indent="0" algn="r" defTabSz="457189" rtl="0" eaLnBrk="1" fontAlgn="auto" latinLnBrk="0" hangingPunct="1">
                        <a:lnSpc>
                          <a:spcPct val="100000"/>
                        </a:lnSpc>
                        <a:spcBef>
                          <a:spcPts val="0"/>
                        </a:spcBef>
                        <a:spcAft>
                          <a:spcPts val="0"/>
                        </a:spcAft>
                        <a:buClrTx/>
                        <a:buSzTx/>
                        <a:buFontTx/>
                        <a:buNone/>
                        <a:tabLst/>
                        <a:defRPr/>
                      </a:pPr>
                      <a:r>
                        <a:rPr lang="ko-KR" altLang="en-US" sz="1600" dirty="0">
                          <a:solidFill>
                            <a:schemeClr val="tx1"/>
                          </a:solidFill>
                          <a:latin typeface="Intel Clear Light" panose="020B0404020203020204" pitchFamily="34" charset="0"/>
                        </a:rPr>
                        <a:t>제한적인 데이터</a:t>
                      </a:r>
                      <a:r>
                        <a:rPr lang="en-US" altLang="ko-KR" sz="1600" dirty="0">
                          <a:solidFill>
                            <a:schemeClr val="tx1"/>
                          </a:solidFill>
                          <a:latin typeface="Intel Clear Light" panose="020B0404020203020204" pitchFamily="34" charset="0"/>
                        </a:rPr>
                        <a:t>. </a:t>
                      </a:r>
                      <a:r>
                        <a:rPr lang="ko-KR" altLang="en-US" sz="1600" dirty="0">
                          <a:solidFill>
                            <a:schemeClr val="tx1"/>
                          </a:solidFill>
                          <a:latin typeface="Intel Clear Light" panose="020B0404020203020204" pitchFamily="34" charset="0"/>
                        </a:rPr>
                        <a:t>충분한 정확성</a:t>
                      </a:r>
                      <a:r>
                        <a:rPr lang="en-US" altLang="ko-KR" sz="1600" dirty="0">
                          <a:solidFill>
                            <a:schemeClr val="tx1"/>
                          </a:solidFill>
                          <a:latin typeface="Intel Clear Light" panose="020B0404020203020204" pitchFamily="34" charset="0"/>
                        </a:rPr>
                        <a:t>. </a:t>
                      </a:r>
                      <a:r>
                        <a:rPr lang="ko-KR" altLang="en-US" sz="1600" dirty="0" err="1">
                          <a:solidFill>
                            <a:schemeClr val="tx1"/>
                          </a:solidFill>
                          <a:latin typeface="Intel Clear Light" panose="020B0404020203020204" pitchFamily="34" charset="0"/>
                        </a:rPr>
                        <a:t>추천엔진</a:t>
                      </a:r>
                      <a:r>
                        <a:rPr lang="en-US" altLang="ko-KR" sz="1600" dirty="0">
                          <a:solidFill>
                            <a:schemeClr val="tx1"/>
                          </a:solidFill>
                          <a:latin typeface="Intel Clear Light" panose="020B0404020203020204" pitchFamily="34" charset="0"/>
                        </a:rPr>
                        <a:t>, </a:t>
                      </a:r>
                      <a:r>
                        <a:rPr lang="ko-KR" altLang="en-US" sz="1600" dirty="0">
                          <a:solidFill>
                            <a:schemeClr val="tx1"/>
                          </a:solidFill>
                          <a:latin typeface="Intel Clear Light" panose="020B0404020203020204" pitchFamily="34" charset="0"/>
                        </a:rPr>
                        <a:t>제품 가격에 영향을 주는 </a:t>
                      </a:r>
                      <a:r>
                        <a:rPr lang="ko-KR" altLang="en-US" sz="1600" dirty="0" err="1">
                          <a:solidFill>
                            <a:schemeClr val="tx1"/>
                          </a:solidFill>
                          <a:latin typeface="Intel Clear Light" panose="020B0404020203020204" pitchFamily="34" charset="0"/>
                        </a:rPr>
                        <a:t>요소등</a:t>
                      </a:r>
                      <a:r>
                        <a:rPr lang="en-US" altLang="ko-KR" sz="1600" dirty="0">
                          <a:solidFill>
                            <a:schemeClr val="tx1"/>
                          </a:solidFill>
                          <a:latin typeface="Intel Clear Light" panose="020B0404020203020204" pitchFamily="34" charset="0"/>
                        </a:rPr>
                        <a:t>,…</a:t>
                      </a:r>
                      <a:endParaRPr lang="en-US" sz="1600" dirty="0">
                        <a:solidFill>
                          <a:schemeClr val="tx1"/>
                        </a:solidFill>
                        <a:latin typeface="Intel Clear Bold" panose="020B0704020203020204" pitchFamily="34" charset="0"/>
                      </a:endParaRPr>
                    </a:p>
                  </a:txBody>
                  <a:tcPr marL="121807" marR="121807" marT="60904" marB="60904" anchor="ctr">
                    <a:lnL w="12700" cmpd="sng">
                      <a:noFill/>
                    </a:lnL>
                    <a:lnR w="571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b="0">
                          <a:solidFill>
                            <a:schemeClr val="tx1"/>
                          </a:solidFill>
                          <a:latin typeface="Intel Clear Bold" panose="020B0704020203020204" pitchFamily="34" charset="0"/>
                        </a:rPr>
                        <a:t>Yes</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80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0E3E5"/>
                    </a:solidFill>
                  </a:tcPr>
                </a:tc>
                <a:tc>
                  <a:txBody>
                    <a:bodyPr/>
                    <a:lstStyle/>
                    <a:p>
                      <a:pPr algn="ctr"/>
                      <a:r>
                        <a:rPr lang="en-US" sz="180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US" sz="180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0"/>
                  </a:ext>
                </a:extLst>
              </a:tr>
              <a:tr h="690768">
                <a:tc>
                  <a:txBody>
                    <a:bodyPr/>
                    <a:lstStyle/>
                    <a:p>
                      <a:pPr algn="r"/>
                      <a:r>
                        <a:rPr lang="ko-KR" altLang="en-US" sz="1600" dirty="0">
                          <a:solidFill>
                            <a:schemeClr val="tx1"/>
                          </a:solidFill>
                          <a:latin typeface="Intel Clear Bold" panose="020B0704020203020204" pitchFamily="34" charset="0"/>
                        </a:rPr>
                        <a:t>문제가 매우 큰 균일 데이터 집합과 고도의 정확성</a:t>
                      </a:r>
                      <a:r>
                        <a:rPr lang="en-US" altLang="ko-KR" sz="1600" dirty="0">
                          <a:solidFill>
                            <a:schemeClr val="tx1"/>
                          </a:solidFill>
                          <a:latin typeface="Intel Clear Bold" panose="020B0704020203020204" pitchFamily="34" charset="0"/>
                        </a:rPr>
                        <a:t>. </a:t>
                      </a:r>
                      <a:r>
                        <a:rPr lang="ko-KR" altLang="en-US" sz="1600" dirty="0" err="1">
                          <a:solidFill>
                            <a:schemeClr val="tx1"/>
                          </a:solidFill>
                          <a:latin typeface="Intel Clear Bold" panose="020B0704020203020204" pitchFamily="34" charset="0"/>
                        </a:rPr>
                        <a:t>얼굴검색</a:t>
                      </a:r>
                      <a:r>
                        <a:rPr lang="en-US" altLang="ko-KR" sz="1600" dirty="0">
                          <a:solidFill>
                            <a:schemeClr val="tx1"/>
                          </a:solidFill>
                          <a:latin typeface="Intel Clear Bold" panose="020B0704020203020204" pitchFamily="34" charset="0"/>
                        </a:rPr>
                        <a:t>, </a:t>
                      </a:r>
                      <a:r>
                        <a:rPr lang="ko-KR" altLang="en-US" sz="1600" dirty="0">
                          <a:solidFill>
                            <a:schemeClr val="tx1"/>
                          </a:solidFill>
                          <a:latin typeface="Intel Clear Bold" panose="020B0704020203020204" pitchFamily="34" charset="0"/>
                        </a:rPr>
                        <a:t>음성인식</a:t>
                      </a:r>
                      <a:r>
                        <a:rPr lang="en-US" altLang="ko-KR" sz="1600" dirty="0">
                          <a:solidFill>
                            <a:schemeClr val="tx1"/>
                          </a:solidFill>
                          <a:latin typeface="Intel Clear Bold" panose="020B0704020203020204" pitchFamily="34" charset="0"/>
                        </a:rPr>
                        <a:t>, </a:t>
                      </a:r>
                      <a:r>
                        <a:rPr lang="ko-KR" altLang="en-US" sz="1600" dirty="0">
                          <a:solidFill>
                            <a:schemeClr val="tx1"/>
                          </a:solidFill>
                          <a:latin typeface="Intel Clear Bold" panose="020B0704020203020204" pitchFamily="34" charset="0"/>
                        </a:rPr>
                        <a:t>자율주행</a:t>
                      </a:r>
                      <a:endParaRPr lang="en-US" sz="1600" dirty="0">
                        <a:solidFill>
                          <a:schemeClr val="tx1"/>
                        </a:solidFill>
                        <a:latin typeface="Intel Clear Bold" panose="020B0704020203020204" pitchFamily="34" charset="0"/>
                      </a:endParaRPr>
                    </a:p>
                  </a:txBody>
                  <a:tcPr marL="121807" marR="121807" marT="60904" marB="60904" anchor="ctr">
                    <a:lnL w="12700" cmpd="sng">
                      <a:noFill/>
                    </a:lnL>
                    <a:lnR w="571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US" sz="1800" b="0">
                          <a:solidFill>
                            <a:schemeClr val="tx1"/>
                          </a:solidFill>
                          <a:latin typeface="Intel Clear Bold" panose="020B0704020203020204" pitchFamily="34" charset="0"/>
                        </a:rPr>
                        <a:t>Yes</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US" sz="180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US" sz="1800" dirty="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1"/>
                  </a:ext>
                </a:extLst>
              </a:tr>
              <a:tr h="690768">
                <a:tc>
                  <a:txBody>
                    <a:bodyPr/>
                    <a:lstStyle/>
                    <a:p>
                      <a:pPr algn="r"/>
                      <a:r>
                        <a:rPr lang="ko-KR" altLang="en-US" sz="1600" dirty="0">
                          <a:solidFill>
                            <a:schemeClr val="tx1"/>
                          </a:solidFill>
                          <a:latin typeface="Intel Clear Light" panose="020B0404020203020204" pitchFamily="34" charset="0"/>
                        </a:rPr>
                        <a:t>크지만 복잡하고 다양하며 </a:t>
                      </a:r>
                      <a:r>
                        <a:rPr lang="ko-KR" altLang="en-US" sz="1600" dirty="0" err="1">
                          <a:solidFill>
                            <a:schemeClr val="tx1"/>
                          </a:solidFill>
                          <a:latin typeface="Intel Clear Light" panose="020B0404020203020204" pitchFamily="34" charset="0"/>
                        </a:rPr>
                        <a:t>비구조화된</a:t>
                      </a:r>
                      <a:r>
                        <a:rPr lang="ko-KR" altLang="en-US" sz="1600" dirty="0">
                          <a:solidFill>
                            <a:schemeClr val="tx1"/>
                          </a:solidFill>
                          <a:latin typeface="Intel Clear Light" panose="020B0404020203020204" pitchFamily="34" charset="0"/>
                        </a:rPr>
                        <a:t> 데이터</a:t>
                      </a:r>
                      <a:r>
                        <a:rPr lang="en-US" altLang="ko-KR" sz="1600" dirty="0">
                          <a:solidFill>
                            <a:schemeClr val="tx1"/>
                          </a:solidFill>
                          <a:latin typeface="Intel Clear Light" panose="020B0404020203020204" pitchFamily="34" charset="0"/>
                        </a:rPr>
                        <a:t>. </a:t>
                      </a:r>
                      <a:r>
                        <a:rPr lang="ko-KR" altLang="en-US" sz="1600" dirty="0">
                          <a:solidFill>
                            <a:schemeClr val="tx1"/>
                          </a:solidFill>
                          <a:latin typeface="Intel Clear Light" panose="020B0404020203020204" pitchFamily="34" charset="0"/>
                        </a:rPr>
                        <a:t>심장상태예측</a:t>
                      </a:r>
                      <a:r>
                        <a:rPr lang="en-US" altLang="ko-KR" sz="1600" dirty="0">
                          <a:solidFill>
                            <a:schemeClr val="tx1"/>
                          </a:solidFill>
                          <a:latin typeface="Intel Clear Light" panose="020B0404020203020204" pitchFamily="34" charset="0"/>
                        </a:rPr>
                        <a:t>, </a:t>
                      </a:r>
                      <a:r>
                        <a:rPr lang="ko-KR" altLang="en-US" sz="1600" dirty="0">
                          <a:solidFill>
                            <a:schemeClr val="tx1"/>
                          </a:solidFill>
                          <a:latin typeface="Intel Clear Light" panose="020B0404020203020204" pitchFamily="34" charset="0"/>
                        </a:rPr>
                        <a:t>보함사기탐지</a:t>
                      </a:r>
                      <a:endParaRPr lang="en-US" sz="1600" dirty="0">
                        <a:solidFill>
                          <a:schemeClr val="tx1"/>
                        </a:solidFill>
                        <a:latin typeface="Intel Clear Light" panose="020B0404020203020204" pitchFamily="34" charset="0"/>
                      </a:endParaRPr>
                    </a:p>
                  </a:txBody>
                  <a:tcPr marL="121807" marR="121807" marT="60904" marB="60904" anchor="ctr">
                    <a:lnL w="12700" cmpd="sng">
                      <a:noFill/>
                    </a:lnL>
                    <a:lnR w="571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US" sz="180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US" sz="1800" b="0">
                          <a:solidFill>
                            <a:schemeClr val="tx1"/>
                          </a:solidFill>
                          <a:latin typeface="Intel Clear Bold" panose="020B0704020203020204" pitchFamily="34" charset="0"/>
                        </a:rPr>
                        <a:t>Yes</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US" sz="1800" kern="1200">
                          <a:solidFill>
                            <a:schemeClr val="tx1"/>
                          </a:solidFill>
                          <a:latin typeface="+mn-lt"/>
                          <a:ea typeface="+mn-ea"/>
                          <a:cs typeface="+mn-cs"/>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2"/>
                  </a:ext>
                </a:extLst>
              </a:tr>
              <a:tr h="690768">
                <a:tc>
                  <a:txBody>
                    <a:bodyPr/>
                    <a:lstStyle/>
                    <a:p>
                      <a:pPr marL="0" marR="0" indent="0" algn="r" defTabSz="457189" rtl="0" eaLnBrk="1" fontAlgn="auto" latinLnBrk="0" hangingPunct="1">
                        <a:lnSpc>
                          <a:spcPct val="100000"/>
                        </a:lnSpc>
                        <a:spcBef>
                          <a:spcPts val="0"/>
                        </a:spcBef>
                        <a:spcAft>
                          <a:spcPts val="0"/>
                        </a:spcAft>
                        <a:buClrTx/>
                        <a:buSzTx/>
                        <a:buFontTx/>
                        <a:buNone/>
                        <a:tabLst/>
                        <a:defRPr/>
                      </a:pPr>
                      <a:r>
                        <a:rPr lang="ko-KR" altLang="en-US" sz="1600" dirty="0">
                          <a:solidFill>
                            <a:schemeClr val="tx1"/>
                          </a:solidFill>
                          <a:latin typeface="Intel Clear Light" panose="020B0404020203020204" pitchFamily="34" charset="0"/>
                        </a:rPr>
                        <a:t>복잡하지만 이해된 논리</a:t>
                      </a:r>
                      <a:r>
                        <a:rPr lang="en-US" altLang="ko-KR" sz="1600" dirty="0">
                          <a:solidFill>
                            <a:schemeClr val="tx1"/>
                          </a:solidFill>
                          <a:latin typeface="Intel Clear Light" panose="020B0404020203020204" pitchFamily="34" charset="0"/>
                        </a:rPr>
                        <a:t>(If/then/else)</a:t>
                      </a:r>
                      <a:r>
                        <a:rPr lang="ko-KR" altLang="en-US" sz="1600" dirty="0">
                          <a:solidFill>
                            <a:schemeClr val="tx1"/>
                          </a:solidFill>
                          <a:latin typeface="Intel Clear Light" panose="020B0404020203020204" pitchFamily="34" charset="0"/>
                        </a:rPr>
                        <a:t>가</a:t>
                      </a:r>
                      <a:r>
                        <a:rPr lang="en-US" altLang="ko-KR" sz="1600" dirty="0">
                          <a:solidFill>
                            <a:schemeClr val="tx1"/>
                          </a:solidFill>
                          <a:latin typeface="Intel Clear Light" panose="020B0404020203020204" pitchFamily="34" charset="0"/>
                        </a:rPr>
                        <a:t> </a:t>
                      </a:r>
                      <a:r>
                        <a:rPr lang="ko-KR" altLang="en-US" sz="1600" dirty="0">
                          <a:solidFill>
                            <a:schemeClr val="tx1"/>
                          </a:solidFill>
                          <a:latin typeface="Intel Clear Light" panose="020B0404020203020204" pitchFamily="34" charset="0"/>
                        </a:rPr>
                        <a:t>포함된 논리</a:t>
                      </a:r>
                      <a:r>
                        <a:rPr lang="ko-KR" altLang="en-US" sz="1600" baseline="0" dirty="0">
                          <a:solidFill>
                            <a:schemeClr val="tx1"/>
                          </a:solidFill>
                          <a:latin typeface="Intel Clear Light" panose="020B0404020203020204" pitchFamily="34" charset="0"/>
                        </a:rPr>
                        <a:t> 프로세스</a:t>
                      </a:r>
                      <a:r>
                        <a:rPr lang="en-US" altLang="ko-KR" sz="1600" baseline="0" dirty="0">
                          <a:solidFill>
                            <a:schemeClr val="tx1"/>
                          </a:solidFill>
                          <a:latin typeface="Intel Clear Light" panose="020B0404020203020204" pitchFamily="34" charset="0"/>
                        </a:rPr>
                        <a:t>(</a:t>
                      </a:r>
                      <a:r>
                        <a:rPr lang="ko-KR" altLang="en-US" sz="1600" baseline="0" dirty="0">
                          <a:solidFill>
                            <a:schemeClr val="tx1"/>
                          </a:solidFill>
                          <a:latin typeface="Intel Clear Light" panose="020B0404020203020204" pitchFamily="34" charset="0"/>
                        </a:rPr>
                        <a:t>지분 보유 여부에 대한 결정</a:t>
                      </a:r>
                      <a:r>
                        <a:rPr lang="en-US" altLang="ko-KR" sz="1600" baseline="0" dirty="0">
                          <a:solidFill>
                            <a:schemeClr val="tx1"/>
                          </a:solidFill>
                          <a:latin typeface="Intel Clear Light" panose="020B0404020203020204" pitchFamily="34" charset="0"/>
                        </a:rPr>
                        <a:t>) </a:t>
                      </a:r>
                    </a:p>
                  </a:txBody>
                  <a:tcPr marL="121807" marR="121807" marT="60904" marB="60904" anchor="ctr">
                    <a:lnL w="12700" cmpd="sng">
                      <a:noFill/>
                    </a:lnL>
                    <a:lnR w="571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0E3E5"/>
                    </a:solidFill>
                  </a:tcPr>
                </a:tc>
                <a:tc>
                  <a:txBody>
                    <a:bodyPr/>
                    <a:lstStyle/>
                    <a:p>
                      <a:pPr algn="ctr"/>
                      <a:r>
                        <a:rPr lang="en-US" sz="180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0E3E5"/>
                    </a:solidFill>
                  </a:tcPr>
                </a:tc>
                <a:tc>
                  <a:txBody>
                    <a:bodyPr/>
                    <a:lstStyle/>
                    <a:p>
                      <a:pPr algn="ctr"/>
                      <a:r>
                        <a:rPr lang="en-US" sz="180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0E3E5"/>
                    </a:solidFill>
                  </a:tcPr>
                </a:tc>
                <a:tc>
                  <a:txBody>
                    <a:bodyPr/>
                    <a:lstStyle/>
                    <a:p>
                      <a:pPr algn="ctr"/>
                      <a:r>
                        <a:rPr lang="en-US" sz="1800" b="0">
                          <a:solidFill>
                            <a:schemeClr val="tx1"/>
                          </a:solidFill>
                          <a:latin typeface="Intel Clear Bold" panose="020B0704020203020204" pitchFamily="34" charset="0"/>
                        </a:rPr>
                        <a:t>Yes</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3"/>
                  </a:ext>
                </a:extLst>
              </a:tr>
              <a:tr h="653787">
                <a:tc>
                  <a:txBody>
                    <a:bodyPr/>
                    <a:lstStyle/>
                    <a:p>
                      <a:pPr algn="r"/>
                      <a:r>
                        <a:rPr lang="ko-KR" altLang="en-US" sz="1600" baseline="0" dirty="0">
                          <a:solidFill>
                            <a:schemeClr val="tx1"/>
                          </a:solidFill>
                          <a:latin typeface="Intel Clear Light" panose="020B0404020203020204" pitchFamily="34" charset="0"/>
                        </a:rPr>
                        <a:t>실시간 업데이트 투명한 의사결정</a:t>
                      </a:r>
                      <a:endParaRPr lang="en-US" sz="1600" dirty="0">
                        <a:solidFill>
                          <a:schemeClr val="tx1"/>
                        </a:solidFill>
                        <a:latin typeface="Intel Clear Light" panose="020B0404020203020204" pitchFamily="34" charset="0"/>
                      </a:endParaRPr>
                    </a:p>
                  </a:txBody>
                  <a:tcPr marL="121807" marR="121807" marT="60904" marB="60904" anchor="ctr">
                    <a:lnL w="12700" cmpd="sng">
                      <a:noFill/>
                    </a:lnL>
                    <a:lnR w="571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b="0">
                          <a:solidFill>
                            <a:schemeClr val="tx1"/>
                          </a:solidFill>
                          <a:latin typeface="Intel Clear Bold" panose="020B0704020203020204" pitchFamily="34" charset="0"/>
                        </a:rPr>
                        <a:t>Yes</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800">
                          <a:solidFill>
                            <a:schemeClr val="tx1"/>
                          </a:solidFill>
                        </a:rPr>
                        <a:t>No</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US" sz="1800" b="0">
                          <a:solidFill>
                            <a:schemeClr val="tx1"/>
                          </a:solidFill>
                          <a:latin typeface="Intel Clear Bold" panose="020B0704020203020204" pitchFamily="34" charset="0"/>
                        </a:rPr>
                        <a:t>Yes</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800" b="0" dirty="0">
                          <a:solidFill>
                            <a:schemeClr val="tx1"/>
                          </a:solidFill>
                          <a:latin typeface="Intel Clear Bold" panose="020B0704020203020204" pitchFamily="34" charset="0"/>
                        </a:rPr>
                        <a:t>Yes</a:t>
                      </a:r>
                    </a:p>
                  </a:txBody>
                  <a:tcPr marL="36543" marR="36543" marT="36543" marB="36543"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4"/>
                  </a:ext>
                </a:extLst>
              </a:tr>
            </a:tbl>
          </a:graphicData>
        </a:graphic>
      </p:graphicFrame>
      <p:sp>
        <p:nvSpPr>
          <p:cNvPr id="15" name="TextBox 14"/>
          <p:cNvSpPr txBox="1"/>
          <p:nvPr/>
        </p:nvSpPr>
        <p:spPr>
          <a:xfrm>
            <a:off x="5639" y="5959772"/>
            <a:ext cx="12180721" cy="369140"/>
          </a:xfrm>
          <a:prstGeom prst="rect">
            <a:avLst/>
          </a:prstGeom>
          <a:noFill/>
        </p:spPr>
        <p:txBody>
          <a:bodyPr wrap="square" lIns="0" tIns="0" rIns="0" bIns="0" rtlCol="0" anchor="ctr">
            <a:spAutoFit/>
          </a:bodyPr>
          <a:lstStyle>
            <a:defPPr>
              <a:defRPr lang="en-US"/>
            </a:defPPr>
            <a:lvl1pPr algn="ctr">
              <a:lnSpc>
                <a:spcPct val="85000"/>
              </a:lnSpc>
              <a:defRPr sz="2800">
                <a:solidFill>
                  <a:schemeClr val="accent5"/>
                </a:solidFill>
                <a:ea typeface="Intel Clear Light" panose="020B0404020203020204" pitchFamily="34" charset="0"/>
                <a:cs typeface="Intel Clear Light" panose="020B0404020203020204" pitchFamily="34" charset="0"/>
              </a:defRPr>
            </a:lvl1pPr>
          </a:lstStyle>
          <a:p>
            <a:pPr defTabSz="913554">
              <a:defRPr/>
            </a:pPr>
            <a:r>
              <a:rPr lang="en-US" sz="2797" kern="0" dirty="0">
                <a:solidFill>
                  <a:srgbClr val="FFA300"/>
                </a:solidFill>
              </a:rPr>
              <a:t>End-to-end solutions frequently require a combined approach</a:t>
            </a:r>
          </a:p>
        </p:txBody>
      </p:sp>
      <p:grpSp>
        <p:nvGrpSpPr>
          <p:cNvPr id="2" name="Group 1"/>
          <p:cNvGrpSpPr/>
          <p:nvPr/>
        </p:nvGrpSpPr>
        <p:grpSpPr>
          <a:xfrm>
            <a:off x="6634219" y="1030595"/>
            <a:ext cx="5128600" cy="1077811"/>
            <a:chOff x="4370389" y="881742"/>
            <a:chExt cx="4403507" cy="925426"/>
          </a:xfrm>
        </p:grpSpPr>
        <p:grpSp>
          <p:nvGrpSpPr>
            <p:cNvPr id="12" name="Group 11"/>
            <p:cNvGrpSpPr/>
            <p:nvPr/>
          </p:nvGrpSpPr>
          <p:grpSpPr>
            <a:xfrm>
              <a:off x="4370389" y="950659"/>
              <a:ext cx="3445748" cy="817436"/>
              <a:chOff x="3823267" y="849118"/>
              <a:chExt cx="4314709" cy="1023581"/>
            </a:xfrm>
          </p:grpSpPr>
          <p:pic>
            <p:nvPicPr>
              <p:cNvPr id="4" name="pasted-image.pdf"/>
              <p:cNvPicPr>
                <a:picLocks noChangeAspect="1"/>
              </p:cNvPicPr>
              <p:nvPr/>
            </p:nvPicPr>
            <p:blipFill>
              <a:blip r:embed="rId3" cstate="hqprint">
                <a:duotone>
                  <a:prstClr val="black"/>
                  <a:schemeClr val="accent2">
                    <a:tint val="45000"/>
                    <a:satMod val="400000"/>
                  </a:scheme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tretch>
                <a:fillRect/>
              </a:stretch>
            </p:blipFill>
            <p:spPr>
              <a:xfrm>
                <a:off x="5576836" y="849118"/>
                <a:ext cx="896669" cy="1023581"/>
              </a:xfrm>
              <a:prstGeom prst="rect">
                <a:avLst/>
              </a:prstGeom>
              <a:ln w="12700">
                <a:miter lim="400000"/>
              </a:ln>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6200000">
                <a:off x="6963432" y="644080"/>
                <a:ext cx="941439" cy="1407648"/>
              </a:xfrm>
              <a:prstGeom prst="rect">
                <a:avLst/>
              </a:prstGeom>
            </p:spPr>
          </p:pic>
          <p:grpSp>
            <p:nvGrpSpPr>
              <p:cNvPr id="7" name="Group 6"/>
              <p:cNvGrpSpPr/>
              <p:nvPr/>
            </p:nvGrpSpPr>
            <p:grpSpPr>
              <a:xfrm>
                <a:off x="3823267" y="945487"/>
                <a:ext cx="1506969" cy="821109"/>
                <a:chOff x="1367360" y="1465015"/>
                <a:chExt cx="2022789" cy="1102167"/>
              </a:xfrm>
            </p:grpSpPr>
            <p:sp>
              <p:nvSpPr>
                <p:cNvPr id="8" name="Right Arrow 7"/>
                <p:cNvSpPr/>
                <p:nvPr/>
              </p:nvSpPr>
              <p:spPr>
                <a:xfrm>
                  <a:off x="1367360" y="1677132"/>
                  <a:ext cx="491986" cy="691879"/>
                </a:xfrm>
                <a:prstGeom prst="rightArrow">
                  <a:avLst/>
                </a:prstGeom>
                <a:gradFill>
                  <a:gsLst>
                    <a:gs pos="0">
                      <a:srgbClr val="FFA300">
                        <a:alpha val="0"/>
                      </a:srgbClr>
                    </a:gs>
                    <a:gs pos="100000">
                      <a:srgbClr val="FFA300"/>
                    </a:gs>
                  </a:gsLst>
                  <a:lin ang="0" scaled="0"/>
                </a:gradFill>
                <a:ln w="12700" cap="flat">
                  <a:noFill/>
                  <a:miter lim="400000"/>
                </a:ln>
                <a:effectLst/>
                <a:sp3d/>
              </p:spPr>
              <p:txBody>
                <a:bodyPr rot="0" spcFirstLastPara="1" vertOverflow="overflow" horzOverflow="overflow" vert="horz" wrap="square" lIns="35685" tIns="35685" rIns="35685" bIns="35685" numCol="1" spcCol="38100" rtlCol="0" anchor="ctr">
                  <a:spAutoFit/>
                </a:bodyPr>
                <a:lstStyle/>
                <a:p>
                  <a:pPr algn="ctr" defTabSz="291823">
                    <a:defRPr/>
                  </a:pPr>
                  <a:endParaRPr lang="en-US" sz="1050" kern="0">
                    <a:solidFill>
                      <a:prstClr val="white"/>
                    </a:solidFill>
                    <a:sym typeface="Helvetica Light"/>
                  </a:endParaRPr>
                </a:p>
              </p:txBody>
            </p:sp>
            <p:sp>
              <p:nvSpPr>
                <p:cNvPr id="9" name="TextBox 8"/>
                <p:cNvSpPr txBox="1"/>
                <p:nvPr/>
              </p:nvSpPr>
              <p:spPr>
                <a:xfrm>
                  <a:off x="1883895" y="1465015"/>
                  <a:ext cx="1017147" cy="1102167"/>
                </a:xfrm>
                <a:prstGeom prst="rect">
                  <a:avLst/>
                </a:prstGeom>
                <a:solidFill>
                  <a:srgbClr val="003C71">
                    <a:alpha val="69804"/>
                  </a:srgbClr>
                </a:solidFill>
                <a:ln w="12700" cap="flat">
                  <a:noFill/>
                  <a:miter lim="400000"/>
                </a:ln>
                <a:effectLst/>
                <a:sp3d/>
              </p:spPr>
              <p:txBody>
                <a:bodyPr rot="0" spcFirstLastPara="1" vertOverflow="overflow" horzOverflow="overflow" vert="horz" wrap="square" lIns="35685" tIns="35685" rIns="35685" bIns="35685" numCol="1" spcCol="38100" rtlCol="0" anchor="ctr">
                  <a:noAutofit/>
                </a:bodyPr>
                <a:lstStyle/>
                <a:p>
                  <a:pPr marL="71900" defTabSz="291823">
                    <a:spcAft>
                      <a:spcPts val="100"/>
                    </a:spcAft>
                    <a:defRPr/>
                  </a:pPr>
                  <a:endParaRPr lang="en-US" sz="1400" kern="0">
                    <a:solidFill>
                      <a:prstClr val="white"/>
                    </a:solidFill>
                    <a:sym typeface="Helvetica Light"/>
                  </a:endParaRPr>
                </a:p>
              </p:txBody>
            </p:sp>
            <p:sp>
              <p:nvSpPr>
                <p:cNvPr id="10" name="Right Arrow 9"/>
                <p:cNvSpPr/>
                <p:nvPr/>
              </p:nvSpPr>
              <p:spPr>
                <a:xfrm>
                  <a:off x="2898160" y="1677132"/>
                  <a:ext cx="491989" cy="691879"/>
                </a:xfrm>
                <a:prstGeom prst="rightArrow">
                  <a:avLst/>
                </a:prstGeom>
                <a:gradFill>
                  <a:gsLst>
                    <a:gs pos="0">
                      <a:srgbClr val="FFA300">
                        <a:alpha val="0"/>
                      </a:srgbClr>
                    </a:gs>
                    <a:gs pos="100000">
                      <a:srgbClr val="FFA300"/>
                    </a:gs>
                  </a:gsLst>
                  <a:lin ang="0" scaled="0"/>
                </a:gradFill>
                <a:ln w="12700" cap="flat">
                  <a:noFill/>
                  <a:miter lim="400000"/>
                </a:ln>
                <a:effectLst/>
                <a:sp3d/>
              </p:spPr>
              <p:txBody>
                <a:bodyPr rot="0" spcFirstLastPara="1" vertOverflow="overflow" horzOverflow="overflow" vert="horz" wrap="square" lIns="35685" tIns="35685" rIns="35685" bIns="35685" numCol="1" spcCol="38100" rtlCol="0" anchor="ctr">
                  <a:spAutoFit/>
                </a:bodyPr>
                <a:lstStyle/>
                <a:p>
                  <a:pPr algn="ctr" defTabSz="291823">
                    <a:defRPr/>
                  </a:pPr>
                  <a:endParaRPr lang="en-US" sz="1050" kern="0">
                    <a:solidFill>
                      <a:prstClr val="white"/>
                    </a:solidFill>
                    <a:sym typeface="Helvetica Light"/>
                  </a:endParaRPr>
                </a:p>
              </p:txBody>
            </p:sp>
          </p:grpSp>
          <p:sp>
            <p:nvSpPr>
              <p:cNvPr id="11" name="TextBox 10"/>
              <p:cNvSpPr txBox="1"/>
              <p:nvPr/>
            </p:nvSpPr>
            <p:spPr>
              <a:xfrm>
                <a:off x="4267372" y="950153"/>
                <a:ext cx="635029" cy="529448"/>
              </a:xfrm>
              <a:prstGeom prst="rect">
                <a:avLst/>
              </a:prstGeom>
              <a:noFill/>
            </p:spPr>
            <p:txBody>
              <a:bodyPr vert="horz" wrap="square" lIns="0" tIns="0" rIns="0" bIns="0" rtlCol="0">
                <a:spAutoFit/>
              </a:bodyPr>
              <a:lstStyle/>
              <a:p>
                <a:pPr algn="ctr"/>
                <a:r>
                  <a:rPr lang="en-US" sz="3200" dirty="0">
                    <a:latin typeface="Intel Clear Pro" panose="020B0804020202060201" pitchFamily="34" charset="0"/>
                    <a:ea typeface="Intel Clear Pro" panose="020B0804020202060201" pitchFamily="34" charset="0"/>
                    <a:cs typeface="Intel Clear Pro" panose="020B0804020202060201" pitchFamily="34" charset="0"/>
                  </a:rPr>
                  <a:t>ML</a:t>
                </a:r>
              </a:p>
            </p:txBody>
          </p:sp>
          <p:sp>
            <p:nvSpPr>
              <p:cNvPr id="13" name="TextBox 12"/>
              <p:cNvSpPr txBox="1"/>
              <p:nvPr/>
            </p:nvSpPr>
            <p:spPr>
              <a:xfrm>
                <a:off x="5706435" y="947105"/>
                <a:ext cx="635029" cy="529448"/>
              </a:xfrm>
              <a:prstGeom prst="rect">
                <a:avLst/>
              </a:prstGeom>
              <a:noFill/>
            </p:spPr>
            <p:txBody>
              <a:bodyPr vert="horz" wrap="square" lIns="0" tIns="0" rIns="0" bIns="0" rtlCol="0">
                <a:spAutoFit/>
              </a:bodyPr>
              <a:lstStyle/>
              <a:p>
                <a:pPr algn="ctr"/>
                <a:r>
                  <a:rPr lang="en-US" sz="3200" dirty="0">
                    <a:effectLst>
                      <a:glow rad="139700">
                        <a:schemeClr val="accent2">
                          <a:satMod val="175000"/>
                          <a:alpha val="40000"/>
                        </a:schemeClr>
                      </a:glow>
                    </a:effectLst>
                    <a:latin typeface="Intel Clear Pro" panose="020B0804020202060201" pitchFamily="34" charset="0"/>
                    <a:ea typeface="Intel Clear Pro" panose="020B0804020202060201" pitchFamily="34" charset="0"/>
                    <a:cs typeface="Intel Clear Pro" panose="020B0804020202060201" pitchFamily="34" charset="0"/>
                  </a:rPr>
                  <a:t>DL</a:t>
                </a:r>
              </a:p>
            </p:txBody>
          </p:sp>
          <p:sp>
            <p:nvSpPr>
              <p:cNvPr id="14" name="TextBox 13"/>
              <p:cNvSpPr txBox="1"/>
              <p:nvPr/>
            </p:nvSpPr>
            <p:spPr>
              <a:xfrm>
                <a:off x="7126766" y="944056"/>
                <a:ext cx="635029" cy="529448"/>
              </a:xfrm>
              <a:prstGeom prst="rect">
                <a:avLst/>
              </a:prstGeom>
              <a:noFill/>
            </p:spPr>
            <p:txBody>
              <a:bodyPr vert="horz" wrap="square" lIns="0" tIns="0" rIns="0" bIns="0" rtlCol="0">
                <a:spAutoFit/>
              </a:bodyPr>
              <a:lstStyle/>
              <a:p>
                <a:pPr algn="ctr"/>
                <a:r>
                  <a:rPr lang="en-US" sz="3200" dirty="0">
                    <a:effectLst>
                      <a:glow rad="139700">
                        <a:schemeClr val="accent4">
                          <a:satMod val="175000"/>
                          <a:alpha val="40000"/>
                        </a:schemeClr>
                      </a:glow>
                    </a:effectLst>
                    <a:latin typeface="Intel Clear Pro" panose="020B0804020202060201" pitchFamily="34" charset="0"/>
                    <a:ea typeface="Intel Clear Pro" panose="020B0804020202060201" pitchFamily="34" charset="0"/>
                    <a:cs typeface="Intel Clear Pro" panose="020B0804020202060201" pitchFamily="34" charset="0"/>
                  </a:rPr>
                  <a:t>MB</a:t>
                </a:r>
              </a:p>
            </p:txBody>
          </p:sp>
        </p:grpSp>
        <p:pic>
          <p:nvPicPr>
            <p:cNvPr id="16" name="Picture 2" descr="Image result for decision flow chart stock market"/>
            <p:cNvPicPr>
              <a:picLocks noChangeAspect="1" noChangeArrowheads="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7979040" y="881742"/>
              <a:ext cx="794856" cy="9254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114790" y="1026477"/>
              <a:ext cx="507137" cy="422820"/>
            </a:xfrm>
            <a:prstGeom prst="rect">
              <a:avLst/>
            </a:prstGeom>
            <a:noFill/>
          </p:spPr>
          <p:txBody>
            <a:bodyPr vert="horz" wrap="square" lIns="0" tIns="0" rIns="0" bIns="0" rtlCol="0">
              <a:spAutoFit/>
            </a:bodyPr>
            <a:lstStyle/>
            <a:p>
              <a:pPr algn="ctr"/>
              <a:r>
                <a:rPr lang="en-US" sz="3200" dirty="0">
                  <a:latin typeface="Intel Clear Pro" panose="020B0804020202060201" pitchFamily="34" charset="0"/>
                  <a:ea typeface="Intel Clear Pro" panose="020B0804020202060201" pitchFamily="34" charset="0"/>
                  <a:cs typeface="Intel Clear Pro" panose="020B0804020202060201" pitchFamily="34" charset="0"/>
                </a:rPr>
                <a:t>LB</a:t>
              </a:r>
            </a:p>
          </p:txBody>
        </p:sp>
      </p:grpSp>
      <p:sp>
        <p:nvSpPr>
          <p:cNvPr id="3" name="Rectangle 2"/>
          <p:cNvSpPr/>
          <p:nvPr/>
        </p:nvSpPr>
        <p:spPr>
          <a:xfrm>
            <a:off x="6784301" y="2035540"/>
            <a:ext cx="1061509" cy="307648"/>
          </a:xfrm>
          <a:prstGeom prst="rect">
            <a:avLst/>
          </a:prstGeom>
        </p:spPr>
        <p:txBody>
          <a:bodyPr wrap="none">
            <a:spAutoFit/>
          </a:bodyPr>
          <a:lstStyle/>
          <a:p>
            <a:r>
              <a:rPr lang="en-US" sz="1399" i="1">
                <a:solidFill>
                  <a:schemeClr val="tx1">
                    <a:lumMod val="75000"/>
                    <a:lumOff val="25000"/>
                  </a:schemeClr>
                </a:solidFill>
                <a:latin typeface="Intel Clear Light" panose="020B0404020203020204" pitchFamily="34" charset="0"/>
              </a:rPr>
              <a:t>Classic ML</a:t>
            </a:r>
            <a:endParaRPr lang="en-US" sz="1465" i="1"/>
          </a:p>
        </p:txBody>
      </p:sp>
      <p:sp>
        <p:nvSpPr>
          <p:cNvPr id="19" name="Rectangle 18"/>
          <p:cNvSpPr/>
          <p:nvPr/>
        </p:nvSpPr>
        <p:spPr>
          <a:xfrm>
            <a:off x="7975551" y="2043123"/>
            <a:ext cx="1442976" cy="307648"/>
          </a:xfrm>
          <a:prstGeom prst="rect">
            <a:avLst/>
          </a:prstGeom>
        </p:spPr>
        <p:txBody>
          <a:bodyPr wrap="square">
            <a:spAutoFit/>
          </a:bodyPr>
          <a:lstStyle/>
          <a:p>
            <a:r>
              <a:rPr lang="en-US" sz="1399" i="1">
                <a:solidFill>
                  <a:schemeClr val="tx1">
                    <a:lumMod val="75000"/>
                    <a:lumOff val="25000"/>
                  </a:schemeClr>
                </a:solidFill>
                <a:latin typeface="Intel Clear Light" panose="020B0404020203020204" pitchFamily="34" charset="0"/>
              </a:rPr>
              <a:t>Deep Learning</a:t>
            </a:r>
            <a:endParaRPr lang="en-US" sz="1465" i="1"/>
          </a:p>
        </p:txBody>
      </p:sp>
      <p:sp>
        <p:nvSpPr>
          <p:cNvPr id="20" name="Rectangle 19"/>
          <p:cNvSpPr/>
          <p:nvPr/>
        </p:nvSpPr>
        <p:spPr>
          <a:xfrm>
            <a:off x="9276319" y="2043892"/>
            <a:ext cx="1377300" cy="307648"/>
          </a:xfrm>
          <a:prstGeom prst="rect">
            <a:avLst/>
          </a:prstGeom>
        </p:spPr>
        <p:txBody>
          <a:bodyPr wrap="none">
            <a:spAutoFit/>
          </a:bodyPr>
          <a:lstStyle/>
          <a:p>
            <a:r>
              <a:rPr lang="en-US" sz="1399" i="1">
                <a:solidFill>
                  <a:schemeClr val="tx1">
                    <a:lumMod val="75000"/>
                    <a:lumOff val="25000"/>
                  </a:schemeClr>
                </a:solidFill>
                <a:latin typeface="Intel Clear Light" panose="020B0404020203020204" pitchFamily="34" charset="0"/>
              </a:rPr>
              <a:t>Memory-based</a:t>
            </a:r>
            <a:endParaRPr lang="en-US" sz="1465" i="1"/>
          </a:p>
        </p:txBody>
      </p:sp>
      <p:sp>
        <p:nvSpPr>
          <p:cNvPr id="21" name="Rectangle 20"/>
          <p:cNvSpPr/>
          <p:nvPr/>
        </p:nvSpPr>
        <p:spPr>
          <a:xfrm>
            <a:off x="10706635" y="2038295"/>
            <a:ext cx="1442976" cy="307648"/>
          </a:xfrm>
          <a:prstGeom prst="rect">
            <a:avLst/>
          </a:prstGeom>
        </p:spPr>
        <p:txBody>
          <a:bodyPr wrap="square">
            <a:spAutoFit/>
          </a:bodyPr>
          <a:lstStyle/>
          <a:p>
            <a:r>
              <a:rPr lang="en-US" sz="1399" i="1">
                <a:solidFill>
                  <a:schemeClr val="tx1">
                    <a:lumMod val="75000"/>
                    <a:lumOff val="25000"/>
                  </a:schemeClr>
                </a:solidFill>
                <a:latin typeface="Intel Clear Light" panose="020B0404020203020204" pitchFamily="34" charset="0"/>
              </a:rPr>
              <a:t>Logic-based</a:t>
            </a:r>
            <a:endParaRPr lang="en-US" sz="1465" i="1"/>
          </a:p>
        </p:txBody>
      </p:sp>
      <p:sp>
        <p:nvSpPr>
          <p:cNvPr id="22" name="Title 1"/>
          <p:cNvSpPr txBox="1">
            <a:spLocks/>
          </p:cNvSpPr>
          <p:nvPr/>
        </p:nvSpPr>
        <p:spPr>
          <a:xfrm>
            <a:off x="579366" y="215880"/>
            <a:ext cx="10848757" cy="552145"/>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altLang="ko-KR" sz="3733" dirty="0">
                <a:solidFill>
                  <a:schemeClr val="tx1"/>
                </a:solidFill>
                <a:latin typeface="+mn-lt"/>
              </a:rPr>
              <a:t>AI</a:t>
            </a:r>
            <a:r>
              <a:rPr lang="ko-KR" altLang="en-US" sz="3733" dirty="0">
                <a:solidFill>
                  <a:schemeClr val="tx1"/>
                </a:solidFill>
                <a:latin typeface="+mn-lt"/>
              </a:rPr>
              <a:t>에 대한 상호보완적 접근</a:t>
            </a:r>
            <a:endParaRPr lang="en-US" sz="3733" dirty="0">
              <a:solidFill>
                <a:schemeClr val="tx1"/>
              </a:solidFill>
              <a:latin typeface="+mn-lt"/>
            </a:endParaRPr>
          </a:p>
        </p:txBody>
      </p:sp>
    </p:spTree>
    <p:extLst>
      <p:ext uri="{BB962C8B-B14F-4D97-AF65-F5344CB8AC3E}">
        <p14:creationId xmlns:p14="http://schemas.microsoft.com/office/powerpoint/2010/main" val="239538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en-US" altLang="ko-KR" sz="3200" b="1" dirty="0"/>
              <a:t>3</a:t>
            </a:r>
            <a:r>
              <a:rPr lang="ko-KR" altLang="en-US" sz="3200" b="1" dirty="0"/>
              <a:t>단계 </a:t>
            </a:r>
            <a:r>
              <a:rPr lang="en-US" altLang="ko-KR" sz="3200" b="1" dirty="0"/>
              <a:t>: CNN</a:t>
            </a:r>
            <a:r>
              <a:rPr lang="ko-KR" altLang="en-US" sz="3200" b="1" dirty="0"/>
              <a:t>을 이용한 이미지 분류 및 인공지능의 적용</a:t>
            </a:r>
            <a:endParaRPr lang="en-US" altLang="ko-KR" sz="3200" dirty="0"/>
          </a:p>
        </p:txBody>
      </p:sp>
      <p:sp>
        <p:nvSpPr>
          <p:cNvPr id="5" name="부제목 4"/>
          <p:cNvSpPr>
            <a:spLocks noGrp="1"/>
          </p:cNvSpPr>
          <p:nvPr>
            <p:ph type="subTitle" idx="1"/>
          </p:nvPr>
        </p:nvSpPr>
        <p:spPr>
          <a:xfrm>
            <a:off x="838200" y="4048089"/>
            <a:ext cx="10515600" cy="1693287"/>
          </a:xfrm>
        </p:spPr>
        <p:txBody>
          <a:bodyPr rtlCol="0">
            <a:noAutofit/>
          </a:bodyPr>
          <a:lstStyle/>
          <a:p>
            <a:pPr lvl="2" algn="l">
              <a:buFont typeface="Wingdings" panose="05000000000000000000" pitchFamily="2" charset="2"/>
              <a:buChar char="l"/>
            </a:pPr>
            <a:r>
              <a:rPr lang="en-US" altLang="ko-KR" sz="1600" dirty="0">
                <a:solidFill>
                  <a:schemeClr val="bg1"/>
                </a:solidFill>
              </a:rPr>
              <a:t> Caltech 101 </a:t>
            </a:r>
            <a:r>
              <a:rPr lang="ko-KR" altLang="en-US" sz="1600" dirty="0">
                <a:solidFill>
                  <a:schemeClr val="bg1"/>
                </a:solidFill>
              </a:rPr>
              <a:t>이미지 </a:t>
            </a:r>
            <a:r>
              <a:rPr lang="ko-KR" altLang="en-US" sz="1600" dirty="0" err="1">
                <a:solidFill>
                  <a:schemeClr val="bg1"/>
                </a:solidFill>
              </a:rPr>
              <a:t>셋트를</a:t>
            </a:r>
            <a:r>
              <a:rPr lang="ko-KR" altLang="en-US" sz="1600" dirty="0">
                <a:solidFill>
                  <a:schemeClr val="bg1"/>
                </a:solidFill>
              </a:rPr>
              <a:t> 인공지능 적용에 적합한 </a:t>
            </a:r>
            <a:r>
              <a:rPr lang="en-US" altLang="ko-KR" sz="1600" dirty="0" err="1">
                <a:solidFill>
                  <a:schemeClr val="bg1"/>
                </a:solidFill>
              </a:rPr>
              <a:t>Numpy</a:t>
            </a:r>
            <a:r>
              <a:rPr lang="en-US" altLang="ko-KR" sz="1600" dirty="0">
                <a:solidFill>
                  <a:schemeClr val="bg1"/>
                </a:solidFill>
              </a:rPr>
              <a:t> </a:t>
            </a:r>
            <a:r>
              <a:rPr lang="ko-KR" altLang="en-US" sz="1600" dirty="0">
                <a:solidFill>
                  <a:schemeClr val="bg1"/>
                </a:solidFill>
              </a:rPr>
              <a:t>배열형식으로 전환</a:t>
            </a:r>
            <a:endParaRPr lang="en-US" altLang="ko-KR" sz="1600" dirty="0">
              <a:solidFill>
                <a:schemeClr val="bg1"/>
              </a:solidFill>
            </a:endParaRPr>
          </a:p>
          <a:p>
            <a:pPr lvl="2" algn="l">
              <a:buFont typeface="Wingdings" panose="05000000000000000000" pitchFamily="2" charset="2"/>
              <a:buChar char="l"/>
            </a:pPr>
            <a:r>
              <a:rPr lang="ko-KR" altLang="en-US" sz="1600" dirty="0">
                <a:solidFill>
                  <a:schemeClr val="bg1"/>
                </a:solidFill>
              </a:rPr>
              <a:t> 이미지 분류에 사용될 이미지에 대한 </a:t>
            </a:r>
            <a:r>
              <a:rPr lang="ko-KR" altLang="en-US" sz="1600" dirty="0" err="1">
                <a:solidFill>
                  <a:schemeClr val="bg1"/>
                </a:solidFill>
              </a:rPr>
              <a:t>라벨지정</a:t>
            </a:r>
            <a:r>
              <a:rPr lang="en-US" altLang="ko-KR" sz="1600" dirty="0">
                <a:solidFill>
                  <a:schemeClr val="bg1"/>
                </a:solidFill>
              </a:rPr>
              <a:t>(</a:t>
            </a:r>
            <a:r>
              <a:rPr lang="ko-KR" altLang="en-US" sz="1600" dirty="0">
                <a:solidFill>
                  <a:schemeClr val="bg1"/>
                </a:solidFill>
              </a:rPr>
              <a:t>지도학습방법 적용</a:t>
            </a:r>
            <a:r>
              <a:rPr lang="en-US" altLang="ko-KR" sz="1600" dirty="0">
                <a:solidFill>
                  <a:schemeClr val="bg1"/>
                </a:solidFill>
              </a:rPr>
              <a:t>)</a:t>
            </a:r>
          </a:p>
          <a:p>
            <a:pPr lvl="2" algn="l">
              <a:buFont typeface="Wingdings" panose="05000000000000000000" pitchFamily="2" charset="2"/>
              <a:buChar char="l"/>
            </a:pPr>
            <a:r>
              <a:rPr lang="ko-KR" altLang="en-US" sz="1600" dirty="0">
                <a:solidFill>
                  <a:schemeClr val="bg1"/>
                </a:solidFill>
              </a:rPr>
              <a:t> </a:t>
            </a:r>
            <a:r>
              <a:rPr lang="ko-KR" altLang="en-US" sz="1600" dirty="0" err="1">
                <a:solidFill>
                  <a:schemeClr val="bg1"/>
                </a:solidFill>
              </a:rPr>
              <a:t>학습데이터</a:t>
            </a:r>
            <a:r>
              <a:rPr lang="ko-KR" altLang="en-US" sz="1600" dirty="0">
                <a:solidFill>
                  <a:schemeClr val="bg1"/>
                </a:solidFill>
              </a:rPr>
              <a:t> 및 테스트 데이터 구분 </a:t>
            </a:r>
            <a:endParaRPr lang="en-US" altLang="ko-KR" sz="1600" dirty="0">
              <a:solidFill>
                <a:schemeClr val="bg1"/>
              </a:solidFill>
            </a:endParaRPr>
          </a:p>
          <a:p>
            <a:pPr lvl="2" algn="l">
              <a:buFont typeface="Wingdings" panose="05000000000000000000" pitchFamily="2" charset="2"/>
              <a:buChar char="l"/>
            </a:pPr>
            <a:r>
              <a:rPr lang="en-US" altLang="ko-KR" sz="1600" dirty="0">
                <a:solidFill>
                  <a:schemeClr val="bg1"/>
                </a:solidFill>
              </a:rPr>
              <a:t> CNN(convolutional Neural Network)</a:t>
            </a:r>
            <a:r>
              <a:rPr lang="ko-KR" altLang="en-US" sz="1600" dirty="0">
                <a:solidFill>
                  <a:schemeClr val="bg1"/>
                </a:solidFill>
              </a:rPr>
              <a:t> 및 </a:t>
            </a:r>
            <a:r>
              <a:rPr lang="en-US" altLang="ko-KR" sz="1600" dirty="0" err="1">
                <a:solidFill>
                  <a:schemeClr val="bg1"/>
                </a:solidFill>
              </a:rPr>
              <a:t>Tensorflow</a:t>
            </a:r>
            <a:r>
              <a:rPr lang="ko-KR" altLang="en-US" sz="1600" dirty="0">
                <a:solidFill>
                  <a:schemeClr val="bg1"/>
                </a:solidFill>
              </a:rPr>
              <a:t>를</a:t>
            </a:r>
            <a:r>
              <a:rPr lang="en-US" altLang="ko-KR" sz="1600" dirty="0">
                <a:solidFill>
                  <a:schemeClr val="bg1"/>
                </a:solidFill>
              </a:rPr>
              <a:t> </a:t>
            </a:r>
            <a:r>
              <a:rPr lang="ko-KR" altLang="en-US" sz="1600" dirty="0">
                <a:solidFill>
                  <a:schemeClr val="bg1"/>
                </a:solidFill>
              </a:rPr>
              <a:t>이용해서 이미지 분류</a:t>
            </a:r>
            <a:endParaRPr lang="en-US" altLang="ko-KR" sz="1600" dirty="0">
              <a:solidFill>
                <a:schemeClr val="bg1"/>
              </a:solidFill>
            </a:endParaRPr>
          </a:p>
          <a:p>
            <a:pPr lvl="2" algn="l"/>
            <a:r>
              <a:rPr lang="ko-KR" altLang="en-US" sz="1600" dirty="0">
                <a:solidFill>
                  <a:schemeClr val="bg1"/>
                </a:solidFill>
              </a:rPr>
              <a:t>   </a:t>
            </a:r>
            <a:r>
              <a:rPr lang="en-US" altLang="ko-KR" dirty="0">
                <a:solidFill>
                  <a:schemeClr val="bg1"/>
                </a:solidFill>
              </a:rPr>
              <a:t>- </a:t>
            </a:r>
            <a:r>
              <a:rPr lang="en-US" altLang="ko-KR" sz="1600" dirty="0" err="1">
                <a:solidFill>
                  <a:schemeClr val="bg1"/>
                </a:solidFill>
              </a:rPr>
              <a:t>Keras</a:t>
            </a:r>
            <a:r>
              <a:rPr lang="en-US" altLang="ko-KR" sz="1600" dirty="0">
                <a:solidFill>
                  <a:schemeClr val="bg1"/>
                </a:solidFill>
              </a:rPr>
              <a:t>(back</a:t>
            </a:r>
            <a:r>
              <a:rPr lang="ko-KR" altLang="en-US" sz="1600" dirty="0">
                <a:solidFill>
                  <a:schemeClr val="bg1"/>
                </a:solidFill>
              </a:rPr>
              <a:t> </a:t>
            </a:r>
            <a:r>
              <a:rPr lang="en-US" altLang="ko-KR" sz="1600" dirty="0">
                <a:solidFill>
                  <a:schemeClr val="bg1"/>
                </a:solidFill>
              </a:rPr>
              <a:t>end</a:t>
            </a:r>
            <a:r>
              <a:rPr lang="ko-KR" altLang="en-US" sz="1600" dirty="0">
                <a:solidFill>
                  <a:schemeClr val="bg1"/>
                </a:solidFill>
              </a:rPr>
              <a:t>에 </a:t>
            </a:r>
            <a:r>
              <a:rPr lang="en-US" altLang="ko-KR" sz="1600" dirty="0" err="1">
                <a:solidFill>
                  <a:schemeClr val="bg1"/>
                </a:solidFill>
              </a:rPr>
              <a:t>Tensorflow</a:t>
            </a:r>
            <a:r>
              <a:rPr lang="en-US" altLang="ko-KR" sz="1600" dirty="0">
                <a:solidFill>
                  <a:schemeClr val="bg1"/>
                </a:solidFill>
              </a:rPr>
              <a:t>)</a:t>
            </a:r>
            <a:r>
              <a:rPr lang="ko-KR" altLang="en-US" sz="1600" dirty="0">
                <a:solidFill>
                  <a:schemeClr val="bg1"/>
                </a:solidFill>
              </a:rPr>
              <a:t>를 이용</a:t>
            </a:r>
            <a:endParaRPr lang="en-US" altLang="ko-KR" sz="1600" dirty="0">
              <a:solidFill>
                <a:schemeClr val="bg1"/>
              </a:solidFill>
            </a:endParaRPr>
          </a:p>
        </p:txBody>
      </p:sp>
    </p:spTree>
    <p:extLst>
      <p:ext uri="{BB962C8B-B14F-4D97-AF65-F5344CB8AC3E}">
        <p14:creationId xmlns:p14="http://schemas.microsoft.com/office/powerpoint/2010/main" val="277577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627510" y="316523"/>
            <a:ext cx="3125787" cy="512152"/>
          </a:xfrm>
        </p:spPr>
        <p:txBody>
          <a:bodyPr rtlCol="0">
            <a:noAutofit/>
          </a:bodyPr>
          <a:lstStyle/>
          <a:p>
            <a:pPr lvl="1" algn="l" rtl="0" latinLnBrk="1">
              <a:lnSpc>
                <a:spcPct val="90000"/>
              </a:lnSpc>
              <a:spcBef>
                <a:spcPct val="0"/>
              </a:spcBef>
            </a:pPr>
            <a:r>
              <a:rPr lang="ko-KR" altLang="en-US" b="1" dirty="0">
                <a:solidFill>
                  <a:schemeClr val="bg1"/>
                </a:solidFill>
              </a:rPr>
              <a:t>여기서 배우는 것 </a:t>
            </a:r>
            <a:r>
              <a:rPr lang="en-US" altLang="ko-KR" b="1" dirty="0">
                <a:solidFill>
                  <a:schemeClr val="bg1"/>
                </a:solidFill>
              </a:rPr>
              <a:t>:</a:t>
            </a:r>
            <a:endParaRPr lang="ko-KR" altLang="en-US" sz="2800" dirty="0">
              <a:solidFill>
                <a:schemeClr val="bg1"/>
              </a:solidFill>
            </a:endParaRPr>
          </a:p>
        </p:txBody>
      </p:sp>
      <p:sp>
        <p:nvSpPr>
          <p:cNvPr id="7" name="텍스트 개체 틀 2"/>
          <p:cNvSpPr txBox="1">
            <a:spLocks/>
          </p:cNvSpPr>
          <p:nvPr/>
        </p:nvSpPr>
        <p:spPr>
          <a:xfrm>
            <a:off x="8432614" y="993739"/>
            <a:ext cx="3505873" cy="2130461"/>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marR="0" lvl="0" indent="-285750" algn="l" defTabSz="914400" rtl="0" eaLnBrk="1" fontAlgn="auto" latinLnBrk="1" hangingPunct="1">
              <a:lnSpc>
                <a:spcPct val="90000"/>
              </a:lnSpc>
              <a:spcBef>
                <a:spcPts val="800"/>
              </a:spcBef>
              <a:spcAft>
                <a:spcPts val="0"/>
              </a:spcAft>
              <a:buClr>
                <a:srgbClr val="87A91B">
                  <a:lumMod val="50000"/>
                </a:srgbClr>
              </a:buClr>
              <a:buSzPct val="100000"/>
              <a:buFont typeface="Arial" pitchFamily="34" charset="0"/>
              <a:buChar char="•"/>
              <a:tabLst/>
              <a:defRPr/>
            </a:pPr>
            <a:r>
              <a:rPr lang="en-US" altLang="ko-KR" sz="1400" dirty="0">
                <a:solidFill>
                  <a:srgbClr val="595959"/>
                </a:solidFill>
              </a:rPr>
              <a:t>CNN</a:t>
            </a:r>
            <a:r>
              <a:rPr lang="ko-KR" altLang="en-US" sz="1400" dirty="0">
                <a:solidFill>
                  <a:srgbClr val="595959"/>
                </a:solidFill>
              </a:rPr>
              <a:t> </a:t>
            </a:r>
            <a:r>
              <a:rPr lang="en-US" altLang="ko-KR" sz="1400" dirty="0">
                <a:solidFill>
                  <a:srgbClr val="595959"/>
                </a:solidFill>
              </a:rPr>
              <a:t>(Convolutional Neural Network)</a:t>
            </a:r>
            <a:r>
              <a:rPr lang="ko-KR" altLang="en-US" sz="1400" dirty="0">
                <a:solidFill>
                  <a:srgbClr val="595959"/>
                </a:solidFill>
              </a:rPr>
              <a:t>을 사용하는 방법</a:t>
            </a:r>
            <a:endParaRPr lang="en-US" altLang="ko-KR" sz="1400" dirty="0">
              <a:solidFill>
                <a:srgbClr val="595959"/>
              </a:solidFill>
            </a:endParaRPr>
          </a:p>
          <a:p>
            <a:pPr marL="285750" marR="0" lvl="0" indent="-285750" algn="l" defTabSz="914400" rtl="0" eaLnBrk="1" fontAlgn="auto" latinLnBrk="1" hangingPunct="1">
              <a:lnSpc>
                <a:spcPct val="90000"/>
              </a:lnSpc>
              <a:spcBef>
                <a:spcPts val="800"/>
              </a:spcBef>
              <a:spcAft>
                <a:spcPts val="0"/>
              </a:spcAft>
              <a:buClr>
                <a:srgbClr val="87A91B">
                  <a:lumMod val="50000"/>
                </a:srgbClr>
              </a:buClr>
              <a:buSzPct val="100000"/>
              <a:buFont typeface="Arial" pitchFamily="34" charset="0"/>
              <a:buChar char="•"/>
              <a:tabLst/>
              <a:defRPr/>
            </a:pPr>
            <a:r>
              <a:rPr lang="en-US" altLang="ko-KR" sz="1400" dirty="0">
                <a:solidFill>
                  <a:srgbClr val="595959"/>
                </a:solidFill>
              </a:rPr>
              <a:t>Color </a:t>
            </a:r>
            <a:r>
              <a:rPr lang="ko-KR" altLang="en-US" sz="1400" dirty="0">
                <a:solidFill>
                  <a:srgbClr val="595959"/>
                </a:solidFill>
              </a:rPr>
              <a:t>이미지 분류</a:t>
            </a:r>
            <a:endParaRPr kumimoji="0" lang="en-US" altLang="ko-KR" sz="1400" b="0" i="0" u="none" strike="noStrike" kern="1200" cap="none" spc="0" normalizeH="0" baseline="0" noProof="0" dirty="0">
              <a:ln>
                <a:noFill/>
              </a:ln>
              <a:solidFill>
                <a:srgbClr val="595959"/>
              </a:solidFill>
              <a:effectLst/>
              <a:uLnTx/>
              <a:uFillTx/>
              <a:latin typeface="맑은 고딕" panose="020B0503020000020004" pitchFamily="50" charset="-127"/>
              <a:ea typeface="맑은 고딕" panose="020B0503020000020004" pitchFamily="50" charset="-127"/>
              <a:cs typeface="+mn-cs"/>
            </a:endParaRPr>
          </a:p>
        </p:txBody>
      </p:sp>
      <p:sp>
        <p:nvSpPr>
          <p:cNvPr id="25" name="제목 4">
            <a:extLst>
              <a:ext uri="{FF2B5EF4-FFF2-40B4-BE49-F238E27FC236}">
                <a16:creationId xmlns:a16="http://schemas.microsoft.com/office/drawing/2014/main" id="{C007B2FA-F3DA-4C0A-8316-DD01F07AF59C}"/>
              </a:ext>
            </a:extLst>
          </p:cNvPr>
          <p:cNvSpPr txBox="1">
            <a:spLocks/>
          </p:cNvSpPr>
          <p:nvPr/>
        </p:nvSpPr>
        <p:spPr>
          <a:xfrm>
            <a:off x="8627510" y="3221649"/>
            <a:ext cx="3125787" cy="512152"/>
          </a:xfrm>
          <a:prstGeom prst="rect">
            <a:avLst/>
          </a:prstGeom>
        </p:spPr>
        <p:txBody>
          <a:bodyPr vert="horz" lIns="91440" tIns="45720" rIns="91440" bIns="45720" rtlCol="0" anchor="b">
            <a:noAutofit/>
          </a:bodyPr>
          <a:lstStyle>
            <a:lvl1pPr algn="l" defTabSz="914400" rtl="0" eaLnBrk="1" latinLnBrk="1" hangingPunct="1">
              <a:lnSpc>
                <a:spcPct val="90000"/>
              </a:lnSpc>
              <a:spcBef>
                <a:spcPct val="0"/>
              </a:spcBef>
              <a:buNone/>
              <a:defRPr sz="3000" kern="1200" cap="all" baseline="0">
                <a:solidFill>
                  <a:schemeClr val="bg1"/>
                </a:solidFill>
                <a:latin typeface="맑은 고딕" panose="020B0503020000020004" pitchFamily="50" charset="-127"/>
                <a:ea typeface="맑은 고딕" panose="020B0503020000020004" pitchFamily="50" charset="-127"/>
                <a:cs typeface="+mj-cs"/>
              </a:defRPr>
            </a:lvl1pPr>
          </a:lstStyle>
          <a:p>
            <a:pPr marL="0" marR="0" lvl="1" indent="0" algn="l" defTabSz="914400" rtl="0" eaLnBrk="1" fontAlgn="auto" latinLnBrk="1" hangingPunct="1">
              <a:lnSpc>
                <a:spcPct val="90000"/>
              </a:lnSpc>
              <a:spcBef>
                <a:spcPct val="0"/>
              </a:spcBef>
              <a:spcAft>
                <a:spcPts val="0"/>
              </a:spcAft>
              <a:buClrTx/>
              <a:buSzTx/>
              <a:buFontTx/>
              <a:buNone/>
              <a:tabLst/>
              <a:defRPr/>
            </a:pPr>
            <a:r>
              <a:rPr kumimoji="0" lang="ko-KR" altLang="en-US" sz="1800" b="1" i="0" u="none" strike="noStrike" kern="0" cap="none" spc="0" normalizeH="0" baseline="0" noProof="0" dirty="0">
                <a:ln>
                  <a:noFill/>
                </a:ln>
                <a:solidFill>
                  <a:prstClr val="white"/>
                </a:solidFill>
                <a:effectLst/>
                <a:uLnTx/>
                <a:uFillTx/>
                <a:latin typeface="Calibri"/>
                <a:ea typeface="HY중고딕" panose="02030600000101010101" pitchFamily="18" charset="-127"/>
                <a:cs typeface="+mn-cs"/>
              </a:rPr>
              <a:t>알고리즘과 </a:t>
            </a:r>
            <a:r>
              <a:rPr kumimoji="0" lang="en-US" altLang="ko-KR" sz="1800" b="1" i="0" u="none" strike="noStrike" kern="0" cap="none" spc="0" normalizeH="0" baseline="0" noProof="0" dirty="0">
                <a:ln>
                  <a:noFill/>
                </a:ln>
                <a:solidFill>
                  <a:prstClr val="white"/>
                </a:solidFill>
                <a:effectLst/>
                <a:uLnTx/>
                <a:uFillTx/>
                <a:latin typeface="Calibri"/>
                <a:ea typeface="HY중고딕" panose="02030600000101010101" pitchFamily="18" charset="-127"/>
                <a:cs typeface="+mn-cs"/>
              </a:rPr>
              <a:t>Tool</a:t>
            </a:r>
            <a:endParaRPr kumimoji="0" lang="ko-KR" altLang="en-US" sz="2800" b="0" i="0" u="none" strike="noStrike" kern="0" cap="none" spc="0" normalizeH="0" baseline="0" noProof="0" dirty="0">
              <a:ln>
                <a:noFill/>
              </a:ln>
              <a:solidFill>
                <a:prstClr val="white"/>
              </a:solidFill>
              <a:effectLst/>
              <a:uLnTx/>
              <a:uFillTx/>
              <a:latin typeface="Calibri"/>
              <a:ea typeface="HY중고딕" panose="02030600000101010101" pitchFamily="18" charset="-127"/>
              <a:cs typeface="+mn-cs"/>
            </a:endParaRPr>
          </a:p>
        </p:txBody>
      </p:sp>
      <p:sp>
        <p:nvSpPr>
          <p:cNvPr id="26" name="텍스트 개체 틀 2">
            <a:extLst>
              <a:ext uri="{FF2B5EF4-FFF2-40B4-BE49-F238E27FC236}">
                <a16:creationId xmlns:a16="http://schemas.microsoft.com/office/drawing/2014/main" id="{35AA50A2-0623-4F0C-97F2-2C6117780A19}"/>
              </a:ext>
            </a:extLst>
          </p:cNvPr>
          <p:cNvSpPr txBox="1">
            <a:spLocks/>
          </p:cNvSpPr>
          <p:nvPr/>
        </p:nvSpPr>
        <p:spPr>
          <a:xfrm>
            <a:off x="8432614" y="3898865"/>
            <a:ext cx="3505873" cy="1406559"/>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marR="0" lvl="0" indent="-285750" algn="l" defTabSz="914400" rtl="0" eaLnBrk="1" fontAlgn="auto" latinLnBrk="1" hangingPunct="1">
              <a:lnSpc>
                <a:spcPct val="90000"/>
              </a:lnSpc>
              <a:spcBef>
                <a:spcPts val="800"/>
              </a:spcBef>
              <a:spcAft>
                <a:spcPts val="0"/>
              </a:spcAft>
              <a:buClr>
                <a:srgbClr val="87A91B">
                  <a:lumMod val="50000"/>
                </a:srgbClr>
              </a:buClr>
              <a:buSzPct val="100000"/>
              <a:buFont typeface="Arial" pitchFamily="34" charset="0"/>
              <a:buChar char="•"/>
              <a:tabLst/>
              <a:defRPr/>
            </a:pPr>
            <a:r>
              <a:rPr kumimoji="0" lang="en-US" altLang="ko-KR" sz="1400" b="0" i="0" u="none" strike="noStrike" kern="1200" cap="none" spc="0" normalizeH="0" baseline="0" noProof="0" dirty="0">
                <a:ln>
                  <a:noFill/>
                </a:ln>
                <a:solidFill>
                  <a:srgbClr val="595959"/>
                </a:solidFill>
                <a:effectLst/>
                <a:uLnTx/>
                <a:uFillTx/>
                <a:latin typeface="맑은 고딕" panose="020B0503020000020004" pitchFamily="50" charset="-127"/>
                <a:ea typeface="맑은 고딕" panose="020B0503020000020004" pitchFamily="50" charset="-127"/>
                <a:cs typeface="+mn-cs"/>
              </a:rPr>
              <a:t>CNN</a:t>
            </a:r>
          </a:p>
          <a:p>
            <a:pPr marL="285750" marR="0" lvl="0" indent="-285750" algn="l" defTabSz="914400" rtl="0" eaLnBrk="1" fontAlgn="auto" latinLnBrk="1" hangingPunct="1">
              <a:lnSpc>
                <a:spcPct val="90000"/>
              </a:lnSpc>
              <a:spcBef>
                <a:spcPts val="800"/>
              </a:spcBef>
              <a:spcAft>
                <a:spcPts val="0"/>
              </a:spcAft>
              <a:buClr>
                <a:srgbClr val="87A91B">
                  <a:lumMod val="50000"/>
                </a:srgbClr>
              </a:buClr>
              <a:buSzPct val="100000"/>
              <a:buFont typeface="Arial" pitchFamily="34" charset="0"/>
              <a:buChar char="•"/>
              <a:tabLst/>
              <a:defRPr/>
            </a:pPr>
            <a:r>
              <a:rPr lang="en-US" altLang="ko-KR" sz="1400" dirty="0" err="1">
                <a:solidFill>
                  <a:srgbClr val="595959"/>
                </a:solidFill>
              </a:rPr>
              <a:t>TenslowFlow</a:t>
            </a:r>
            <a:r>
              <a:rPr lang="en-US" altLang="ko-KR" sz="1400" dirty="0">
                <a:solidFill>
                  <a:srgbClr val="595959"/>
                </a:solidFill>
              </a:rPr>
              <a:t> </a:t>
            </a:r>
          </a:p>
          <a:p>
            <a:pPr marL="285750" marR="0" lvl="0" indent="-285750" algn="l" defTabSz="914400" rtl="0" eaLnBrk="1" fontAlgn="auto" latinLnBrk="1" hangingPunct="1">
              <a:lnSpc>
                <a:spcPct val="90000"/>
              </a:lnSpc>
              <a:spcBef>
                <a:spcPts val="800"/>
              </a:spcBef>
              <a:spcAft>
                <a:spcPts val="0"/>
              </a:spcAft>
              <a:buClr>
                <a:srgbClr val="87A91B">
                  <a:lumMod val="50000"/>
                </a:srgbClr>
              </a:buClr>
              <a:buSzPct val="100000"/>
              <a:buFont typeface="Arial" pitchFamily="34" charset="0"/>
              <a:buChar char="•"/>
              <a:tabLst/>
              <a:defRPr/>
            </a:pPr>
            <a:r>
              <a:rPr kumimoji="0" lang="en-US" altLang="ko-KR" sz="1400" b="0" i="0" u="none" strike="noStrike" kern="1200" cap="none" spc="0" normalizeH="0" baseline="0" noProof="0" dirty="0" err="1">
                <a:ln>
                  <a:noFill/>
                </a:ln>
                <a:solidFill>
                  <a:srgbClr val="595959"/>
                </a:solidFill>
                <a:effectLst/>
                <a:uLnTx/>
                <a:uFillTx/>
                <a:latin typeface="맑은 고딕" panose="020B0503020000020004" pitchFamily="50" charset="-127"/>
                <a:ea typeface="맑은 고딕" panose="020B0503020000020004" pitchFamily="50" charset="-127"/>
                <a:cs typeface="+mn-cs"/>
              </a:rPr>
              <a:t>Keras</a:t>
            </a:r>
            <a:endParaRPr kumimoji="0" lang="en-US" altLang="ko-KR" sz="1400" b="0" i="0" u="none" strike="noStrike" kern="1200" cap="none" spc="0" normalizeH="0" baseline="0" noProof="0" dirty="0">
              <a:ln>
                <a:noFill/>
              </a:ln>
              <a:solidFill>
                <a:srgbClr val="595959"/>
              </a:solidFill>
              <a:effectLst/>
              <a:uLnTx/>
              <a:uFillTx/>
              <a:latin typeface="맑은 고딕" panose="020B0503020000020004" pitchFamily="50" charset="-127"/>
              <a:ea typeface="맑은 고딕" panose="020B0503020000020004" pitchFamily="50" charset="-127"/>
              <a:cs typeface="+mn-cs"/>
            </a:endParaRPr>
          </a:p>
        </p:txBody>
      </p:sp>
      <p:sp>
        <p:nvSpPr>
          <p:cNvPr id="2" name="TextBox 1">
            <a:extLst>
              <a:ext uri="{FF2B5EF4-FFF2-40B4-BE49-F238E27FC236}">
                <a16:creationId xmlns:a16="http://schemas.microsoft.com/office/drawing/2014/main" id="{5E1CB1A1-148D-4A44-80EB-E7D6389FD295}"/>
              </a:ext>
            </a:extLst>
          </p:cNvPr>
          <p:cNvSpPr txBox="1"/>
          <p:nvPr/>
        </p:nvSpPr>
        <p:spPr>
          <a:xfrm>
            <a:off x="259192" y="485343"/>
            <a:ext cx="7646558"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400" dirty="0">
                <a:solidFill>
                  <a:srgbClr val="595959"/>
                </a:solidFill>
                <a:latin typeface="Calibri"/>
                <a:ea typeface="HY중고딕" panose="02030600000101010101" pitchFamily="18" charset="-127"/>
              </a:rPr>
              <a:t>CNN</a:t>
            </a:r>
            <a:r>
              <a:rPr lang="ko-KR" altLang="en-US" sz="1400" dirty="0">
                <a:solidFill>
                  <a:srgbClr val="595959"/>
                </a:solidFill>
                <a:latin typeface="Calibri"/>
                <a:ea typeface="HY중고딕" panose="02030600000101010101" pitchFamily="18" charset="-127"/>
              </a:rPr>
              <a:t>은 </a:t>
            </a:r>
            <a:r>
              <a:rPr lang="en-US" altLang="ko-KR" sz="1400" dirty="0">
                <a:solidFill>
                  <a:srgbClr val="595959"/>
                </a:solidFill>
                <a:latin typeface="Calibri"/>
                <a:ea typeface="HY중고딕" panose="02030600000101010101" pitchFamily="18" charset="-127"/>
              </a:rPr>
              <a:t>Deep Learning</a:t>
            </a:r>
            <a:r>
              <a:rPr lang="ko-KR" altLang="en-US" sz="1400" dirty="0">
                <a:solidFill>
                  <a:srgbClr val="595959"/>
                </a:solidFill>
                <a:latin typeface="Calibri"/>
                <a:ea typeface="HY중고딕" panose="02030600000101010101" pitchFamily="18" charset="-127"/>
              </a:rPr>
              <a:t>을 효율적으로 수행하기 위한 방법 중 하나입니다</a:t>
            </a:r>
            <a:r>
              <a:rPr lang="en-US" altLang="ko-KR" sz="1400" dirty="0">
                <a:solidFill>
                  <a:srgbClr val="595959"/>
                </a:solidFill>
                <a:latin typeface="Calibri"/>
                <a:ea typeface="HY중고딕" panose="02030600000101010101" pitchFamily="18" charset="-127"/>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400" dirty="0">
                <a:solidFill>
                  <a:srgbClr val="595959"/>
                </a:solidFill>
                <a:latin typeface="Calibri"/>
                <a:ea typeface="HY중고딕" panose="02030600000101010101" pitchFamily="18" charset="-127"/>
              </a:rPr>
              <a:t>Neural Network</a:t>
            </a:r>
            <a:r>
              <a:rPr lang="ko-KR" altLang="en-US" sz="1400" dirty="0">
                <a:solidFill>
                  <a:srgbClr val="595959"/>
                </a:solidFill>
                <a:latin typeface="Calibri"/>
                <a:ea typeface="HY중고딕" panose="02030600000101010101" pitchFamily="18" charset="-127"/>
              </a:rPr>
              <a:t>의 결점인 </a:t>
            </a:r>
            <a:r>
              <a:rPr lang="en-US" altLang="ko-KR" sz="1400" dirty="0">
                <a:solidFill>
                  <a:srgbClr val="595959"/>
                </a:solidFill>
                <a:latin typeface="Calibri"/>
                <a:ea typeface="HY중고딕" panose="02030600000101010101" pitchFamily="18" charset="-127"/>
              </a:rPr>
              <a:t>layer</a:t>
            </a:r>
            <a:r>
              <a:rPr lang="ko-KR" altLang="en-US" sz="1400" dirty="0">
                <a:solidFill>
                  <a:srgbClr val="595959"/>
                </a:solidFill>
                <a:latin typeface="Calibri"/>
                <a:ea typeface="HY중고딕" panose="02030600000101010101" pitchFamily="18" charset="-127"/>
              </a:rPr>
              <a:t>가 늘어나면 학습이 잘 안된다는 문제점을 입력층과 </a:t>
            </a:r>
            <a:r>
              <a:rPr lang="ko-KR" altLang="en-US" sz="1400" dirty="0" err="1">
                <a:solidFill>
                  <a:srgbClr val="595959"/>
                </a:solidFill>
                <a:latin typeface="Calibri"/>
                <a:ea typeface="HY중고딕" panose="02030600000101010101" pitchFamily="18" charset="-127"/>
              </a:rPr>
              <a:t>출력층</a:t>
            </a:r>
            <a:r>
              <a:rPr lang="ko-KR" altLang="en-US" sz="1400" dirty="0">
                <a:solidFill>
                  <a:srgbClr val="595959"/>
                </a:solidFill>
                <a:latin typeface="Calibri"/>
                <a:ea typeface="HY중고딕" panose="02030600000101010101" pitchFamily="18" charset="-127"/>
              </a:rPr>
              <a:t> 사이에 </a:t>
            </a:r>
            <a:r>
              <a:rPr lang="en-US" altLang="ko-KR" sz="1400" dirty="0">
                <a:solidFill>
                  <a:srgbClr val="595959"/>
                </a:solidFill>
                <a:latin typeface="Calibri"/>
                <a:ea typeface="HY중고딕" panose="02030600000101010101" pitchFamily="18" charset="-127"/>
              </a:rPr>
              <a:t>Convolution</a:t>
            </a:r>
            <a:r>
              <a:rPr lang="ko-KR" altLang="en-US" sz="1400" dirty="0">
                <a:solidFill>
                  <a:srgbClr val="595959"/>
                </a:solidFill>
                <a:latin typeface="Calibri"/>
                <a:ea typeface="HY중고딕" panose="02030600000101010101" pitchFamily="18" charset="-127"/>
              </a:rPr>
              <a:t>과 </a:t>
            </a:r>
            <a:r>
              <a:rPr lang="en-US" altLang="ko-KR" sz="1400" dirty="0">
                <a:solidFill>
                  <a:srgbClr val="595959"/>
                </a:solidFill>
                <a:latin typeface="Calibri"/>
                <a:ea typeface="HY중고딕" panose="02030600000101010101" pitchFamily="18" charset="-127"/>
              </a:rPr>
              <a:t>pooling</a:t>
            </a:r>
            <a:r>
              <a:rPr lang="ko-KR" altLang="en-US" sz="1400" dirty="0">
                <a:solidFill>
                  <a:srgbClr val="595959"/>
                </a:solidFill>
                <a:latin typeface="Calibri"/>
                <a:ea typeface="HY중고딕" panose="02030600000101010101" pitchFamily="18" charset="-127"/>
              </a:rPr>
              <a:t>층을 적절하게 추가함으로써 그 결점을 해결한 것입니다 </a:t>
            </a:r>
            <a:endParaRPr lang="en-US" altLang="ko-KR" sz="1400" dirty="0">
              <a:solidFill>
                <a:srgbClr val="595959"/>
              </a:solidFill>
              <a:latin typeface="Calibri"/>
              <a:ea typeface="HY중고딕" panose="02030600000101010101" pitchFamily="18" charset="-12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ko-KR" sz="1400" dirty="0">
              <a:solidFill>
                <a:srgbClr val="595959"/>
              </a:solidFill>
              <a:latin typeface="Calibri"/>
              <a:ea typeface="HY중고딕" panose="02030600000101010101" pitchFamily="18" charset="-12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400" dirty="0">
                <a:solidFill>
                  <a:srgbClr val="595959"/>
                </a:solidFill>
                <a:latin typeface="Calibri"/>
                <a:ea typeface="HY중고딕" panose="02030600000101010101" pitchFamily="18" charset="-127"/>
              </a:rPr>
              <a:t>3</a:t>
            </a:r>
            <a:r>
              <a:rPr lang="ko-KR" altLang="en-US" sz="1400" dirty="0">
                <a:solidFill>
                  <a:srgbClr val="595959"/>
                </a:solidFill>
                <a:latin typeface="Calibri"/>
                <a:ea typeface="HY중고딕" panose="02030600000101010101" pitchFamily="18" charset="-127"/>
              </a:rPr>
              <a:t>단계에서는 앞서 </a:t>
            </a:r>
            <a:r>
              <a:rPr lang="en-US" altLang="ko-KR" sz="1400" dirty="0">
                <a:solidFill>
                  <a:srgbClr val="595959"/>
                </a:solidFill>
                <a:latin typeface="Calibri"/>
                <a:ea typeface="HY중고딕" panose="02030600000101010101" pitchFamily="18" charset="-127"/>
              </a:rPr>
              <a:t>download</a:t>
            </a:r>
            <a:r>
              <a:rPr lang="ko-KR" altLang="en-US" sz="1400" dirty="0">
                <a:solidFill>
                  <a:srgbClr val="595959"/>
                </a:solidFill>
                <a:latin typeface="Calibri"/>
                <a:ea typeface="HY중고딕" panose="02030600000101010101" pitchFamily="18" charset="-127"/>
              </a:rPr>
              <a:t>받은 </a:t>
            </a:r>
            <a:r>
              <a:rPr lang="en-US" altLang="ko-KR" sz="1400" dirty="0">
                <a:solidFill>
                  <a:srgbClr val="595959"/>
                </a:solidFill>
                <a:latin typeface="Calibri"/>
                <a:ea typeface="HY중고딕" panose="02030600000101010101" pitchFamily="18" charset="-127"/>
              </a:rPr>
              <a:t>Caltech101 color </a:t>
            </a:r>
            <a:r>
              <a:rPr lang="ko-KR" altLang="en-US" sz="1400" dirty="0">
                <a:solidFill>
                  <a:srgbClr val="595959"/>
                </a:solidFill>
                <a:latin typeface="Calibri"/>
                <a:ea typeface="HY중고딕" panose="02030600000101010101" pitchFamily="18" charset="-127"/>
              </a:rPr>
              <a:t>이미지를  분류하는 작업을 해보도록 하겠습니다</a:t>
            </a:r>
            <a:r>
              <a:rPr lang="en-US" altLang="ko-KR" sz="1400" dirty="0">
                <a:solidFill>
                  <a:srgbClr val="595959"/>
                </a:solidFill>
                <a:latin typeface="Calibri"/>
                <a:ea typeface="HY중고딕" panose="02030600000101010101" pitchFamily="18" charset="-127"/>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ko-KR" sz="1400" dirty="0">
              <a:solidFill>
                <a:srgbClr val="595959"/>
              </a:solidFill>
              <a:latin typeface="Calibri"/>
              <a:ea typeface="HY중고딕" panose="02030600000101010101" pitchFamily="18" charset="-12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400" dirty="0">
                <a:solidFill>
                  <a:srgbClr val="595959"/>
                </a:solidFill>
                <a:latin typeface="Calibri"/>
                <a:ea typeface="HY중고딕" panose="02030600000101010101" pitchFamily="18" charset="-127"/>
              </a:rPr>
              <a:t>Caltech101</a:t>
            </a:r>
            <a:r>
              <a:rPr lang="ko-KR" altLang="en-US" sz="1400" dirty="0">
                <a:solidFill>
                  <a:srgbClr val="595959"/>
                </a:solidFill>
                <a:latin typeface="Calibri"/>
                <a:ea typeface="HY중고딕" panose="02030600000101010101" pitchFamily="18" charset="-127"/>
              </a:rPr>
              <a:t>은 </a:t>
            </a:r>
            <a:r>
              <a:rPr lang="en-US" altLang="ko-KR" sz="1400" dirty="0">
                <a:solidFill>
                  <a:srgbClr val="595959"/>
                </a:solidFill>
                <a:latin typeface="Calibri"/>
                <a:ea typeface="HY중고딕" panose="02030600000101010101" pitchFamily="18" charset="-127"/>
              </a:rPr>
              <a:t>101</a:t>
            </a:r>
            <a:r>
              <a:rPr lang="ko-KR" altLang="en-US" sz="1400" dirty="0">
                <a:solidFill>
                  <a:srgbClr val="595959"/>
                </a:solidFill>
                <a:latin typeface="Calibri"/>
                <a:ea typeface="HY중고딕" panose="02030600000101010101" pitchFamily="18" charset="-127"/>
              </a:rPr>
              <a:t>종류의 이미지 카테고리로 분류가 되어 있는데 전부 학습하기에는 시간이 너무 걸릴 수 있어서 </a:t>
            </a:r>
            <a:r>
              <a:rPr lang="en-US" altLang="ko-KR" sz="1400" dirty="0">
                <a:solidFill>
                  <a:srgbClr val="595959"/>
                </a:solidFill>
                <a:latin typeface="Calibri"/>
                <a:ea typeface="HY중고딕" panose="02030600000101010101" pitchFamily="18" charset="-127"/>
              </a:rPr>
              <a:t>5</a:t>
            </a:r>
            <a:r>
              <a:rPr lang="ko-KR" altLang="en-US" sz="1400" dirty="0">
                <a:solidFill>
                  <a:srgbClr val="595959"/>
                </a:solidFill>
                <a:latin typeface="Calibri"/>
                <a:ea typeface="HY중고딕" panose="02030600000101010101" pitchFamily="18" charset="-127"/>
              </a:rPr>
              <a:t>가지 정도의 이미지를 학습하는 방법을 선택하도록 합니다</a:t>
            </a:r>
            <a:r>
              <a:rPr lang="en-US" altLang="ko-KR" sz="1400" dirty="0">
                <a:solidFill>
                  <a:srgbClr val="595959"/>
                </a:solidFill>
                <a:latin typeface="Calibri"/>
                <a:ea typeface="HY중고딕" panose="02030600000101010101" pitchFamily="18" charset="-127"/>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ko-KR" sz="1400" dirty="0">
              <a:solidFill>
                <a:srgbClr val="595959"/>
              </a:solidFill>
              <a:latin typeface="Calibri"/>
              <a:ea typeface="HY중고딕" panose="02030600000101010101" pitchFamily="18" charset="-12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400" dirty="0">
                <a:solidFill>
                  <a:srgbClr val="595959"/>
                </a:solidFill>
                <a:latin typeface="Calibri"/>
                <a:ea typeface="HY중고딕" panose="02030600000101010101" pitchFamily="18" charset="-127"/>
              </a:rPr>
              <a:t>의자</a:t>
            </a:r>
            <a:r>
              <a:rPr lang="en-US" altLang="ko-KR" sz="1400" dirty="0">
                <a:solidFill>
                  <a:srgbClr val="595959"/>
                </a:solidFill>
                <a:latin typeface="Calibri"/>
                <a:ea typeface="HY중고딕" panose="02030600000101010101" pitchFamily="18" charset="-127"/>
              </a:rPr>
              <a:t>, </a:t>
            </a:r>
            <a:r>
              <a:rPr lang="ko-KR" altLang="en-US" sz="1400" dirty="0">
                <a:solidFill>
                  <a:srgbClr val="595959"/>
                </a:solidFill>
                <a:latin typeface="Calibri"/>
                <a:ea typeface="HY중고딕" panose="02030600000101010101" pitchFamily="18" charset="-127"/>
              </a:rPr>
              <a:t>카메라</a:t>
            </a:r>
            <a:r>
              <a:rPr lang="en-US" altLang="ko-KR" sz="1400" dirty="0">
                <a:solidFill>
                  <a:srgbClr val="595959"/>
                </a:solidFill>
                <a:latin typeface="Calibri"/>
                <a:ea typeface="HY중고딕" panose="02030600000101010101" pitchFamily="18" charset="-127"/>
              </a:rPr>
              <a:t>, </a:t>
            </a:r>
            <a:r>
              <a:rPr lang="ko-KR" altLang="en-US" sz="1400" dirty="0">
                <a:solidFill>
                  <a:srgbClr val="595959"/>
                </a:solidFill>
                <a:latin typeface="Calibri"/>
                <a:ea typeface="HY중고딕" panose="02030600000101010101" pitchFamily="18" charset="-127"/>
              </a:rPr>
              <a:t>나비</a:t>
            </a:r>
            <a:r>
              <a:rPr lang="en-US" altLang="ko-KR" sz="1400" dirty="0">
                <a:solidFill>
                  <a:srgbClr val="595959"/>
                </a:solidFill>
                <a:latin typeface="Calibri"/>
                <a:ea typeface="HY중고딕" panose="02030600000101010101" pitchFamily="18" charset="-127"/>
              </a:rPr>
              <a:t>, </a:t>
            </a:r>
            <a:r>
              <a:rPr lang="ko-KR" altLang="en-US" sz="1400" dirty="0">
                <a:solidFill>
                  <a:srgbClr val="595959"/>
                </a:solidFill>
                <a:latin typeface="Calibri"/>
                <a:ea typeface="HY중고딕" panose="02030600000101010101" pitchFamily="18" charset="-127"/>
              </a:rPr>
              <a:t>코끼리</a:t>
            </a:r>
            <a:r>
              <a:rPr lang="en-US" altLang="ko-KR" sz="1400" dirty="0">
                <a:solidFill>
                  <a:srgbClr val="595959"/>
                </a:solidFill>
                <a:latin typeface="Calibri"/>
                <a:ea typeface="HY중고딕" panose="02030600000101010101" pitchFamily="18" charset="-127"/>
              </a:rPr>
              <a:t>, </a:t>
            </a:r>
            <a:r>
              <a:rPr lang="ko-KR" altLang="en-US" sz="1400" dirty="0">
                <a:solidFill>
                  <a:srgbClr val="595959"/>
                </a:solidFill>
                <a:latin typeface="Calibri"/>
                <a:ea typeface="HY중고딕" panose="02030600000101010101" pitchFamily="18" charset="-127"/>
              </a:rPr>
              <a:t>플라밍고를 선택하겠습니다</a:t>
            </a:r>
            <a:r>
              <a:rPr lang="en-US" altLang="ko-KR" sz="1400" dirty="0">
                <a:solidFill>
                  <a:srgbClr val="595959"/>
                </a:solidFill>
                <a:latin typeface="Calibri"/>
                <a:ea typeface="HY중고딕" panose="02030600000101010101" pitchFamily="18" charset="-127"/>
              </a:rPr>
              <a:t>. </a:t>
            </a:r>
            <a:r>
              <a:rPr lang="ko-KR" altLang="en-US" sz="1400" dirty="0">
                <a:solidFill>
                  <a:srgbClr val="595959"/>
                </a:solidFill>
                <a:latin typeface="Calibri"/>
                <a:ea typeface="HY중고딕" panose="02030600000101010101" pitchFamily="18" charset="-127"/>
              </a:rPr>
              <a:t>각 카테고리에는 </a:t>
            </a:r>
            <a:r>
              <a:rPr lang="en-US" altLang="ko-KR" sz="1400" dirty="0">
                <a:solidFill>
                  <a:srgbClr val="595959"/>
                </a:solidFill>
                <a:latin typeface="Calibri"/>
                <a:ea typeface="HY중고딕" panose="02030600000101010101" pitchFamily="18" charset="-127"/>
              </a:rPr>
              <a:t>60</a:t>
            </a:r>
            <a:r>
              <a:rPr lang="ko-KR" altLang="en-US" sz="1400" dirty="0">
                <a:solidFill>
                  <a:srgbClr val="595959"/>
                </a:solidFill>
                <a:latin typeface="Calibri"/>
                <a:ea typeface="HY중고딕" panose="02030600000101010101" pitchFamily="18" charset="-127"/>
              </a:rPr>
              <a:t>장 정도의 사진이 들어 있으니 합계 </a:t>
            </a:r>
            <a:r>
              <a:rPr lang="en-US" altLang="ko-KR" sz="1400" dirty="0">
                <a:solidFill>
                  <a:srgbClr val="595959"/>
                </a:solidFill>
                <a:latin typeface="Calibri"/>
                <a:ea typeface="HY중고딕" panose="02030600000101010101" pitchFamily="18" charset="-127"/>
              </a:rPr>
              <a:t>300</a:t>
            </a:r>
            <a:r>
              <a:rPr lang="ko-KR" altLang="en-US" sz="1400" dirty="0">
                <a:solidFill>
                  <a:srgbClr val="595959"/>
                </a:solidFill>
                <a:latin typeface="Calibri"/>
                <a:ea typeface="HY중고딕" panose="02030600000101010101" pitchFamily="18" charset="-127"/>
              </a:rPr>
              <a:t>장 정도의 이미지를 대상으로 분류 작업을 진행합니다</a:t>
            </a:r>
            <a:r>
              <a:rPr lang="en-US" altLang="ko-KR" sz="1400" dirty="0">
                <a:solidFill>
                  <a:srgbClr val="595959"/>
                </a:solidFill>
                <a:latin typeface="Calibri"/>
                <a:ea typeface="HY중고딕" panose="02030600000101010101" pitchFamily="18" charset="-127"/>
              </a:rPr>
              <a:t>. </a:t>
            </a:r>
            <a:r>
              <a:rPr lang="ko-KR" altLang="en-US" sz="1400" dirty="0">
                <a:solidFill>
                  <a:srgbClr val="595959"/>
                </a:solidFill>
                <a:latin typeface="Calibri"/>
                <a:ea typeface="HY중고딕" panose="02030600000101010101" pitchFamily="18" charset="-127"/>
              </a:rPr>
              <a:t> </a:t>
            </a:r>
            <a:r>
              <a:rPr lang="en-US" altLang="ko-KR" sz="1400" dirty="0">
                <a:solidFill>
                  <a:srgbClr val="595959"/>
                </a:solidFill>
                <a:latin typeface="Calibri"/>
                <a:ea typeface="HY중고딕" panose="02030600000101010101" pitchFamily="18" charset="-127"/>
              </a:rPr>
              <a:t> </a:t>
            </a:r>
            <a:endParaRPr kumimoji="0" lang="ko-KR" altLang="en-US" sz="1400" i="0" u="none" strike="noStrike" kern="1200" cap="none" spc="0" normalizeH="0" baseline="0" noProof="0" dirty="0">
              <a:ln>
                <a:noFill/>
              </a:ln>
              <a:solidFill>
                <a:srgbClr val="595959"/>
              </a:solidFill>
              <a:effectLst/>
              <a:uLnTx/>
              <a:uFillTx/>
              <a:latin typeface="Calibri"/>
              <a:ea typeface="HY중고딕" panose="02030600000101010101" pitchFamily="18" charset="-127"/>
              <a:cs typeface="+mn-cs"/>
            </a:endParaRPr>
          </a:p>
        </p:txBody>
      </p:sp>
      <p:pic>
        <p:nvPicPr>
          <p:cNvPr id="3" name="그림 2">
            <a:extLst>
              <a:ext uri="{FF2B5EF4-FFF2-40B4-BE49-F238E27FC236}">
                <a16:creationId xmlns:a16="http://schemas.microsoft.com/office/drawing/2014/main" id="{910A5FED-9043-4C50-A997-A528BEE71872}"/>
              </a:ext>
            </a:extLst>
          </p:cNvPr>
          <p:cNvPicPr>
            <a:picLocks noChangeAspect="1"/>
          </p:cNvPicPr>
          <p:nvPr/>
        </p:nvPicPr>
        <p:blipFill>
          <a:blip r:embed="rId3"/>
          <a:stretch>
            <a:fillRect/>
          </a:stretch>
        </p:blipFill>
        <p:spPr>
          <a:xfrm>
            <a:off x="438703" y="3463169"/>
            <a:ext cx="3466546" cy="2924174"/>
          </a:xfrm>
          <a:prstGeom prst="rect">
            <a:avLst/>
          </a:prstGeom>
        </p:spPr>
      </p:pic>
      <p:pic>
        <p:nvPicPr>
          <p:cNvPr id="4" name="그림 3">
            <a:extLst>
              <a:ext uri="{FF2B5EF4-FFF2-40B4-BE49-F238E27FC236}">
                <a16:creationId xmlns:a16="http://schemas.microsoft.com/office/drawing/2014/main" id="{DD5F628E-4DBA-4DE7-A4C4-4BAA43CB1183}"/>
              </a:ext>
            </a:extLst>
          </p:cNvPr>
          <p:cNvPicPr>
            <a:picLocks noChangeAspect="1"/>
          </p:cNvPicPr>
          <p:nvPr/>
        </p:nvPicPr>
        <p:blipFill>
          <a:blip r:embed="rId4"/>
          <a:stretch>
            <a:fillRect/>
          </a:stretch>
        </p:blipFill>
        <p:spPr>
          <a:xfrm>
            <a:off x="4267200" y="3429000"/>
            <a:ext cx="3638550" cy="2958343"/>
          </a:xfrm>
          <a:prstGeom prst="rect">
            <a:avLst/>
          </a:prstGeom>
        </p:spPr>
      </p:pic>
      <p:sp>
        <p:nvSpPr>
          <p:cNvPr id="29" name="텍스트 개체 틀 2">
            <a:extLst>
              <a:ext uri="{FF2B5EF4-FFF2-40B4-BE49-F238E27FC236}">
                <a16:creationId xmlns:a16="http://schemas.microsoft.com/office/drawing/2014/main" id="{209C535F-F84F-4DD0-9BB0-CCAF9EF03C53}"/>
              </a:ext>
            </a:extLst>
          </p:cNvPr>
          <p:cNvSpPr txBox="1">
            <a:spLocks/>
          </p:cNvSpPr>
          <p:nvPr/>
        </p:nvSpPr>
        <p:spPr>
          <a:xfrm>
            <a:off x="8432614" y="5515917"/>
            <a:ext cx="3505873" cy="1025560"/>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marR="0" lvl="0" indent="-285750" algn="l" defTabSz="914400" rtl="0" eaLnBrk="1" fontAlgn="auto" latinLnBrk="1" hangingPunct="1">
              <a:lnSpc>
                <a:spcPct val="90000"/>
              </a:lnSpc>
              <a:spcBef>
                <a:spcPts val="800"/>
              </a:spcBef>
              <a:spcAft>
                <a:spcPts val="0"/>
              </a:spcAft>
              <a:buClr>
                <a:srgbClr val="87A91B">
                  <a:lumMod val="50000"/>
                </a:srgbClr>
              </a:buClr>
              <a:buSzPct val="100000"/>
              <a:buFont typeface="Arial" pitchFamily="34" charset="0"/>
              <a:buChar char="•"/>
              <a:tabLst/>
              <a:defRPr/>
            </a:pPr>
            <a:r>
              <a:rPr lang="ko-KR" altLang="en-US" sz="1200" dirty="0">
                <a:solidFill>
                  <a:srgbClr val="595959"/>
                </a:solidFill>
              </a:rPr>
              <a:t>이미지를 일정한 사이즈로 </a:t>
            </a:r>
            <a:r>
              <a:rPr lang="en-US" altLang="ko-KR" sz="1200" dirty="0">
                <a:solidFill>
                  <a:srgbClr val="595959"/>
                </a:solidFill>
              </a:rPr>
              <a:t>resize</a:t>
            </a:r>
            <a:r>
              <a:rPr lang="ko-KR" altLang="en-US" sz="1200" dirty="0">
                <a:solidFill>
                  <a:srgbClr val="595959"/>
                </a:solidFill>
              </a:rPr>
              <a:t>한 상태에서 이미지를 </a:t>
            </a:r>
            <a:r>
              <a:rPr lang="en-US" altLang="ko-KR" sz="1200" dirty="0">
                <a:solidFill>
                  <a:srgbClr val="595959"/>
                </a:solidFill>
              </a:rPr>
              <a:t>24</a:t>
            </a:r>
            <a:r>
              <a:rPr lang="ko-KR" altLang="en-US" sz="1200" dirty="0">
                <a:solidFill>
                  <a:srgbClr val="595959"/>
                </a:solidFill>
              </a:rPr>
              <a:t>비트 </a:t>
            </a:r>
            <a:r>
              <a:rPr lang="en-US" altLang="ko-KR" sz="1200" dirty="0">
                <a:solidFill>
                  <a:srgbClr val="595959"/>
                </a:solidFill>
              </a:rPr>
              <a:t>RGB</a:t>
            </a:r>
            <a:r>
              <a:rPr lang="ko-KR" altLang="en-US" sz="1200" dirty="0">
                <a:solidFill>
                  <a:srgbClr val="595959"/>
                </a:solidFill>
              </a:rPr>
              <a:t>형식으로 변환해서 작업을 진행합니다</a:t>
            </a:r>
            <a:r>
              <a:rPr lang="en-US" altLang="ko-KR" sz="1200" dirty="0">
                <a:solidFill>
                  <a:srgbClr val="595959"/>
                </a:solidFill>
              </a:rPr>
              <a:t>. </a:t>
            </a:r>
            <a:r>
              <a:rPr lang="ko-KR" altLang="en-US" sz="1200" dirty="0">
                <a:solidFill>
                  <a:srgbClr val="595959"/>
                </a:solidFill>
              </a:rPr>
              <a:t>또한 기계학습에서 바로 사용할 수 있도록 </a:t>
            </a:r>
            <a:r>
              <a:rPr lang="en-US" altLang="ko-KR" sz="1200" dirty="0" err="1">
                <a:solidFill>
                  <a:srgbClr val="595959"/>
                </a:solidFill>
              </a:rPr>
              <a:t>Numpy</a:t>
            </a:r>
            <a:r>
              <a:rPr lang="ko-KR" altLang="en-US" sz="1200" dirty="0">
                <a:solidFill>
                  <a:srgbClr val="595959"/>
                </a:solidFill>
              </a:rPr>
              <a:t>배열형식으로 보존합니다</a:t>
            </a:r>
            <a:r>
              <a:rPr lang="en-US" altLang="ko-KR" sz="1200" dirty="0">
                <a:solidFill>
                  <a:srgbClr val="595959"/>
                </a:solidFill>
              </a:rPr>
              <a:t>. </a:t>
            </a:r>
            <a:endParaRPr kumimoji="0" lang="en-US" altLang="ko-KR" sz="1200" b="0" i="0" u="none" strike="noStrike" kern="1200" cap="none" spc="0" normalizeH="0" baseline="0" noProof="0" dirty="0">
              <a:ln>
                <a:noFill/>
              </a:ln>
              <a:solidFill>
                <a:srgbClr val="595959"/>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871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2"/>
          <p:cNvSpPr>
            <a:spLocks noGrp="1"/>
          </p:cNvSpPr>
          <p:nvPr>
            <p:ph type="body" sz="half" idx="2"/>
          </p:nvPr>
        </p:nvSpPr>
        <p:spPr>
          <a:xfrm>
            <a:off x="8451664" y="1574657"/>
            <a:ext cx="3505873" cy="3673617"/>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r>
              <a:rPr lang="en-US" altLang="ko-KR" b="1" dirty="0" err="1"/>
              <a:t>SKLearn</a:t>
            </a:r>
            <a:endParaRPr lang="en-US" altLang="ko-KR" b="1" dirty="0"/>
          </a:p>
          <a:p>
            <a:pPr marL="285750" lvl="2" indent="-285750">
              <a:buFont typeface="Arial" panose="020B0604020202020204" pitchFamily="34" charset="0"/>
              <a:buChar char="•"/>
            </a:pPr>
            <a:endParaRPr lang="en-US" altLang="ko-KR" b="1" dirty="0"/>
          </a:p>
          <a:p>
            <a:pPr marL="285750" lvl="2" indent="-285750">
              <a:buFont typeface="Arial" panose="020B0604020202020204" pitchFamily="34" charset="0"/>
              <a:buChar char="•"/>
            </a:pPr>
            <a:endParaRPr lang="en-US" altLang="ko-KR" b="1" dirty="0"/>
          </a:p>
          <a:p>
            <a:pPr marL="285750" lvl="2" indent="-285750">
              <a:buFont typeface="Arial" panose="020B0604020202020204" pitchFamily="34" charset="0"/>
              <a:buChar char="•"/>
            </a:pPr>
            <a:r>
              <a:rPr lang="en-US" altLang="ko-KR" b="1" dirty="0" err="1"/>
              <a:t>cross_validation</a:t>
            </a:r>
            <a:endParaRPr lang="en-US" altLang="ko-KR" b="1" dirty="0"/>
          </a:p>
          <a:p>
            <a:pPr marL="285750" lvl="2" indent="-285750">
              <a:buFont typeface="Arial" panose="020B0604020202020204" pitchFamily="34" charset="0"/>
              <a:buChar char="•"/>
            </a:pPr>
            <a:endParaRPr lang="en-US" altLang="ko-KR" b="1" dirty="0"/>
          </a:p>
          <a:p>
            <a:pPr marL="285750" lvl="2" indent="-285750">
              <a:buFont typeface="Arial" panose="020B0604020202020204" pitchFamily="34" charset="0"/>
              <a:buChar char="•"/>
            </a:pPr>
            <a:endParaRPr lang="en-US" altLang="ko-KR" b="1" dirty="0"/>
          </a:p>
          <a:p>
            <a:pPr marL="285750" lvl="2" indent="-285750">
              <a:buFont typeface="Arial" panose="020B0604020202020204" pitchFamily="34" charset="0"/>
              <a:buChar char="•"/>
            </a:pPr>
            <a:r>
              <a:rPr lang="en-US" altLang="ko-KR" b="1" dirty="0"/>
              <a:t>import </a:t>
            </a:r>
            <a:r>
              <a:rPr lang="en-US" altLang="ko-KR" b="1" dirty="0" err="1"/>
              <a:t>os</a:t>
            </a:r>
            <a:endParaRPr lang="en-US" altLang="ko-KR" b="1" dirty="0"/>
          </a:p>
          <a:p>
            <a:pPr marL="285750" lvl="2" indent="-285750">
              <a:buFont typeface="Arial" panose="020B0604020202020204" pitchFamily="34" charset="0"/>
              <a:buChar char="•"/>
            </a:pPr>
            <a:endParaRPr lang="en-US" altLang="ko-KR" b="1" dirty="0"/>
          </a:p>
          <a:p>
            <a:pPr marL="285750" lvl="2" indent="-285750">
              <a:buFont typeface="Arial" panose="020B0604020202020204" pitchFamily="34" charset="0"/>
              <a:buChar char="•"/>
            </a:pPr>
            <a:endParaRPr lang="en-US" altLang="ko-KR" b="1" dirty="0"/>
          </a:p>
          <a:p>
            <a:pPr marL="285750" lvl="2" indent="-285750">
              <a:buFont typeface="Arial" panose="020B0604020202020204" pitchFamily="34" charset="0"/>
              <a:buChar char="•"/>
            </a:pPr>
            <a:r>
              <a:rPr lang="en-US" altLang="ko-KR" b="1" dirty="0"/>
              <a:t>import glob</a:t>
            </a:r>
          </a:p>
        </p:txBody>
      </p:sp>
      <p:sp>
        <p:nvSpPr>
          <p:cNvPr id="17"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3</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CNN</a:t>
            </a:r>
            <a:r>
              <a:rPr lang="ko-KR" altLang="en-US" b="1" dirty="0">
                <a:solidFill>
                  <a:schemeClr val="bg1"/>
                </a:solidFill>
              </a:rPr>
              <a:t>을 이용한 이미지 분류 및 인공지능의 적용</a:t>
            </a:r>
            <a:endParaRPr lang="ko-KR" altLang="en-US" sz="2800" dirty="0">
              <a:solidFill>
                <a:schemeClr val="bg1"/>
              </a:solidFill>
            </a:endParaRPr>
          </a:p>
        </p:txBody>
      </p:sp>
      <p:sp>
        <p:nvSpPr>
          <p:cNvPr id="7" name="직사각형 6">
            <a:extLst>
              <a:ext uri="{FF2B5EF4-FFF2-40B4-BE49-F238E27FC236}">
                <a16:creationId xmlns:a16="http://schemas.microsoft.com/office/drawing/2014/main" id="{A93D5CE9-4A82-4700-8416-5246732B3950}"/>
              </a:ext>
            </a:extLst>
          </p:cNvPr>
          <p:cNvSpPr/>
          <p:nvPr/>
        </p:nvSpPr>
        <p:spPr>
          <a:xfrm>
            <a:off x="491633" y="2769885"/>
            <a:ext cx="7362092" cy="954107"/>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 2. </a:t>
            </a:r>
            <a:r>
              <a:rPr lang="ko-KR" altLang="en-US" sz="1400" b="1" dirty="0"/>
              <a:t>분류대상 카테고리를 선택한다</a:t>
            </a:r>
            <a:r>
              <a:rPr lang="en-US" altLang="ko-KR" sz="1400" b="1" dirty="0"/>
              <a:t>.</a:t>
            </a:r>
          </a:p>
          <a:p>
            <a:pPr latinLnBrk="1"/>
            <a:r>
              <a:rPr lang="en-US" altLang="ko-KR" sz="1400" dirty="0" err="1"/>
              <a:t>caltech_dir</a:t>
            </a:r>
            <a:r>
              <a:rPr lang="en-US" altLang="ko-KR" sz="1400" dirty="0"/>
              <a:t> = "./101_ObjectCategories"</a:t>
            </a:r>
          </a:p>
          <a:p>
            <a:pPr latinLnBrk="1"/>
            <a:r>
              <a:rPr lang="en-US" altLang="ko-KR" sz="1400" dirty="0"/>
              <a:t>categories = ["</a:t>
            </a:r>
            <a:r>
              <a:rPr lang="en-US" altLang="ko-KR" sz="1400" dirty="0" err="1"/>
              <a:t>chair","camera","butterfly","elephant","flamingo</a:t>
            </a:r>
            <a:r>
              <a:rPr lang="en-US" altLang="ko-KR" sz="1400" dirty="0"/>
              <a:t>"]</a:t>
            </a:r>
          </a:p>
          <a:p>
            <a:pPr latinLnBrk="1"/>
            <a:r>
              <a:rPr lang="en-US" altLang="ko-KR" sz="1400" dirty="0" err="1"/>
              <a:t>nb_classes</a:t>
            </a:r>
            <a:r>
              <a:rPr lang="en-US" altLang="ko-KR" sz="1400" dirty="0"/>
              <a:t> = </a:t>
            </a:r>
            <a:r>
              <a:rPr lang="en-US" altLang="ko-KR" sz="1400" dirty="0" err="1"/>
              <a:t>len</a:t>
            </a:r>
            <a:r>
              <a:rPr lang="en-US" altLang="ko-KR" sz="1400" dirty="0"/>
              <a:t>(categories)</a:t>
            </a:r>
            <a:endParaRPr lang="en-US" altLang="ko-KR" sz="1400" b="1" dirty="0"/>
          </a:p>
        </p:txBody>
      </p:sp>
      <p:sp>
        <p:nvSpPr>
          <p:cNvPr id="8" name="텍스트 개체 틀 2">
            <a:extLst>
              <a:ext uri="{FF2B5EF4-FFF2-40B4-BE49-F238E27FC236}">
                <a16:creationId xmlns:a16="http://schemas.microsoft.com/office/drawing/2014/main" id="{FBF70075-9679-4FB5-BDAC-0EC1B11299C2}"/>
              </a:ext>
            </a:extLst>
          </p:cNvPr>
          <p:cNvSpPr txBox="1">
            <a:spLocks/>
          </p:cNvSpPr>
          <p:nvPr/>
        </p:nvSpPr>
        <p:spPr>
          <a:xfrm>
            <a:off x="8451664" y="5353050"/>
            <a:ext cx="3505873" cy="1050373"/>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lvl="2" indent="-285750">
              <a:buFont typeface="Arial" panose="020B0604020202020204" pitchFamily="34" charset="0"/>
              <a:buChar char="•"/>
            </a:pPr>
            <a:r>
              <a:rPr lang="en-US" altLang="ko-KR" dirty="0"/>
              <a:t>Len(categories)</a:t>
            </a:r>
          </a:p>
          <a:p>
            <a:pPr marL="285750" lvl="2" indent="-285750">
              <a:buFont typeface="Arial" panose="020B0604020202020204" pitchFamily="34" charset="0"/>
              <a:buChar char="•"/>
            </a:pPr>
            <a:endParaRPr lang="en-US" altLang="ko-KR" dirty="0"/>
          </a:p>
          <a:p>
            <a:pPr marL="285750" lvl="2" indent="-285750">
              <a:buFont typeface="Arial" panose="020B0604020202020204" pitchFamily="34" charset="0"/>
              <a:buChar char="•"/>
            </a:pPr>
            <a:endParaRPr lang="en-US" altLang="ko-KR" dirty="0"/>
          </a:p>
        </p:txBody>
      </p:sp>
      <p:sp>
        <p:nvSpPr>
          <p:cNvPr id="12" name="직사각형 11">
            <a:extLst>
              <a:ext uri="{FF2B5EF4-FFF2-40B4-BE49-F238E27FC236}">
                <a16:creationId xmlns:a16="http://schemas.microsoft.com/office/drawing/2014/main" id="{9E20EC6E-CD4D-413F-9661-A9810B555E8E}"/>
              </a:ext>
            </a:extLst>
          </p:cNvPr>
          <p:cNvSpPr/>
          <p:nvPr/>
        </p:nvSpPr>
        <p:spPr>
          <a:xfrm>
            <a:off x="491633" y="368440"/>
            <a:ext cx="7362092" cy="1169551"/>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 1. </a:t>
            </a:r>
            <a:r>
              <a:rPr lang="ko-KR" altLang="en-US" sz="1400" b="1" dirty="0"/>
              <a:t>이미지 데이터를 </a:t>
            </a:r>
            <a:r>
              <a:rPr lang="en-US" altLang="ko-KR" sz="1400" b="1" dirty="0"/>
              <a:t>Python </a:t>
            </a:r>
            <a:r>
              <a:rPr lang="ko-KR" altLang="en-US" sz="1400" b="1" dirty="0"/>
              <a:t>데이터 형으로  변환</a:t>
            </a:r>
            <a:endParaRPr lang="en-US" altLang="ko-KR" sz="1400" b="1" dirty="0"/>
          </a:p>
          <a:p>
            <a:pPr latinLnBrk="1"/>
            <a:r>
              <a:rPr lang="en-US" altLang="ko-KR" sz="1400" dirty="0"/>
              <a:t>from </a:t>
            </a:r>
            <a:r>
              <a:rPr lang="en-US" altLang="ko-KR" sz="1400" dirty="0" err="1"/>
              <a:t>sklearn</a:t>
            </a:r>
            <a:r>
              <a:rPr lang="en-US" altLang="ko-KR" sz="1400" dirty="0"/>
              <a:t> import </a:t>
            </a:r>
            <a:r>
              <a:rPr lang="en-US" altLang="ko-KR" sz="1400" dirty="0" err="1"/>
              <a:t>cross_validation</a:t>
            </a:r>
            <a:endParaRPr lang="en-US" altLang="ko-KR" sz="1400" dirty="0"/>
          </a:p>
          <a:p>
            <a:pPr latinLnBrk="1"/>
            <a:r>
              <a:rPr lang="en-US" altLang="ko-KR" sz="1400" dirty="0"/>
              <a:t>from PIL import Image</a:t>
            </a:r>
          </a:p>
          <a:p>
            <a:pPr latinLnBrk="1"/>
            <a:r>
              <a:rPr lang="en-US" altLang="ko-KR" sz="1400" dirty="0"/>
              <a:t>import </a:t>
            </a:r>
            <a:r>
              <a:rPr lang="en-US" altLang="ko-KR" sz="1400" dirty="0" err="1"/>
              <a:t>os</a:t>
            </a:r>
            <a:r>
              <a:rPr lang="en-US" altLang="ko-KR" sz="1400" dirty="0"/>
              <a:t>, glob</a:t>
            </a:r>
          </a:p>
          <a:p>
            <a:pPr latinLnBrk="1"/>
            <a:r>
              <a:rPr lang="en-US" altLang="ko-KR" sz="1400" dirty="0"/>
              <a:t>import </a:t>
            </a:r>
            <a:r>
              <a:rPr lang="en-US" altLang="ko-KR" sz="1400" dirty="0" err="1"/>
              <a:t>numpy</a:t>
            </a:r>
            <a:r>
              <a:rPr lang="en-US" altLang="ko-KR" sz="1400" dirty="0"/>
              <a:t> as np</a:t>
            </a:r>
            <a:endParaRPr lang="en-US" altLang="ko-KR" sz="1400" b="1" dirty="0"/>
          </a:p>
        </p:txBody>
      </p:sp>
      <p:sp>
        <p:nvSpPr>
          <p:cNvPr id="14" name="TextBox 13">
            <a:extLst>
              <a:ext uri="{FF2B5EF4-FFF2-40B4-BE49-F238E27FC236}">
                <a16:creationId xmlns:a16="http://schemas.microsoft.com/office/drawing/2014/main" id="{D774DABF-9ED8-46B5-AC80-C5DB6FD8AB34}"/>
              </a:ext>
            </a:extLst>
          </p:cNvPr>
          <p:cNvSpPr txBox="1"/>
          <p:nvPr/>
        </p:nvSpPr>
        <p:spPr>
          <a:xfrm>
            <a:off x="491633" y="1650616"/>
            <a:ext cx="7362092" cy="646331"/>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1. </a:t>
            </a:r>
            <a:r>
              <a:rPr lang="ko-KR" altLang="en-US" sz="1200" b="1" dirty="0">
                <a:solidFill>
                  <a:srgbClr val="00B0F0"/>
                </a:solidFill>
              </a:rPr>
              <a:t>이미지 데이터를 </a:t>
            </a:r>
            <a:r>
              <a:rPr lang="en-US" altLang="ko-KR" sz="1200" b="1" dirty="0">
                <a:solidFill>
                  <a:srgbClr val="00B0F0"/>
                </a:solidFill>
              </a:rPr>
              <a:t>Python</a:t>
            </a:r>
            <a:r>
              <a:rPr lang="ko-KR" altLang="en-US" sz="1200" b="1" dirty="0">
                <a:solidFill>
                  <a:srgbClr val="00B0F0"/>
                </a:solidFill>
              </a:rPr>
              <a:t>데이터 형으로 변환</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p:txBody>
      </p:sp>
      <p:sp>
        <p:nvSpPr>
          <p:cNvPr id="15" name="TextBox 14">
            <a:extLst>
              <a:ext uri="{FF2B5EF4-FFF2-40B4-BE49-F238E27FC236}">
                <a16:creationId xmlns:a16="http://schemas.microsoft.com/office/drawing/2014/main" id="{83566E1F-6FEE-4AC4-B03E-A48B7AF89156}"/>
              </a:ext>
            </a:extLst>
          </p:cNvPr>
          <p:cNvSpPr txBox="1"/>
          <p:nvPr/>
        </p:nvSpPr>
        <p:spPr>
          <a:xfrm>
            <a:off x="491633" y="5861802"/>
            <a:ext cx="7362092" cy="646331"/>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3. </a:t>
            </a:r>
            <a:r>
              <a:rPr lang="ko-KR" altLang="en-US" sz="1200" b="1" dirty="0">
                <a:solidFill>
                  <a:srgbClr val="00B0F0"/>
                </a:solidFill>
              </a:rPr>
              <a:t>이미지 사이즈를 지정한다</a:t>
            </a:r>
            <a:r>
              <a:rPr lang="en-US" altLang="ko-KR" sz="1200" b="1" dirty="0">
                <a:solidFill>
                  <a:srgbClr val="00B0F0"/>
                </a:solidFill>
              </a:rPr>
              <a:t>.  : </a:t>
            </a:r>
            <a:r>
              <a:rPr lang="ko-KR" altLang="en-US" sz="1200" dirty="0"/>
              <a:t>이미지의 사이즈를 지정합니다</a:t>
            </a:r>
            <a:r>
              <a:rPr lang="en-US" altLang="ko-KR" sz="1200" dirty="0"/>
              <a:t>.  </a:t>
            </a:r>
            <a:r>
              <a:rPr lang="ko-KR" altLang="en-US" sz="1200" dirty="0"/>
              <a:t>이미지를 </a:t>
            </a:r>
            <a:r>
              <a:rPr lang="en-US" altLang="ko-KR" sz="1200" dirty="0"/>
              <a:t>RGB</a:t>
            </a:r>
            <a:r>
              <a:rPr lang="ko-KR" altLang="en-US" sz="1200" dirty="0"/>
              <a:t>의 </a:t>
            </a:r>
            <a:r>
              <a:rPr lang="en-US" altLang="ko-KR" sz="1200" dirty="0"/>
              <a:t>24</a:t>
            </a:r>
            <a:r>
              <a:rPr lang="ko-KR" altLang="en-US" sz="1200" dirty="0"/>
              <a:t>비트</a:t>
            </a:r>
            <a:r>
              <a:rPr lang="en-US" altLang="ko-KR" sz="1200" dirty="0"/>
              <a:t>, 64x64</a:t>
            </a:r>
            <a:r>
              <a:rPr lang="ko-KR" altLang="en-US" sz="1200" dirty="0"/>
              <a:t>픽셀로 </a:t>
            </a:r>
            <a:r>
              <a:rPr lang="en-US" altLang="ko-KR" sz="1200" dirty="0"/>
              <a:t>resize</a:t>
            </a:r>
            <a:r>
              <a:rPr lang="ko-KR" altLang="en-US" sz="1200" dirty="0"/>
              <a:t>한 후 이용합니다</a:t>
            </a:r>
            <a:r>
              <a:rPr lang="en-US" altLang="ko-KR" sz="1200" dirty="0"/>
              <a:t>. </a:t>
            </a:r>
            <a:r>
              <a:rPr lang="ko-KR" altLang="en-US" sz="1200" dirty="0"/>
              <a:t>때문에 </a:t>
            </a:r>
            <a:r>
              <a:rPr lang="en-US" altLang="ko-KR" sz="1200" dirty="0"/>
              <a:t>color data</a:t>
            </a:r>
            <a:r>
              <a:rPr lang="ko-KR" altLang="en-US" sz="1200" dirty="0"/>
              <a:t>를 나타내기 위해서 각 픽셀마다 </a:t>
            </a:r>
            <a:r>
              <a:rPr lang="en-US" altLang="ko-KR" sz="1200" dirty="0"/>
              <a:t>RGB</a:t>
            </a:r>
            <a:r>
              <a:rPr lang="ko-KR" altLang="en-US" sz="1200" dirty="0"/>
              <a:t> </a:t>
            </a:r>
            <a:r>
              <a:rPr lang="en-US" altLang="ko-KR" sz="1200" dirty="0"/>
              <a:t>3</a:t>
            </a:r>
            <a:r>
              <a:rPr lang="ko-KR" altLang="en-US" sz="1200" dirty="0"/>
              <a:t>개의 데이터가 필요하게 됩니다</a:t>
            </a:r>
            <a:r>
              <a:rPr lang="en-US" altLang="ko-KR" sz="1200" dirty="0"/>
              <a:t>. 1</a:t>
            </a:r>
            <a:r>
              <a:rPr lang="ko-KR" altLang="en-US" sz="1200" dirty="0"/>
              <a:t>개의 이미지를 </a:t>
            </a:r>
            <a:r>
              <a:rPr lang="en-US" altLang="ko-KR" sz="1200" dirty="0"/>
              <a:t>3x64x64</a:t>
            </a:r>
            <a:r>
              <a:rPr lang="ko-KR" altLang="en-US" sz="1200" dirty="0"/>
              <a:t> </a:t>
            </a:r>
            <a:r>
              <a:rPr lang="en-US" altLang="ko-KR" sz="1200" dirty="0"/>
              <a:t>(12288</a:t>
            </a:r>
            <a:r>
              <a:rPr lang="ko-KR" altLang="en-US" sz="1200" dirty="0"/>
              <a:t>요소</a:t>
            </a:r>
            <a:r>
              <a:rPr lang="en-US" altLang="ko-KR" sz="1200" dirty="0"/>
              <a:t>)</a:t>
            </a:r>
            <a:r>
              <a:rPr lang="ko-KR" altLang="en-US" sz="1200" dirty="0"/>
              <a:t>로 나타냅니다</a:t>
            </a:r>
            <a:r>
              <a:rPr lang="en-US" altLang="ko-KR" sz="1200" dirty="0"/>
              <a:t>. </a:t>
            </a:r>
          </a:p>
        </p:txBody>
      </p:sp>
      <p:sp>
        <p:nvSpPr>
          <p:cNvPr id="16" name="직사각형 15">
            <a:extLst>
              <a:ext uri="{FF2B5EF4-FFF2-40B4-BE49-F238E27FC236}">
                <a16:creationId xmlns:a16="http://schemas.microsoft.com/office/drawing/2014/main" id="{27EB6204-3F7A-46D9-82DF-ED0FC9118B65}"/>
              </a:ext>
            </a:extLst>
          </p:cNvPr>
          <p:cNvSpPr/>
          <p:nvPr/>
        </p:nvSpPr>
        <p:spPr>
          <a:xfrm>
            <a:off x="491633" y="4771220"/>
            <a:ext cx="7362092" cy="954107"/>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##3.  </a:t>
            </a:r>
            <a:r>
              <a:rPr lang="ko-KR" altLang="en-US" sz="1400" b="1" dirty="0"/>
              <a:t>이미지 사이즈를 지정</a:t>
            </a:r>
            <a:endParaRPr lang="en-US" altLang="ko-KR" sz="1400" b="1" dirty="0"/>
          </a:p>
          <a:p>
            <a:pPr latinLnBrk="1"/>
            <a:r>
              <a:rPr lang="en-US" altLang="ko-KR" sz="1400" dirty="0" err="1"/>
              <a:t>image_w</a:t>
            </a:r>
            <a:r>
              <a:rPr lang="en-US" altLang="ko-KR" sz="1400" dirty="0"/>
              <a:t> = 64 </a:t>
            </a:r>
          </a:p>
          <a:p>
            <a:pPr latinLnBrk="1"/>
            <a:r>
              <a:rPr lang="en-US" altLang="ko-KR" sz="1400" dirty="0" err="1"/>
              <a:t>image_h</a:t>
            </a:r>
            <a:r>
              <a:rPr lang="en-US" altLang="ko-KR" sz="1400" dirty="0"/>
              <a:t> = 64</a:t>
            </a:r>
          </a:p>
          <a:p>
            <a:pPr latinLnBrk="1"/>
            <a:r>
              <a:rPr lang="en-US" altLang="ko-KR" sz="1400" dirty="0"/>
              <a:t>pixels = </a:t>
            </a:r>
            <a:r>
              <a:rPr lang="en-US" altLang="ko-KR" sz="1400" dirty="0" err="1"/>
              <a:t>image_w</a:t>
            </a:r>
            <a:r>
              <a:rPr lang="en-US" altLang="ko-KR" sz="1400" dirty="0"/>
              <a:t> * </a:t>
            </a:r>
            <a:r>
              <a:rPr lang="en-US" altLang="ko-KR" sz="1400" dirty="0" err="1"/>
              <a:t>image_h</a:t>
            </a:r>
            <a:r>
              <a:rPr lang="en-US" altLang="ko-KR" sz="1400" dirty="0"/>
              <a:t> * 3</a:t>
            </a:r>
            <a:endParaRPr lang="en-US" altLang="ko-KR" sz="1400" b="1" dirty="0"/>
          </a:p>
        </p:txBody>
      </p:sp>
      <p:sp>
        <p:nvSpPr>
          <p:cNvPr id="18" name="TextBox 17">
            <a:extLst>
              <a:ext uri="{FF2B5EF4-FFF2-40B4-BE49-F238E27FC236}">
                <a16:creationId xmlns:a16="http://schemas.microsoft.com/office/drawing/2014/main" id="{EA4E636E-C5BD-4DF4-A77D-B5EFCAFCF6CF}"/>
              </a:ext>
            </a:extLst>
          </p:cNvPr>
          <p:cNvSpPr txBox="1"/>
          <p:nvPr/>
        </p:nvSpPr>
        <p:spPr>
          <a:xfrm>
            <a:off x="491633" y="3836617"/>
            <a:ext cx="7362092" cy="461665"/>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2. </a:t>
            </a:r>
            <a:r>
              <a:rPr lang="ko-KR" altLang="en-US" sz="1200" b="1" dirty="0">
                <a:solidFill>
                  <a:srgbClr val="00B0F0"/>
                </a:solidFill>
              </a:rPr>
              <a:t>분류대상 카테고리를 선택한다</a:t>
            </a:r>
            <a:r>
              <a:rPr lang="en-US" altLang="ko-KR" sz="1200" b="1" dirty="0">
                <a:solidFill>
                  <a:srgbClr val="00B0F0"/>
                </a:solidFill>
              </a:rPr>
              <a:t>. : </a:t>
            </a:r>
            <a:r>
              <a:rPr lang="ko-KR" altLang="en-US" sz="1200" dirty="0"/>
              <a:t> </a:t>
            </a:r>
            <a:r>
              <a:rPr lang="ko-KR" altLang="en-US" sz="1200" dirty="0" err="1"/>
              <a:t>이미지셋트의</a:t>
            </a:r>
            <a:r>
              <a:rPr lang="ko-KR" altLang="en-US" sz="1200" dirty="0"/>
              <a:t> </a:t>
            </a:r>
            <a:r>
              <a:rPr lang="en-US" altLang="ko-KR" sz="1200" dirty="0"/>
              <a:t>directory</a:t>
            </a:r>
            <a:r>
              <a:rPr lang="ko-KR" altLang="en-US" sz="1200" dirty="0"/>
              <a:t> 명이나 분류대상이 되는 카테고리를 지정합니다</a:t>
            </a:r>
            <a:r>
              <a:rPr lang="en-US" altLang="ko-KR" sz="1200" dirty="0"/>
              <a:t>. </a:t>
            </a:r>
            <a:r>
              <a:rPr lang="ko-KR" altLang="en-US" sz="1200" dirty="0"/>
              <a:t>만약에 카테고리를 처리하고 싶을 때에는 </a:t>
            </a:r>
            <a:r>
              <a:rPr lang="en-US" altLang="ko-KR" sz="1200" dirty="0"/>
              <a:t>categories</a:t>
            </a:r>
            <a:r>
              <a:rPr lang="ko-KR" altLang="en-US" sz="1200" dirty="0"/>
              <a:t>에</a:t>
            </a:r>
            <a:r>
              <a:rPr lang="en-US" altLang="ko-KR" sz="1200" dirty="0"/>
              <a:t> directory</a:t>
            </a:r>
            <a:r>
              <a:rPr lang="ko-KR" altLang="en-US" sz="1200" dirty="0"/>
              <a:t>를 지정합니다</a:t>
            </a:r>
            <a:r>
              <a:rPr lang="en-US" altLang="ko-KR" sz="1200" dirty="0"/>
              <a:t>. </a:t>
            </a:r>
          </a:p>
        </p:txBody>
      </p:sp>
    </p:spTree>
    <p:extLst>
      <p:ext uri="{BB962C8B-B14F-4D97-AF65-F5344CB8AC3E}">
        <p14:creationId xmlns:p14="http://schemas.microsoft.com/office/powerpoint/2010/main" val="84910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half" idx="1"/>
          </p:nvPr>
        </p:nvSpPr>
        <p:spPr>
          <a:xfrm>
            <a:off x="530469" y="558311"/>
            <a:ext cx="11131062" cy="5642463"/>
          </a:xfrm>
          <a:ln>
            <a:solidFill>
              <a:srgbClr val="92D050"/>
            </a:solidFill>
          </a:ln>
        </p:spPr>
        <p:txBody>
          <a:bodyPr rtlCol="0">
            <a:noAutofit/>
          </a:bodyPr>
          <a:lstStyle/>
          <a:p>
            <a:pPr rtl="0">
              <a:buFont typeface="Wingdings" panose="05000000000000000000" pitchFamily="2" charset="2"/>
              <a:buChar char="l"/>
            </a:pPr>
            <a:r>
              <a:rPr lang="en-US" altLang="ko-KR" sz="1400" b="1" dirty="0"/>
              <a:t>Code </a:t>
            </a:r>
            <a:r>
              <a:rPr lang="ko-KR" altLang="en-US" sz="1400" b="1" dirty="0"/>
              <a:t>해석</a:t>
            </a:r>
            <a:r>
              <a:rPr lang="en-US" altLang="ko-KR" sz="1400" b="1" dirty="0"/>
              <a:t> </a:t>
            </a:r>
          </a:p>
          <a:p>
            <a:pPr lvl="1">
              <a:buFont typeface="Wingdings" panose="05000000000000000000" pitchFamily="2" charset="2"/>
              <a:buChar char="l"/>
            </a:pPr>
            <a:r>
              <a:rPr lang="en-US" altLang="ko-KR" sz="1200" b="1" dirty="0"/>
              <a:t>glob - </a:t>
            </a:r>
            <a:r>
              <a:rPr lang="ko-KR" altLang="en-US" sz="1200" b="1" dirty="0"/>
              <a:t>특정 파일만 출력하기</a:t>
            </a:r>
          </a:p>
          <a:p>
            <a:pPr lvl="2"/>
            <a:r>
              <a:rPr lang="ko-KR" altLang="en-US" sz="1000" b="1" dirty="0"/>
              <a:t>현재 디렉토리에서 확장자가 </a:t>
            </a:r>
            <a:r>
              <a:rPr lang="en-US" altLang="ko-KR" sz="1000" b="1" dirty="0"/>
              <a:t>jpg</a:t>
            </a:r>
            <a:r>
              <a:rPr lang="ko-KR" altLang="en-US" sz="1000" b="1" dirty="0"/>
              <a:t>인 파일만 모아서 출력한다</a:t>
            </a:r>
            <a:r>
              <a:rPr lang="en-US" altLang="ko-KR" sz="1000" b="1" dirty="0"/>
              <a:t>.</a:t>
            </a:r>
          </a:p>
          <a:p>
            <a:pPr marL="685800" lvl="2" indent="0">
              <a:buNone/>
            </a:pPr>
            <a:r>
              <a:rPr lang="en-US" altLang="ko-KR" sz="1000" b="1" dirty="0"/>
              <a:t>import glob</a:t>
            </a:r>
          </a:p>
          <a:p>
            <a:pPr marL="685800" lvl="2" indent="0">
              <a:buNone/>
            </a:pPr>
            <a:r>
              <a:rPr lang="en-US" altLang="ko-KR" sz="1000" b="1" dirty="0"/>
              <a:t>for filename in </a:t>
            </a:r>
            <a:r>
              <a:rPr lang="en-US" altLang="ko-KR" sz="1000" b="1" dirty="0" err="1"/>
              <a:t>glob.glob</a:t>
            </a:r>
            <a:r>
              <a:rPr lang="en-US" altLang="ko-KR" sz="1000" b="1" dirty="0"/>
              <a:t>('*.jpg'):</a:t>
            </a:r>
          </a:p>
          <a:p>
            <a:pPr marL="685800" lvl="2" indent="0">
              <a:buNone/>
            </a:pPr>
            <a:r>
              <a:rPr lang="en-US" altLang="ko-KR" sz="1000" b="1" dirty="0"/>
              <a:t>    print(filename)</a:t>
            </a:r>
          </a:p>
          <a:p>
            <a:pPr lvl="2"/>
            <a:r>
              <a:rPr lang="ko-KR" altLang="en-US" sz="1000" b="1" dirty="0"/>
              <a:t>재귀적으로 현재 폴더의 모든 </a:t>
            </a:r>
            <a:r>
              <a:rPr lang="ko-KR" altLang="en-US" sz="1000" b="1" dirty="0" err="1"/>
              <a:t>하위폴더까지</a:t>
            </a:r>
            <a:r>
              <a:rPr lang="ko-KR" altLang="en-US" sz="1000" b="1" dirty="0"/>
              <a:t> 탐색하여 확장자가 </a:t>
            </a:r>
            <a:r>
              <a:rPr lang="en-US" altLang="ko-KR" sz="1000" b="1" dirty="0"/>
              <a:t>jpg</a:t>
            </a:r>
            <a:r>
              <a:rPr lang="ko-KR" altLang="en-US" sz="1000" b="1" dirty="0"/>
              <a:t>인 파일을 출력한다</a:t>
            </a:r>
            <a:r>
              <a:rPr lang="en-US" altLang="ko-KR" sz="1000" b="1" dirty="0"/>
              <a:t>.</a:t>
            </a:r>
            <a:endParaRPr lang="en-US" altLang="ko-KR" sz="1000" dirty="0"/>
          </a:p>
        </p:txBody>
      </p:sp>
      <p:pic>
        <p:nvPicPr>
          <p:cNvPr id="5" name="그림 4">
            <a:extLst>
              <a:ext uri="{FF2B5EF4-FFF2-40B4-BE49-F238E27FC236}">
                <a16:creationId xmlns:a16="http://schemas.microsoft.com/office/drawing/2014/main" id="{1F902D68-8507-4B58-B42F-37A129749832}"/>
              </a:ext>
            </a:extLst>
          </p:cNvPr>
          <p:cNvPicPr>
            <a:picLocks noChangeAspect="1"/>
          </p:cNvPicPr>
          <p:nvPr/>
        </p:nvPicPr>
        <p:blipFill>
          <a:blip r:embed="rId3"/>
          <a:stretch>
            <a:fillRect/>
          </a:stretch>
        </p:blipFill>
        <p:spPr>
          <a:xfrm>
            <a:off x="7452241" y="3570740"/>
            <a:ext cx="3818972" cy="1782310"/>
          </a:xfrm>
          <a:prstGeom prst="rect">
            <a:avLst/>
          </a:prstGeom>
        </p:spPr>
      </p:pic>
      <p:pic>
        <p:nvPicPr>
          <p:cNvPr id="6" name="그림 5" descr="나무 이미지의 (53, 121)에 위치한 픽셀의 RGB 값*&lt;br&gt;&lt;small&gt;(*주의: 격자 안의 하나의 정사각형의 크기는 실제 1픽셀보다는 크며, 설명을 돕기 위해 과장하였습니다.)&lt;/small&gt;">
            <a:hlinkClick r:id="rId4" tgtFrame="&quot;_blank&quot;"/>
            <a:extLst>
              <a:ext uri="{FF2B5EF4-FFF2-40B4-BE49-F238E27FC236}">
                <a16:creationId xmlns:a16="http://schemas.microsoft.com/office/drawing/2014/main" id="{942AAA21-37F1-4BF3-83CE-CC979DFB380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452241" y="1495425"/>
            <a:ext cx="3818973" cy="2039596"/>
          </a:xfrm>
          <a:prstGeom prst="rect">
            <a:avLst/>
          </a:prstGeom>
          <a:noFill/>
          <a:ln>
            <a:noFill/>
          </a:ln>
        </p:spPr>
      </p:pic>
    </p:spTree>
    <p:extLst>
      <p:ext uri="{BB962C8B-B14F-4D97-AF65-F5344CB8AC3E}">
        <p14:creationId xmlns:p14="http://schemas.microsoft.com/office/powerpoint/2010/main" val="1004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3</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CNN</a:t>
            </a:r>
            <a:r>
              <a:rPr lang="ko-KR" altLang="en-US" b="1" dirty="0">
                <a:solidFill>
                  <a:schemeClr val="bg1"/>
                </a:solidFill>
              </a:rPr>
              <a:t>을 이용한 이미지 분류 및 인공지능의 적용</a:t>
            </a:r>
            <a:endParaRPr lang="ko-KR" altLang="en-US" sz="2800" dirty="0">
              <a:solidFill>
                <a:schemeClr val="bg1"/>
              </a:solidFill>
            </a:endParaRPr>
          </a:p>
        </p:txBody>
      </p:sp>
      <p:sp>
        <p:nvSpPr>
          <p:cNvPr id="12" name="직사각형 11">
            <a:extLst>
              <a:ext uri="{FF2B5EF4-FFF2-40B4-BE49-F238E27FC236}">
                <a16:creationId xmlns:a16="http://schemas.microsoft.com/office/drawing/2014/main" id="{9E20EC6E-CD4D-413F-9661-A9810B555E8E}"/>
              </a:ext>
            </a:extLst>
          </p:cNvPr>
          <p:cNvSpPr/>
          <p:nvPr/>
        </p:nvSpPr>
        <p:spPr>
          <a:xfrm>
            <a:off x="491633" y="368440"/>
            <a:ext cx="7362092" cy="3970318"/>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 4. </a:t>
            </a:r>
            <a:r>
              <a:rPr lang="ko-KR" altLang="en-US" sz="1400" b="1" dirty="0"/>
              <a:t>이미지 데이터를 읽어 들인다</a:t>
            </a:r>
            <a:r>
              <a:rPr lang="en-US" altLang="ko-KR" sz="1400" b="1" dirty="0"/>
              <a:t>.</a:t>
            </a:r>
          </a:p>
          <a:p>
            <a:pPr latinLnBrk="1"/>
            <a:r>
              <a:rPr lang="en-US" altLang="ko-KR" sz="1400" dirty="0"/>
              <a:t>X = []</a:t>
            </a:r>
          </a:p>
          <a:p>
            <a:pPr latinLnBrk="1"/>
            <a:r>
              <a:rPr lang="en-US" altLang="ko-KR" sz="1400" dirty="0"/>
              <a:t>Y = []</a:t>
            </a:r>
          </a:p>
          <a:p>
            <a:pPr latinLnBrk="1"/>
            <a:r>
              <a:rPr lang="en-US" altLang="ko-KR" sz="1400" dirty="0"/>
              <a:t>for </a:t>
            </a:r>
            <a:r>
              <a:rPr lang="en-US" altLang="ko-KR" sz="1400" dirty="0" err="1"/>
              <a:t>idx</a:t>
            </a:r>
            <a:r>
              <a:rPr lang="en-US" altLang="ko-KR" sz="1400" dirty="0"/>
              <a:t>, cat in enumerate(categories):</a:t>
            </a:r>
          </a:p>
          <a:p>
            <a:pPr latinLnBrk="1"/>
            <a:r>
              <a:rPr lang="en-US" altLang="ko-KR" sz="1400" dirty="0"/>
              <a:t>       label = [0 for </a:t>
            </a:r>
            <a:r>
              <a:rPr lang="en-US" altLang="ko-KR" sz="1400" dirty="0" err="1"/>
              <a:t>i</a:t>
            </a:r>
            <a:r>
              <a:rPr lang="en-US" altLang="ko-KR" sz="1400" dirty="0"/>
              <a:t> in range(</a:t>
            </a:r>
            <a:r>
              <a:rPr lang="en-US" altLang="ko-KR" sz="1400" dirty="0" err="1"/>
              <a:t>nb_classes</a:t>
            </a:r>
            <a:r>
              <a:rPr lang="en-US" altLang="ko-KR" sz="1400" dirty="0"/>
              <a:t>)] label[</a:t>
            </a:r>
            <a:r>
              <a:rPr lang="en-US" altLang="ko-KR" sz="1400" dirty="0" err="1"/>
              <a:t>idx</a:t>
            </a:r>
            <a:r>
              <a:rPr lang="en-US" altLang="ko-KR" sz="1400" dirty="0"/>
              <a:t>] = 1                 </a:t>
            </a:r>
            <a:r>
              <a:rPr lang="en-US" altLang="ko-KR" sz="1400" b="1" dirty="0"/>
              <a:t># </a:t>
            </a:r>
            <a:r>
              <a:rPr lang="ko-KR" altLang="en-US" sz="1400" b="1" dirty="0"/>
              <a:t>라벨을 지정한다</a:t>
            </a:r>
            <a:r>
              <a:rPr lang="en-US" altLang="ko-KR" sz="1400" b="1" dirty="0"/>
              <a:t>.</a:t>
            </a:r>
            <a:r>
              <a:rPr lang="en-US" altLang="ko-KR" sz="1400" dirty="0"/>
              <a:t> </a:t>
            </a:r>
          </a:p>
          <a:p>
            <a:pPr latinLnBrk="1"/>
            <a:r>
              <a:rPr lang="en-US" altLang="ko-KR" sz="1400" dirty="0"/>
              <a:t>       </a:t>
            </a:r>
            <a:r>
              <a:rPr lang="en-US" altLang="ko-KR" sz="1400" dirty="0" err="1"/>
              <a:t>image_dir</a:t>
            </a:r>
            <a:r>
              <a:rPr lang="en-US" altLang="ko-KR" sz="1400" dirty="0"/>
              <a:t> = </a:t>
            </a:r>
            <a:r>
              <a:rPr lang="en-US" altLang="ko-KR" sz="1400" dirty="0" err="1"/>
              <a:t>caltech_dir</a:t>
            </a:r>
            <a:r>
              <a:rPr lang="en-US" altLang="ko-KR" sz="1400" dirty="0"/>
              <a:t> + "/" + cat                                            </a:t>
            </a:r>
            <a:r>
              <a:rPr lang="en-US" altLang="ko-KR" sz="1400" b="1" dirty="0"/>
              <a:t># </a:t>
            </a:r>
            <a:r>
              <a:rPr lang="ko-KR" altLang="en-US" sz="1400" b="1" dirty="0"/>
              <a:t>이미지  열거</a:t>
            </a:r>
            <a:endParaRPr lang="en-US" altLang="ko-KR" sz="1400" dirty="0"/>
          </a:p>
          <a:p>
            <a:pPr latinLnBrk="1"/>
            <a:r>
              <a:rPr lang="en-US" altLang="ko-KR" sz="1400" dirty="0"/>
              <a:t>       files = </a:t>
            </a:r>
            <a:r>
              <a:rPr lang="en-US" altLang="ko-KR" sz="1400" dirty="0" err="1"/>
              <a:t>glob.glob</a:t>
            </a:r>
            <a:r>
              <a:rPr lang="en-US" altLang="ko-KR" sz="1400" dirty="0"/>
              <a:t>(</a:t>
            </a:r>
            <a:r>
              <a:rPr lang="en-US" altLang="ko-KR" sz="1400" dirty="0" err="1"/>
              <a:t>image_dir</a:t>
            </a:r>
            <a:r>
              <a:rPr lang="en-US" altLang="ko-KR" sz="1400" dirty="0"/>
              <a:t>+"/*.jpg")</a:t>
            </a:r>
          </a:p>
          <a:p>
            <a:pPr latinLnBrk="1"/>
            <a:r>
              <a:rPr lang="en-US" altLang="ko-KR" sz="1400" dirty="0"/>
              <a:t>       for </a:t>
            </a:r>
            <a:r>
              <a:rPr lang="en-US" altLang="ko-KR" sz="1400" dirty="0" err="1"/>
              <a:t>i</a:t>
            </a:r>
            <a:r>
              <a:rPr lang="en-US" altLang="ko-KR" sz="1400" dirty="0"/>
              <a:t>, f in enumerate(files):</a:t>
            </a:r>
          </a:p>
          <a:p>
            <a:pPr latinLnBrk="1"/>
            <a:r>
              <a:rPr lang="en-US" altLang="ko-KR" sz="1400" dirty="0"/>
              <a:t>            </a:t>
            </a:r>
            <a:r>
              <a:rPr lang="en-US" altLang="ko-KR" sz="1400" dirty="0" err="1"/>
              <a:t>img</a:t>
            </a:r>
            <a:r>
              <a:rPr lang="en-US" altLang="ko-KR" sz="1400" dirty="0"/>
              <a:t> = </a:t>
            </a:r>
            <a:r>
              <a:rPr lang="en-US" altLang="ko-KR" sz="1400" dirty="0" err="1"/>
              <a:t>Image.open</a:t>
            </a:r>
            <a:r>
              <a:rPr lang="en-US" altLang="ko-KR" sz="1400" dirty="0"/>
              <a:t>(f)                                                                # </a:t>
            </a:r>
            <a:r>
              <a:rPr lang="en-US" altLang="ko-KR" sz="1400" dirty="0" err="1"/>
              <a:t>Numpy</a:t>
            </a:r>
            <a:r>
              <a:rPr lang="ko-KR" altLang="en-US" sz="1400" dirty="0"/>
              <a:t>배열 변환</a:t>
            </a:r>
            <a:r>
              <a:rPr lang="en-US" altLang="ko-KR" sz="1400" dirty="0"/>
              <a:t> </a:t>
            </a:r>
          </a:p>
          <a:p>
            <a:pPr latinLnBrk="1"/>
            <a:r>
              <a:rPr lang="en-US" altLang="ko-KR" sz="1400" dirty="0"/>
              <a:t>            </a:t>
            </a:r>
            <a:r>
              <a:rPr lang="en-US" altLang="ko-KR" sz="1400" dirty="0" err="1"/>
              <a:t>img</a:t>
            </a:r>
            <a:r>
              <a:rPr lang="en-US" altLang="ko-KR" sz="1400" dirty="0"/>
              <a:t> = </a:t>
            </a:r>
            <a:r>
              <a:rPr lang="en-US" altLang="ko-KR" sz="1400" dirty="0" err="1"/>
              <a:t>img.convert</a:t>
            </a:r>
            <a:r>
              <a:rPr lang="en-US" altLang="ko-KR" sz="1400" dirty="0"/>
              <a:t>("RGB")</a:t>
            </a:r>
          </a:p>
          <a:p>
            <a:pPr latinLnBrk="1"/>
            <a:r>
              <a:rPr lang="en-US" altLang="ko-KR" sz="1400" dirty="0"/>
              <a:t>            </a:t>
            </a:r>
            <a:r>
              <a:rPr lang="en-US" altLang="ko-KR" sz="1400" dirty="0" err="1"/>
              <a:t>img</a:t>
            </a:r>
            <a:r>
              <a:rPr lang="en-US" altLang="ko-KR" sz="1400" dirty="0"/>
              <a:t> = </a:t>
            </a:r>
            <a:r>
              <a:rPr lang="en-US" altLang="ko-KR" sz="1400" dirty="0" err="1"/>
              <a:t>img.resize</a:t>
            </a:r>
            <a:r>
              <a:rPr lang="en-US" altLang="ko-KR" sz="1400" dirty="0"/>
              <a:t>((</a:t>
            </a:r>
            <a:r>
              <a:rPr lang="en-US" altLang="ko-KR" sz="1400" dirty="0" err="1"/>
              <a:t>image_w</a:t>
            </a:r>
            <a:r>
              <a:rPr lang="en-US" altLang="ko-KR" sz="1400" dirty="0"/>
              <a:t>, </a:t>
            </a:r>
            <a:r>
              <a:rPr lang="en-US" altLang="ko-KR" sz="1400" dirty="0" err="1"/>
              <a:t>image_h</a:t>
            </a:r>
            <a:r>
              <a:rPr lang="en-US" altLang="ko-KR" sz="1400" dirty="0"/>
              <a:t>))</a:t>
            </a:r>
          </a:p>
          <a:p>
            <a:pPr latinLnBrk="1"/>
            <a:r>
              <a:rPr lang="en-US" altLang="ko-KR" sz="1400" dirty="0"/>
              <a:t>            data = </a:t>
            </a:r>
            <a:r>
              <a:rPr lang="en-US" altLang="ko-KR" sz="1400" dirty="0" err="1"/>
              <a:t>np.asarray</a:t>
            </a:r>
            <a:r>
              <a:rPr lang="en-US" altLang="ko-KR" sz="1400" dirty="0"/>
              <a:t>(</a:t>
            </a:r>
            <a:r>
              <a:rPr lang="en-US" altLang="ko-KR" sz="1400" dirty="0" err="1"/>
              <a:t>img</a:t>
            </a:r>
            <a:r>
              <a:rPr lang="en-US" altLang="ko-KR" sz="1400" dirty="0"/>
              <a:t>)</a:t>
            </a:r>
          </a:p>
          <a:p>
            <a:pPr latinLnBrk="1"/>
            <a:r>
              <a:rPr lang="en-US" altLang="ko-KR" sz="1400" dirty="0"/>
              <a:t>            </a:t>
            </a:r>
            <a:r>
              <a:rPr lang="en-US" altLang="ko-KR" sz="1400" dirty="0" err="1"/>
              <a:t>X.append</a:t>
            </a:r>
            <a:r>
              <a:rPr lang="en-US" altLang="ko-KR" sz="1400" dirty="0"/>
              <a:t>(data)</a:t>
            </a:r>
          </a:p>
          <a:p>
            <a:pPr latinLnBrk="1"/>
            <a:r>
              <a:rPr lang="en-US" altLang="ko-KR" sz="1400" dirty="0"/>
              <a:t>            </a:t>
            </a:r>
            <a:r>
              <a:rPr lang="en-US" altLang="ko-KR" sz="1400" dirty="0" err="1"/>
              <a:t>Y.append</a:t>
            </a:r>
            <a:r>
              <a:rPr lang="en-US" altLang="ko-KR" sz="1400" dirty="0"/>
              <a:t>(label)</a:t>
            </a:r>
          </a:p>
          <a:p>
            <a:pPr latinLnBrk="1"/>
            <a:r>
              <a:rPr lang="en-US" altLang="ko-KR" sz="1400" dirty="0"/>
              <a:t>            if </a:t>
            </a:r>
            <a:r>
              <a:rPr lang="en-US" altLang="ko-KR" sz="1400" dirty="0" err="1"/>
              <a:t>i</a:t>
            </a:r>
            <a:r>
              <a:rPr lang="en-US" altLang="ko-KR" sz="1400" dirty="0"/>
              <a:t> % 10 == 0:</a:t>
            </a:r>
          </a:p>
          <a:p>
            <a:pPr latinLnBrk="1"/>
            <a:r>
              <a:rPr lang="en-US" altLang="ko-KR" sz="1400" dirty="0"/>
              <a:t>                 print(</a:t>
            </a:r>
            <a:r>
              <a:rPr lang="en-US" altLang="ko-KR" sz="1400" dirty="0" err="1"/>
              <a:t>i</a:t>
            </a:r>
            <a:r>
              <a:rPr lang="en-US" altLang="ko-KR" sz="1400" dirty="0"/>
              <a:t>, "\n", data)</a:t>
            </a:r>
          </a:p>
          <a:p>
            <a:pPr latinLnBrk="1"/>
            <a:r>
              <a:rPr lang="en-US" altLang="ko-KR" sz="1400" dirty="0"/>
              <a:t>X = </a:t>
            </a:r>
            <a:r>
              <a:rPr lang="en-US" altLang="ko-KR" sz="1400" dirty="0" err="1"/>
              <a:t>np.array</a:t>
            </a:r>
            <a:r>
              <a:rPr lang="en-US" altLang="ko-KR" sz="1400" dirty="0"/>
              <a:t>(X)</a:t>
            </a:r>
          </a:p>
          <a:p>
            <a:pPr latinLnBrk="1"/>
            <a:r>
              <a:rPr lang="en-US" altLang="ko-KR" sz="1400" dirty="0"/>
              <a:t>Y = </a:t>
            </a:r>
            <a:r>
              <a:rPr lang="en-US" altLang="ko-KR" sz="1400" dirty="0" err="1"/>
              <a:t>np.array</a:t>
            </a:r>
            <a:r>
              <a:rPr lang="en-US" altLang="ko-KR" sz="1400" dirty="0"/>
              <a:t>(Y)</a:t>
            </a:r>
            <a:endParaRPr lang="en-US" altLang="ko-KR" sz="1400" b="1" dirty="0"/>
          </a:p>
        </p:txBody>
      </p:sp>
      <p:sp>
        <p:nvSpPr>
          <p:cNvPr id="15" name="TextBox 14">
            <a:extLst>
              <a:ext uri="{FF2B5EF4-FFF2-40B4-BE49-F238E27FC236}">
                <a16:creationId xmlns:a16="http://schemas.microsoft.com/office/drawing/2014/main" id="{83566E1F-6FEE-4AC4-B03E-A48B7AF89156}"/>
              </a:ext>
            </a:extLst>
          </p:cNvPr>
          <p:cNvSpPr txBox="1"/>
          <p:nvPr/>
        </p:nvSpPr>
        <p:spPr>
          <a:xfrm>
            <a:off x="491633" y="4505331"/>
            <a:ext cx="7362092" cy="1200329"/>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4. </a:t>
            </a:r>
            <a:r>
              <a:rPr lang="ko-KR" altLang="en-US" sz="1200" b="1" dirty="0">
                <a:solidFill>
                  <a:srgbClr val="00B0F0"/>
                </a:solidFill>
              </a:rPr>
              <a:t>이미지 데이터를 읽어 들인다</a:t>
            </a:r>
            <a:r>
              <a:rPr lang="en-US" altLang="ko-KR" sz="1200" b="1" dirty="0">
                <a:solidFill>
                  <a:srgbClr val="00B0F0"/>
                </a:solidFill>
              </a:rPr>
              <a:t>.   : </a:t>
            </a:r>
            <a:r>
              <a:rPr lang="ko-KR" altLang="en-US" sz="1200" dirty="0"/>
              <a:t>이미지 데이터를 읽어 들입니다</a:t>
            </a:r>
            <a:r>
              <a:rPr lang="en-US" altLang="ko-KR" sz="1200" dirty="0"/>
              <a:t>. </a:t>
            </a:r>
            <a:r>
              <a:rPr lang="ko-KR" altLang="en-US" sz="1200" dirty="0"/>
              <a:t>변수 </a:t>
            </a:r>
            <a:r>
              <a:rPr lang="en-US" altLang="ko-KR" sz="1200" dirty="0"/>
              <a:t>X</a:t>
            </a:r>
            <a:r>
              <a:rPr lang="ko-KR" altLang="en-US" sz="1200" dirty="0"/>
              <a:t>에는 실제</a:t>
            </a:r>
            <a:r>
              <a:rPr lang="en-US" altLang="ko-KR" sz="1200" dirty="0"/>
              <a:t>  </a:t>
            </a:r>
            <a:r>
              <a:rPr lang="ko-KR" altLang="en-US" sz="1200" dirty="0"/>
              <a:t>이미지 데이터를 그리고 변수 </a:t>
            </a:r>
            <a:r>
              <a:rPr lang="en-US" altLang="ko-KR" sz="1200" dirty="0"/>
              <a:t>Y</a:t>
            </a:r>
            <a:r>
              <a:rPr lang="ko-KR" altLang="en-US" sz="1200" dirty="0"/>
              <a:t>에는 그 이미지가 무엇을 나타내고 있는지 </a:t>
            </a:r>
            <a:r>
              <a:rPr lang="en-US" altLang="ko-KR" sz="1200" dirty="0"/>
              <a:t>Label</a:t>
            </a:r>
            <a:r>
              <a:rPr lang="ko-KR" altLang="en-US" sz="1200" dirty="0"/>
              <a:t>데이터를 추가해 줍니다</a:t>
            </a:r>
            <a:r>
              <a:rPr lang="en-US" altLang="ko-KR" sz="1200" dirty="0"/>
              <a:t>. </a:t>
            </a:r>
            <a:r>
              <a:rPr lang="ko-KR" altLang="en-US" sz="1200" b="1" dirty="0"/>
              <a:t>라벨을 지정</a:t>
            </a:r>
            <a:r>
              <a:rPr lang="ko-KR" altLang="en-US" sz="1200" dirty="0"/>
              <a:t>하는 방법에 대한 코드를 같이 참고하기 바랍니다</a:t>
            </a:r>
            <a:r>
              <a:rPr lang="en-US" altLang="ko-KR" sz="1200" dirty="0"/>
              <a:t>. </a:t>
            </a:r>
          </a:p>
          <a:p>
            <a:r>
              <a:rPr lang="en-US" altLang="ko-KR" sz="1200" dirty="0"/>
              <a:t>     </a:t>
            </a:r>
            <a:r>
              <a:rPr lang="ko-KR" altLang="en-US" sz="1200" dirty="0"/>
              <a:t>그리고 </a:t>
            </a:r>
            <a:r>
              <a:rPr lang="ko-KR" altLang="en-US" sz="1200" b="1" dirty="0"/>
              <a:t>이미지 파일을 배열</a:t>
            </a:r>
            <a:r>
              <a:rPr lang="ko-KR" altLang="en-US" sz="1200" dirty="0"/>
              <a:t>합니다</a:t>
            </a:r>
            <a:r>
              <a:rPr lang="en-US" altLang="ko-KR" sz="1200" dirty="0"/>
              <a:t>. glob() </a:t>
            </a:r>
            <a:r>
              <a:rPr lang="ko-KR" altLang="en-US" sz="1200" dirty="0"/>
              <a:t>함수를</a:t>
            </a:r>
            <a:r>
              <a:rPr lang="en-US" altLang="ko-KR" sz="1200" dirty="0"/>
              <a:t> </a:t>
            </a:r>
            <a:r>
              <a:rPr lang="ko-KR" altLang="en-US" sz="1200" dirty="0"/>
              <a:t>이용해서 확장자가 </a:t>
            </a:r>
            <a:r>
              <a:rPr lang="en-US" altLang="ko-KR" sz="1200" dirty="0"/>
              <a:t>.jpg</a:t>
            </a:r>
            <a:r>
              <a:rPr lang="ko-KR" altLang="en-US" sz="1200" dirty="0"/>
              <a:t>만을 나열합니다</a:t>
            </a:r>
            <a:r>
              <a:rPr lang="en-US" altLang="ko-KR" sz="1200" dirty="0"/>
              <a:t>. </a:t>
            </a:r>
          </a:p>
          <a:p>
            <a:r>
              <a:rPr lang="ko-KR" altLang="en-US" sz="1200" dirty="0"/>
              <a:t>     이미지 파일을 읽어 들이고 색 </a:t>
            </a:r>
            <a:r>
              <a:rPr lang="en-US" altLang="ko-KR" sz="1200" dirty="0"/>
              <a:t>mode</a:t>
            </a:r>
            <a:r>
              <a:rPr lang="ko-KR" altLang="en-US" sz="1200" dirty="0"/>
              <a:t>를 </a:t>
            </a:r>
            <a:r>
              <a:rPr lang="en-US" altLang="ko-KR" sz="1200" dirty="0"/>
              <a:t>RGB</a:t>
            </a:r>
            <a:r>
              <a:rPr lang="ko-KR" altLang="en-US" sz="1200" dirty="0"/>
              <a:t>로 변환하고 </a:t>
            </a:r>
            <a:r>
              <a:rPr lang="en-US" altLang="ko-KR" sz="1200" dirty="0"/>
              <a:t>64x64 </a:t>
            </a:r>
            <a:r>
              <a:rPr lang="ko-KR" altLang="en-US" sz="1200" dirty="0"/>
              <a:t>픽셀로 </a:t>
            </a:r>
            <a:r>
              <a:rPr lang="en-US" altLang="ko-KR" sz="1200" dirty="0"/>
              <a:t>resize</a:t>
            </a:r>
            <a:r>
              <a:rPr lang="ko-KR" altLang="en-US" sz="1200" dirty="0"/>
              <a:t>합니다</a:t>
            </a:r>
            <a:r>
              <a:rPr lang="en-US" altLang="ko-KR" sz="1200" dirty="0"/>
              <a:t>. </a:t>
            </a:r>
            <a:r>
              <a:rPr lang="ko-KR" altLang="en-US" sz="1200" dirty="0"/>
              <a:t>그리고</a:t>
            </a:r>
            <a:r>
              <a:rPr lang="en-US" altLang="ko-KR" sz="1200" dirty="0"/>
              <a:t> </a:t>
            </a:r>
            <a:r>
              <a:rPr lang="en-US" altLang="ko-KR" sz="1200" dirty="0" err="1"/>
              <a:t>Numpy</a:t>
            </a:r>
            <a:r>
              <a:rPr lang="ko-KR" altLang="en-US" sz="1200" dirty="0"/>
              <a:t>의</a:t>
            </a:r>
            <a:endParaRPr lang="en-US" altLang="ko-KR" sz="1200" dirty="0"/>
          </a:p>
          <a:p>
            <a:r>
              <a:rPr lang="en-US" altLang="ko-KR" sz="1200" dirty="0"/>
              <a:t>     as array() </a:t>
            </a:r>
            <a:r>
              <a:rPr lang="ko-KR" altLang="en-US" sz="1200" dirty="0" err="1"/>
              <a:t>메쏘드를</a:t>
            </a:r>
            <a:r>
              <a:rPr lang="ko-KR" altLang="en-US" sz="1200" dirty="0"/>
              <a:t> 이용해서 </a:t>
            </a:r>
            <a:r>
              <a:rPr lang="en-US" altLang="ko-KR" sz="1200" dirty="0"/>
              <a:t>PIL</a:t>
            </a:r>
            <a:r>
              <a:rPr lang="ko-KR" altLang="en-US" sz="1200" dirty="0"/>
              <a:t>의 이미지</a:t>
            </a:r>
            <a:r>
              <a:rPr lang="en-US" altLang="ko-KR" sz="1200" dirty="0"/>
              <a:t> </a:t>
            </a:r>
            <a:r>
              <a:rPr lang="ko-KR" altLang="en-US" sz="1200" dirty="0"/>
              <a:t>데이터를 </a:t>
            </a:r>
            <a:r>
              <a:rPr lang="en-US" altLang="ko-KR" sz="1200" b="1" dirty="0" err="1"/>
              <a:t>Numpy</a:t>
            </a:r>
            <a:r>
              <a:rPr lang="ko-KR" altLang="en-US" sz="1200" b="1" dirty="0"/>
              <a:t>배열로 변환</a:t>
            </a:r>
            <a:r>
              <a:rPr lang="ko-KR" altLang="en-US" sz="1200" dirty="0"/>
              <a:t>합니다</a:t>
            </a:r>
            <a:r>
              <a:rPr lang="en-US" altLang="ko-KR" sz="1200" dirty="0"/>
              <a:t>. </a:t>
            </a:r>
          </a:p>
        </p:txBody>
      </p:sp>
      <p:sp>
        <p:nvSpPr>
          <p:cNvPr id="19" name="텍스트 개체 틀 2">
            <a:extLst>
              <a:ext uri="{FF2B5EF4-FFF2-40B4-BE49-F238E27FC236}">
                <a16:creationId xmlns:a16="http://schemas.microsoft.com/office/drawing/2014/main" id="{4D53321C-D2CB-4EC6-BBF0-F888176DB86F}"/>
              </a:ext>
            </a:extLst>
          </p:cNvPr>
          <p:cNvSpPr>
            <a:spLocks noGrp="1"/>
          </p:cNvSpPr>
          <p:nvPr>
            <p:ph type="body" sz="half" idx="2"/>
          </p:nvPr>
        </p:nvSpPr>
        <p:spPr>
          <a:xfrm>
            <a:off x="8451664" y="1574657"/>
            <a:ext cx="3505873" cy="3673617"/>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endParaRPr lang="en-US" altLang="ko-KR" b="1" dirty="0"/>
          </a:p>
          <a:p>
            <a:pPr marL="285750" lvl="2" indent="-285750">
              <a:buFont typeface="Arial" panose="020B0604020202020204" pitchFamily="34" charset="0"/>
              <a:buChar char="•"/>
            </a:pPr>
            <a:endParaRPr lang="en-US" altLang="ko-KR" b="1" dirty="0"/>
          </a:p>
        </p:txBody>
      </p:sp>
      <p:sp>
        <p:nvSpPr>
          <p:cNvPr id="20" name="텍스트 개체 틀 2">
            <a:extLst>
              <a:ext uri="{FF2B5EF4-FFF2-40B4-BE49-F238E27FC236}">
                <a16:creationId xmlns:a16="http://schemas.microsoft.com/office/drawing/2014/main" id="{7CE01E4C-51F9-4018-9F06-1C962FE66225}"/>
              </a:ext>
            </a:extLst>
          </p:cNvPr>
          <p:cNvSpPr txBox="1">
            <a:spLocks/>
          </p:cNvSpPr>
          <p:nvPr/>
        </p:nvSpPr>
        <p:spPr>
          <a:xfrm>
            <a:off x="8451664" y="5353050"/>
            <a:ext cx="3505873" cy="1050373"/>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lvl="2" indent="-285750">
              <a:buFont typeface="Arial" panose="020B0604020202020204" pitchFamily="34" charset="0"/>
              <a:buChar char="•"/>
            </a:pPr>
            <a:endParaRPr lang="en-US" altLang="ko-KR" dirty="0"/>
          </a:p>
          <a:p>
            <a:pPr marL="285750" lvl="2" indent="-285750">
              <a:buFont typeface="Arial" panose="020B0604020202020204" pitchFamily="34" charset="0"/>
              <a:buChar char="•"/>
            </a:pPr>
            <a:endParaRPr lang="en-US" altLang="ko-KR" dirty="0"/>
          </a:p>
        </p:txBody>
      </p:sp>
    </p:spTree>
    <p:extLst>
      <p:ext uri="{BB962C8B-B14F-4D97-AF65-F5344CB8AC3E}">
        <p14:creationId xmlns:p14="http://schemas.microsoft.com/office/powerpoint/2010/main" val="249526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B963E769-DC4F-495A-A527-DD5CE598E5AE}" type="slidenum">
              <a:rPr lang="ko-KR" altLang="en-US" smtClean="0"/>
              <a:pPr/>
              <a:t>5</a:t>
            </a:fld>
            <a:endParaRPr lang="ko-KR" altLang="en-US" dirty="0"/>
          </a:p>
        </p:txBody>
      </p:sp>
      <p:sp>
        <p:nvSpPr>
          <p:cNvPr id="13" name="Rectangle 12"/>
          <p:cNvSpPr/>
          <p:nvPr/>
        </p:nvSpPr>
        <p:spPr>
          <a:xfrm>
            <a:off x="5048304" y="46182"/>
            <a:ext cx="2095445" cy="666208"/>
          </a:xfrm>
          <a:prstGeom prst="rect">
            <a:avLst/>
          </a:prstGeom>
        </p:spPr>
        <p:txBody>
          <a:bodyPr wrap="none">
            <a:spAutoFit/>
          </a:bodyPr>
          <a:lstStyle/>
          <a:p>
            <a:pPr algn="ctr"/>
            <a:r>
              <a:rPr lang="ko-KR" altLang="en-US" sz="3729" dirty="0">
                <a:solidFill>
                  <a:srgbClr val="0070C0"/>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지도학습</a:t>
            </a:r>
            <a:endParaRPr lang="en-US" sz="3729" dirty="0">
              <a:solidFill>
                <a:srgbClr val="0070C0"/>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565" y="1472281"/>
            <a:ext cx="2559771" cy="1438073"/>
          </a:xfrm>
          <a:prstGeom prst="rect">
            <a:avLst/>
          </a:prstGeom>
        </p:spPr>
      </p:pic>
      <p:sp>
        <p:nvSpPr>
          <p:cNvPr id="6" name="Right Arrow 5"/>
          <p:cNvSpPr/>
          <p:nvPr/>
        </p:nvSpPr>
        <p:spPr>
          <a:xfrm>
            <a:off x="6344095" y="1882699"/>
            <a:ext cx="900315" cy="444861"/>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697" y="4030189"/>
            <a:ext cx="2171491" cy="15400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873" y="4030188"/>
            <a:ext cx="2055984" cy="154006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0784" y="4030188"/>
            <a:ext cx="1675357" cy="1540064"/>
          </a:xfrm>
          <a:prstGeom prst="rect">
            <a:avLst/>
          </a:prstGeom>
        </p:spPr>
      </p:pic>
      <p:sp>
        <p:nvSpPr>
          <p:cNvPr id="17" name="Right Arrow 16"/>
          <p:cNvSpPr/>
          <p:nvPr/>
        </p:nvSpPr>
        <p:spPr>
          <a:xfrm>
            <a:off x="6344093" y="4606899"/>
            <a:ext cx="900315" cy="444861"/>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3" name="TextBox 2"/>
          <p:cNvSpPr txBox="1"/>
          <p:nvPr/>
        </p:nvSpPr>
        <p:spPr>
          <a:xfrm>
            <a:off x="4422476" y="1853589"/>
            <a:ext cx="1493665" cy="491994"/>
          </a:xfrm>
          <a:prstGeom prst="rect">
            <a:avLst/>
          </a:prstGeom>
          <a:noFill/>
          <a:ln>
            <a:solidFill>
              <a:schemeClr val="tx2"/>
            </a:solidFill>
          </a:ln>
        </p:spPr>
        <p:txBody>
          <a:bodyPr vert="horz" wrap="square" lIns="0" tIns="0" rIns="0" bIns="0" rtlCol="0">
            <a:spAutoFit/>
          </a:bodyPr>
          <a:lstStyle/>
          <a:p>
            <a:pPr algn="ctr"/>
            <a:r>
              <a:rPr lang="ko-KR" altLang="en-US" sz="3197" dirty="0">
                <a:solidFill>
                  <a:srgbClr val="003C71"/>
                </a:solidFill>
              </a:rPr>
              <a:t>고양이</a:t>
            </a:r>
          </a:p>
        </p:txBody>
      </p:sp>
      <p:sp>
        <p:nvSpPr>
          <p:cNvPr id="11" name="TextBox 10"/>
          <p:cNvSpPr txBox="1"/>
          <p:nvPr/>
        </p:nvSpPr>
        <p:spPr>
          <a:xfrm>
            <a:off x="1202527" y="2910355"/>
            <a:ext cx="1440504" cy="225446"/>
          </a:xfrm>
          <a:prstGeom prst="rect">
            <a:avLst/>
          </a:prstGeom>
          <a:noFill/>
        </p:spPr>
        <p:txBody>
          <a:bodyPr vert="horz" wrap="square" lIns="0" tIns="0" rIns="0" bIns="0" rtlCol="0">
            <a:spAutoFit/>
          </a:bodyPr>
          <a:lstStyle/>
          <a:p>
            <a:pPr algn="ctr"/>
            <a:r>
              <a:rPr lang="ko-KR" altLang="en-US" sz="1465">
                <a:solidFill>
                  <a:srgbClr val="003C71"/>
                </a:solidFill>
              </a:rPr>
              <a:t>데이타</a:t>
            </a:r>
            <a:endParaRPr lang="ko-KR" altLang="en-US" sz="1465" dirty="0" err="1">
              <a:solidFill>
                <a:srgbClr val="003C71"/>
              </a:solidFill>
            </a:endParaRPr>
          </a:p>
        </p:txBody>
      </p:sp>
      <p:sp>
        <p:nvSpPr>
          <p:cNvPr id="14" name="TextBox 13"/>
          <p:cNvSpPr txBox="1"/>
          <p:nvPr/>
        </p:nvSpPr>
        <p:spPr>
          <a:xfrm>
            <a:off x="4358209" y="2962388"/>
            <a:ext cx="1440504" cy="225446"/>
          </a:xfrm>
          <a:prstGeom prst="rect">
            <a:avLst/>
          </a:prstGeom>
          <a:noFill/>
        </p:spPr>
        <p:txBody>
          <a:bodyPr vert="horz" wrap="square" lIns="0" tIns="0" rIns="0" bIns="0" rtlCol="0">
            <a:spAutoFit/>
          </a:bodyPr>
          <a:lstStyle/>
          <a:p>
            <a:pPr algn="ctr"/>
            <a:r>
              <a:rPr lang="ko-KR" altLang="en-US" sz="1465" dirty="0">
                <a:solidFill>
                  <a:srgbClr val="003C71"/>
                </a:solidFill>
              </a:rPr>
              <a:t>정답</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773" y="1409656"/>
            <a:ext cx="2054835" cy="1438073"/>
          </a:xfrm>
          <a:prstGeom prst="rect">
            <a:avLst/>
          </a:prstGeom>
        </p:spPr>
      </p:pic>
      <p:sp>
        <p:nvSpPr>
          <p:cNvPr id="16" name="TextBox 15"/>
          <p:cNvSpPr txBox="1"/>
          <p:nvPr/>
        </p:nvSpPr>
        <p:spPr>
          <a:xfrm>
            <a:off x="10067397" y="1882699"/>
            <a:ext cx="1493665" cy="491994"/>
          </a:xfrm>
          <a:prstGeom prst="rect">
            <a:avLst/>
          </a:prstGeom>
          <a:noFill/>
          <a:ln>
            <a:solidFill>
              <a:schemeClr val="tx2"/>
            </a:solidFill>
          </a:ln>
        </p:spPr>
        <p:txBody>
          <a:bodyPr vert="horz" wrap="square" lIns="0" tIns="0" rIns="0" bIns="0" rtlCol="0">
            <a:spAutoFit/>
          </a:bodyPr>
          <a:lstStyle/>
          <a:p>
            <a:pPr algn="ctr"/>
            <a:r>
              <a:rPr lang="ko-KR" altLang="en-US" sz="3197" dirty="0">
                <a:solidFill>
                  <a:srgbClr val="003C71"/>
                </a:solidFill>
              </a:rPr>
              <a:t>고양이</a:t>
            </a:r>
          </a:p>
        </p:txBody>
      </p:sp>
      <p:sp>
        <p:nvSpPr>
          <p:cNvPr id="18" name="TextBox 17"/>
          <p:cNvSpPr txBox="1"/>
          <p:nvPr/>
        </p:nvSpPr>
        <p:spPr>
          <a:xfrm>
            <a:off x="8896137" y="3055281"/>
            <a:ext cx="1440504" cy="225446"/>
          </a:xfrm>
          <a:prstGeom prst="rect">
            <a:avLst/>
          </a:prstGeom>
          <a:noFill/>
        </p:spPr>
        <p:txBody>
          <a:bodyPr vert="horz" wrap="square" lIns="0" tIns="0" rIns="0" bIns="0" rtlCol="0">
            <a:spAutoFit/>
          </a:bodyPr>
          <a:lstStyle/>
          <a:p>
            <a:pPr algn="ctr"/>
            <a:r>
              <a:rPr lang="ko-KR" altLang="en-US" sz="1465" dirty="0">
                <a:solidFill>
                  <a:srgbClr val="003C71"/>
                </a:solidFill>
              </a:rPr>
              <a:t>학습데이타 </a:t>
            </a:r>
            <a:r>
              <a:rPr lang="en-US" altLang="ko-KR" sz="1465" dirty="0">
                <a:solidFill>
                  <a:srgbClr val="003C71"/>
                </a:solidFill>
              </a:rPr>
              <a:t>(pair)</a:t>
            </a:r>
            <a:endParaRPr lang="ko-KR" altLang="en-US" sz="1465" dirty="0">
              <a:solidFill>
                <a:srgbClr val="003C71"/>
              </a:solidFill>
            </a:endParaRPr>
          </a:p>
        </p:txBody>
      </p:sp>
      <p:cxnSp>
        <p:nvCxnSpPr>
          <p:cNvPr id="20" name="Straight Connector 19"/>
          <p:cNvCxnSpPr>
            <a:stCxn id="15" idx="3"/>
            <a:endCxn id="16" idx="1"/>
          </p:cNvCxnSpPr>
          <p:nvPr/>
        </p:nvCxnSpPr>
        <p:spPr>
          <a:xfrm>
            <a:off x="9727608" y="2128693"/>
            <a:ext cx="339789" cy="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513893" y="1188196"/>
            <a:ext cx="4204999" cy="1774193"/>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2397"/>
          </a:p>
        </p:txBody>
      </p:sp>
      <p:sp>
        <p:nvSpPr>
          <p:cNvPr id="5" name="TextBox 4"/>
          <p:cNvSpPr txBox="1"/>
          <p:nvPr/>
        </p:nvSpPr>
        <p:spPr>
          <a:xfrm>
            <a:off x="1510269" y="5783196"/>
            <a:ext cx="1059193" cy="225446"/>
          </a:xfrm>
          <a:prstGeom prst="rect">
            <a:avLst/>
          </a:prstGeom>
          <a:noFill/>
          <a:ln>
            <a:solidFill>
              <a:schemeClr val="tx2">
                <a:lumMod val="60000"/>
                <a:lumOff val="40000"/>
              </a:schemeClr>
            </a:solidFill>
          </a:ln>
        </p:spPr>
        <p:txBody>
          <a:bodyPr vert="horz" wrap="square" lIns="0" tIns="0" rIns="0" bIns="0" rtlCol="0">
            <a:spAutoFit/>
          </a:bodyPr>
          <a:lstStyle/>
          <a:p>
            <a:pPr algn="ctr"/>
            <a:r>
              <a:rPr lang="ko-KR" altLang="en-US" sz="1465">
                <a:solidFill>
                  <a:srgbClr val="003C71"/>
                </a:solidFill>
              </a:rPr>
              <a:t>말</a:t>
            </a:r>
            <a:endParaRPr lang="ko-KR" altLang="en-US" sz="1465" dirty="0" err="1">
              <a:solidFill>
                <a:srgbClr val="003C71"/>
              </a:solidFill>
            </a:endParaRPr>
          </a:p>
        </p:txBody>
      </p:sp>
      <p:cxnSp>
        <p:nvCxnSpPr>
          <p:cNvPr id="12" name="Straight Connector 11"/>
          <p:cNvCxnSpPr>
            <a:stCxn id="9" idx="2"/>
            <a:endCxn id="5" idx="0"/>
          </p:cNvCxnSpPr>
          <p:nvPr/>
        </p:nvCxnSpPr>
        <p:spPr>
          <a:xfrm>
            <a:off x="2039865" y="5570252"/>
            <a:ext cx="1" cy="21294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548865" y="5783195"/>
            <a:ext cx="1059193" cy="225446"/>
          </a:xfrm>
          <a:prstGeom prst="rect">
            <a:avLst/>
          </a:prstGeom>
          <a:noFill/>
          <a:ln>
            <a:solidFill>
              <a:schemeClr val="tx2">
                <a:lumMod val="60000"/>
                <a:lumOff val="40000"/>
              </a:schemeClr>
            </a:solidFill>
          </a:ln>
        </p:spPr>
        <p:txBody>
          <a:bodyPr vert="horz" wrap="square" lIns="0" tIns="0" rIns="0" bIns="0" rtlCol="0">
            <a:spAutoFit/>
          </a:bodyPr>
          <a:lstStyle/>
          <a:p>
            <a:pPr algn="ctr"/>
            <a:r>
              <a:rPr lang="ko-KR" altLang="en-US" sz="1465">
                <a:solidFill>
                  <a:srgbClr val="003C71"/>
                </a:solidFill>
              </a:rPr>
              <a:t>얼룩</a:t>
            </a:r>
            <a:endParaRPr lang="ko-KR" altLang="en-US" sz="1465" dirty="0" err="1">
              <a:solidFill>
                <a:srgbClr val="003C71"/>
              </a:solidFill>
            </a:endParaRPr>
          </a:p>
        </p:txBody>
      </p:sp>
      <p:cxnSp>
        <p:nvCxnSpPr>
          <p:cNvPr id="26" name="Straight Connector 25"/>
          <p:cNvCxnSpPr>
            <a:stCxn id="10" idx="2"/>
            <a:endCxn id="24" idx="0"/>
          </p:cNvCxnSpPr>
          <p:nvPr/>
        </p:nvCxnSpPr>
        <p:spPr>
          <a:xfrm flipH="1">
            <a:off x="5078462" y="5570252"/>
            <a:ext cx="1" cy="21294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6799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3</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CNN</a:t>
            </a:r>
            <a:r>
              <a:rPr lang="ko-KR" altLang="en-US" b="1" dirty="0">
                <a:solidFill>
                  <a:schemeClr val="bg1"/>
                </a:solidFill>
              </a:rPr>
              <a:t>을 이용한 이미지 분류 및 인공지능의 적용</a:t>
            </a:r>
            <a:endParaRPr lang="ko-KR" altLang="en-US" sz="2800" dirty="0">
              <a:solidFill>
                <a:schemeClr val="bg1"/>
              </a:solidFill>
            </a:endParaRPr>
          </a:p>
        </p:txBody>
      </p:sp>
      <p:sp>
        <p:nvSpPr>
          <p:cNvPr id="12" name="직사각형 11">
            <a:extLst>
              <a:ext uri="{FF2B5EF4-FFF2-40B4-BE49-F238E27FC236}">
                <a16:creationId xmlns:a16="http://schemas.microsoft.com/office/drawing/2014/main" id="{9E20EC6E-CD4D-413F-9661-A9810B555E8E}"/>
              </a:ext>
            </a:extLst>
          </p:cNvPr>
          <p:cNvSpPr/>
          <p:nvPr/>
        </p:nvSpPr>
        <p:spPr>
          <a:xfrm>
            <a:off x="491633" y="368440"/>
            <a:ext cx="7362092" cy="1600438"/>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##5.  </a:t>
            </a:r>
            <a:r>
              <a:rPr lang="ko-KR" altLang="en-US" sz="1400" b="1" dirty="0"/>
              <a:t>학습 데이터와 테스트 데이터를 구분한다</a:t>
            </a:r>
            <a:r>
              <a:rPr lang="en-US" altLang="ko-KR" sz="1400" b="1" dirty="0"/>
              <a:t>. </a:t>
            </a:r>
            <a:endParaRPr lang="en-US" altLang="ja-JP" sz="1400" b="1" dirty="0"/>
          </a:p>
          <a:p>
            <a:pPr latinLnBrk="1"/>
            <a:r>
              <a:rPr lang="en-US" altLang="ko-KR" sz="1400" dirty="0" err="1"/>
              <a:t>X_train</a:t>
            </a:r>
            <a:r>
              <a:rPr lang="en-US" altLang="ko-KR" sz="1400" dirty="0"/>
              <a:t>, </a:t>
            </a:r>
            <a:r>
              <a:rPr lang="en-US" altLang="ko-KR" sz="1400" dirty="0" err="1"/>
              <a:t>X_test</a:t>
            </a:r>
            <a:r>
              <a:rPr lang="en-US" altLang="ko-KR" sz="1400" dirty="0"/>
              <a:t>, </a:t>
            </a:r>
            <a:r>
              <a:rPr lang="en-US" altLang="ko-KR" sz="1400" dirty="0" err="1"/>
              <a:t>y_train</a:t>
            </a:r>
            <a:r>
              <a:rPr lang="en-US" altLang="ko-KR" sz="1400" dirty="0"/>
              <a:t>, </a:t>
            </a:r>
            <a:r>
              <a:rPr lang="en-US" altLang="ko-KR" sz="1400" dirty="0" err="1"/>
              <a:t>y_test</a:t>
            </a:r>
            <a:r>
              <a:rPr lang="en-US" altLang="ko-KR" sz="1400" dirty="0"/>
              <a:t> = \</a:t>
            </a:r>
          </a:p>
          <a:p>
            <a:pPr latinLnBrk="1"/>
            <a:r>
              <a:rPr lang="en-US" altLang="ko-KR" sz="1400" dirty="0"/>
              <a:t>    </a:t>
            </a:r>
            <a:r>
              <a:rPr lang="en-US" altLang="ko-KR" sz="1400" dirty="0" err="1"/>
              <a:t>cross_validation.train_test_split</a:t>
            </a:r>
            <a:r>
              <a:rPr lang="en-US" altLang="ko-KR" sz="1400" dirty="0"/>
              <a:t>(X, Y)</a:t>
            </a:r>
          </a:p>
          <a:p>
            <a:pPr latinLnBrk="1"/>
            <a:r>
              <a:rPr lang="en-US" altLang="ko-KR" sz="1400" dirty="0" err="1"/>
              <a:t>xy</a:t>
            </a:r>
            <a:r>
              <a:rPr lang="en-US" altLang="ko-KR" sz="1400" dirty="0"/>
              <a:t> = (</a:t>
            </a:r>
            <a:r>
              <a:rPr lang="en-US" altLang="ko-KR" sz="1400" dirty="0" err="1"/>
              <a:t>X_train</a:t>
            </a:r>
            <a:r>
              <a:rPr lang="en-US" altLang="ko-KR" sz="1400" dirty="0"/>
              <a:t>, </a:t>
            </a:r>
            <a:r>
              <a:rPr lang="en-US" altLang="ko-KR" sz="1400" dirty="0" err="1"/>
              <a:t>X_test</a:t>
            </a:r>
            <a:r>
              <a:rPr lang="en-US" altLang="ko-KR" sz="1400" dirty="0"/>
              <a:t>, </a:t>
            </a:r>
            <a:r>
              <a:rPr lang="en-US" altLang="ko-KR" sz="1400" dirty="0" err="1"/>
              <a:t>y_train</a:t>
            </a:r>
            <a:r>
              <a:rPr lang="en-US" altLang="ko-KR" sz="1400" dirty="0"/>
              <a:t>, </a:t>
            </a:r>
            <a:r>
              <a:rPr lang="en-US" altLang="ko-KR" sz="1400" dirty="0" err="1"/>
              <a:t>y_test</a:t>
            </a:r>
            <a:r>
              <a:rPr lang="en-US" altLang="ko-KR" sz="1400" dirty="0"/>
              <a:t>)</a:t>
            </a:r>
          </a:p>
          <a:p>
            <a:pPr latinLnBrk="1"/>
            <a:r>
              <a:rPr lang="en-US" altLang="ko-KR" sz="1400" dirty="0" err="1"/>
              <a:t>np.save</a:t>
            </a:r>
            <a:r>
              <a:rPr lang="en-US" altLang="ko-KR" sz="1400" dirty="0"/>
              <a:t>("./5obj.npy", </a:t>
            </a:r>
            <a:r>
              <a:rPr lang="en-US" altLang="ko-KR" sz="1400" dirty="0" err="1"/>
              <a:t>xy</a:t>
            </a:r>
            <a:r>
              <a:rPr lang="en-US" altLang="ko-KR" sz="1400" dirty="0"/>
              <a:t>)</a:t>
            </a:r>
          </a:p>
          <a:p>
            <a:pPr latinLnBrk="1"/>
            <a:endParaRPr lang="en-US" altLang="ko-KR" sz="1400" dirty="0"/>
          </a:p>
          <a:p>
            <a:pPr latinLnBrk="1"/>
            <a:r>
              <a:rPr lang="en-US" altLang="ko-KR" sz="1400" dirty="0"/>
              <a:t>print("ok,", </a:t>
            </a:r>
            <a:r>
              <a:rPr lang="en-US" altLang="ko-KR" sz="1400" dirty="0" err="1"/>
              <a:t>len</a:t>
            </a:r>
            <a:r>
              <a:rPr lang="en-US" altLang="ko-KR" sz="1400" dirty="0"/>
              <a:t>(Y))</a:t>
            </a:r>
            <a:endParaRPr lang="en-US" altLang="ko-KR" sz="1400" b="1" dirty="0"/>
          </a:p>
        </p:txBody>
      </p:sp>
      <p:sp>
        <p:nvSpPr>
          <p:cNvPr id="15" name="TextBox 14">
            <a:extLst>
              <a:ext uri="{FF2B5EF4-FFF2-40B4-BE49-F238E27FC236}">
                <a16:creationId xmlns:a16="http://schemas.microsoft.com/office/drawing/2014/main" id="{83566E1F-6FEE-4AC4-B03E-A48B7AF89156}"/>
              </a:ext>
            </a:extLst>
          </p:cNvPr>
          <p:cNvSpPr txBox="1"/>
          <p:nvPr/>
        </p:nvSpPr>
        <p:spPr>
          <a:xfrm>
            <a:off x="491633" y="2110086"/>
            <a:ext cx="7362092" cy="461665"/>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5. </a:t>
            </a:r>
            <a:r>
              <a:rPr lang="ko-KR" altLang="en-US" sz="1200" b="1" dirty="0">
                <a:solidFill>
                  <a:srgbClr val="00B0F0"/>
                </a:solidFill>
              </a:rPr>
              <a:t>학습 데이터와 테스트 데이터를 구분한다</a:t>
            </a:r>
            <a:r>
              <a:rPr lang="en-US" altLang="ko-KR" sz="1200" b="1" dirty="0">
                <a:solidFill>
                  <a:srgbClr val="00B0F0"/>
                </a:solidFill>
              </a:rPr>
              <a:t>.  : </a:t>
            </a:r>
            <a:r>
              <a:rPr lang="ko-KR" altLang="en-US" sz="1200" dirty="0"/>
              <a:t>랜덤하게 데이터를 학습용과 테스트용으로 분할합니다</a:t>
            </a:r>
            <a:r>
              <a:rPr lang="en-US" altLang="ko-KR" sz="1200" dirty="0"/>
              <a:t>. </a:t>
            </a:r>
            <a:r>
              <a:rPr lang="ko-KR" altLang="en-US" sz="1200" dirty="0"/>
              <a:t>그리고 </a:t>
            </a:r>
            <a:r>
              <a:rPr lang="en-US" altLang="ko-KR" sz="1200" dirty="0" err="1"/>
              <a:t>Numpy</a:t>
            </a:r>
            <a:r>
              <a:rPr lang="ko-KR" altLang="en-US" sz="1200" dirty="0"/>
              <a:t>의 </a:t>
            </a:r>
            <a:r>
              <a:rPr lang="en-US" altLang="ko-KR" sz="1200" dirty="0"/>
              <a:t>save() </a:t>
            </a:r>
            <a:r>
              <a:rPr lang="ko-KR" altLang="en-US" sz="1200" dirty="0" err="1"/>
              <a:t>메쏘드로</a:t>
            </a:r>
            <a:r>
              <a:rPr lang="ko-KR" altLang="en-US" sz="1200" dirty="0"/>
              <a:t> 파일로 보존합니다</a:t>
            </a:r>
            <a:r>
              <a:rPr lang="en-US" altLang="ko-KR" sz="1200" dirty="0"/>
              <a:t>. </a:t>
            </a:r>
          </a:p>
        </p:txBody>
      </p:sp>
      <p:sp>
        <p:nvSpPr>
          <p:cNvPr id="9" name="직사각형 8">
            <a:extLst>
              <a:ext uri="{FF2B5EF4-FFF2-40B4-BE49-F238E27FC236}">
                <a16:creationId xmlns:a16="http://schemas.microsoft.com/office/drawing/2014/main" id="{58D2913E-B84A-41AD-8DAA-0E055E4D4B29}"/>
              </a:ext>
            </a:extLst>
          </p:cNvPr>
          <p:cNvSpPr/>
          <p:nvPr/>
        </p:nvSpPr>
        <p:spPr>
          <a:xfrm>
            <a:off x="491633" y="3592960"/>
            <a:ext cx="7362092" cy="1169551"/>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##6 CNN</a:t>
            </a:r>
            <a:r>
              <a:rPr lang="ko-KR" altLang="en-US" sz="1400" b="1" dirty="0"/>
              <a:t>을 실천</a:t>
            </a:r>
            <a:r>
              <a:rPr lang="en-US" altLang="ko-KR" sz="1400" b="1" dirty="0"/>
              <a:t> </a:t>
            </a:r>
          </a:p>
          <a:p>
            <a:pPr latinLnBrk="1"/>
            <a:r>
              <a:rPr lang="en-US" altLang="ko-KR" sz="1400" dirty="0"/>
              <a:t>from </a:t>
            </a:r>
            <a:r>
              <a:rPr lang="en-US" altLang="ko-KR" sz="1400" dirty="0" err="1"/>
              <a:t>keras.models</a:t>
            </a:r>
            <a:r>
              <a:rPr lang="en-US" altLang="ko-KR" sz="1400" dirty="0"/>
              <a:t> import Sequential</a:t>
            </a:r>
          </a:p>
          <a:p>
            <a:pPr latinLnBrk="1"/>
            <a:r>
              <a:rPr lang="en-US" altLang="ko-KR" sz="1400" dirty="0"/>
              <a:t>from </a:t>
            </a:r>
            <a:r>
              <a:rPr lang="en-US" altLang="ko-KR" sz="1400" dirty="0" err="1"/>
              <a:t>keras.layers</a:t>
            </a:r>
            <a:r>
              <a:rPr lang="en-US" altLang="ko-KR" sz="1400" dirty="0"/>
              <a:t> import Convolution2D, MaxPooling2D</a:t>
            </a:r>
          </a:p>
          <a:p>
            <a:pPr latinLnBrk="1"/>
            <a:r>
              <a:rPr lang="en-US" altLang="ko-KR" sz="1400" dirty="0"/>
              <a:t>from </a:t>
            </a:r>
            <a:r>
              <a:rPr lang="en-US" altLang="ko-KR" sz="1400" dirty="0" err="1"/>
              <a:t>keras.layers</a:t>
            </a:r>
            <a:r>
              <a:rPr lang="en-US" altLang="ko-KR" sz="1400" dirty="0"/>
              <a:t> import Activation, Dropout, Flatten, Dense</a:t>
            </a:r>
          </a:p>
          <a:p>
            <a:pPr latinLnBrk="1"/>
            <a:r>
              <a:rPr lang="en-US" altLang="ko-KR" sz="1400" dirty="0"/>
              <a:t>import </a:t>
            </a:r>
            <a:r>
              <a:rPr lang="en-US" altLang="ko-KR" sz="1400" dirty="0" err="1"/>
              <a:t>numpy</a:t>
            </a:r>
            <a:r>
              <a:rPr lang="en-US" altLang="ko-KR" sz="1400" dirty="0"/>
              <a:t> as np</a:t>
            </a:r>
          </a:p>
        </p:txBody>
      </p:sp>
      <p:sp>
        <p:nvSpPr>
          <p:cNvPr id="10" name="TextBox 9">
            <a:extLst>
              <a:ext uri="{FF2B5EF4-FFF2-40B4-BE49-F238E27FC236}">
                <a16:creationId xmlns:a16="http://schemas.microsoft.com/office/drawing/2014/main" id="{84200429-706D-4F3F-894D-AD0B0D0C8362}"/>
              </a:ext>
            </a:extLst>
          </p:cNvPr>
          <p:cNvSpPr txBox="1"/>
          <p:nvPr/>
        </p:nvSpPr>
        <p:spPr>
          <a:xfrm>
            <a:off x="491633" y="5019528"/>
            <a:ext cx="7362092" cy="276999"/>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6. CNN</a:t>
            </a:r>
            <a:r>
              <a:rPr lang="ko-KR" altLang="en-US" sz="1200" b="1" dirty="0">
                <a:solidFill>
                  <a:srgbClr val="00B0F0"/>
                </a:solidFill>
              </a:rPr>
              <a:t>을 실천</a:t>
            </a:r>
            <a:r>
              <a:rPr lang="en-US" altLang="ko-KR" sz="1200" b="1" dirty="0">
                <a:solidFill>
                  <a:srgbClr val="00B0F0"/>
                </a:solidFill>
              </a:rPr>
              <a:t> : </a:t>
            </a:r>
            <a:r>
              <a:rPr lang="ko-KR" altLang="en-US" sz="1200" dirty="0"/>
              <a:t> </a:t>
            </a:r>
            <a:r>
              <a:rPr lang="en-US" altLang="ko-KR" sz="1200" dirty="0"/>
              <a:t>…</a:t>
            </a:r>
          </a:p>
        </p:txBody>
      </p:sp>
      <p:sp>
        <p:nvSpPr>
          <p:cNvPr id="11" name="TextBox 10">
            <a:extLst>
              <a:ext uri="{FF2B5EF4-FFF2-40B4-BE49-F238E27FC236}">
                <a16:creationId xmlns:a16="http://schemas.microsoft.com/office/drawing/2014/main" id="{B934AF5F-2AA2-4B9D-AFAF-D84A94796786}"/>
              </a:ext>
            </a:extLst>
          </p:cNvPr>
          <p:cNvSpPr txBox="1"/>
          <p:nvPr/>
        </p:nvSpPr>
        <p:spPr>
          <a:xfrm>
            <a:off x="491633" y="3162901"/>
            <a:ext cx="7362092" cy="307777"/>
          </a:xfrm>
          <a:prstGeom prst="rect">
            <a:avLst/>
          </a:prstGeom>
          <a:noFill/>
          <a:ln>
            <a:solidFill>
              <a:srgbClr val="FF0000"/>
            </a:solidFill>
          </a:ln>
        </p:spPr>
        <p:txBody>
          <a:bodyPr wrap="square" rtlCol="0">
            <a:spAutoFit/>
          </a:bodyPr>
          <a:lstStyle/>
          <a:p>
            <a:pPr algn="ctr"/>
            <a:r>
              <a:rPr lang="ko-KR" altLang="en-US" sz="1400" b="1" dirty="0">
                <a:solidFill>
                  <a:srgbClr val="00B0F0"/>
                </a:solidFill>
              </a:rPr>
              <a:t>앞서 보존한 데이터를 읽어 들이고 </a:t>
            </a:r>
            <a:r>
              <a:rPr lang="en-US" altLang="ko-KR" sz="1400" b="1" dirty="0">
                <a:solidFill>
                  <a:srgbClr val="00B0F0"/>
                </a:solidFill>
              </a:rPr>
              <a:t>CNN</a:t>
            </a:r>
            <a:r>
              <a:rPr lang="ko-KR" altLang="en-US" sz="1400" b="1" dirty="0">
                <a:solidFill>
                  <a:srgbClr val="00B0F0"/>
                </a:solidFill>
              </a:rPr>
              <a:t>으로 분류합니다</a:t>
            </a:r>
            <a:r>
              <a:rPr lang="en-US" altLang="ko-KR" sz="1400" b="1" dirty="0">
                <a:solidFill>
                  <a:srgbClr val="00B0F0"/>
                </a:solidFill>
              </a:rPr>
              <a:t>. </a:t>
            </a:r>
            <a:r>
              <a:rPr lang="en-US" altLang="ko-KR" sz="1400" b="1" dirty="0" err="1">
                <a:solidFill>
                  <a:srgbClr val="00B0F0"/>
                </a:solidFill>
              </a:rPr>
              <a:t>Keras</a:t>
            </a:r>
            <a:r>
              <a:rPr lang="ko-KR" altLang="en-US" sz="1400" b="1" dirty="0">
                <a:solidFill>
                  <a:srgbClr val="00B0F0"/>
                </a:solidFill>
              </a:rPr>
              <a:t>를 적용합니다</a:t>
            </a:r>
            <a:r>
              <a:rPr lang="en-US" altLang="ko-KR" sz="1400" b="1" dirty="0">
                <a:solidFill>
                  <a:srgbClr val="00B0F0"/>
                </a:solidFill>
              </a:rPr>
              <a:t>. </a:t>
            </a:r>
            <a:endParaRPr lang="en-US" altLang="ko-KR" sz="1400" dirty="0"/>
          </a:p>
        </p:txBody>
      </p:sp>
      <p:sp>
        <p:nvSpPr>
          <p:cNvPr id="4" name="화살표: 아래쪽 3">
            <a:extLst>
              <a:ext uri="{FF2B5EF4-FFF2-40B4-BE49-F238E27FC236}">
                <a16:creationId xmlns:a16="http://schemas.microsoft.com/office/drawing/2014/main" id="{AA02C711-ABF1-48CE-853E-406414BDCC2A}"/>
              </a:ext>
            </a:extLst>
          </p:cNvPr>
          <p:cNvSpPr/>
          <p:nvPr/>
        </p:nvSpPr>
        <p:spPr>
          <a:xfrm>
            <a:off x="3740337" y="2712959"/>
            <a:ext cx="422088" cy="379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텍스트 개체 틀 2">
            <a:extLst>
              <a:ext uri="{FF2B5EF4-FFF2-40B4-BE49-F238E27FC236}">
                <a16:creationId xmlns:a16="http://schemas.microsoft.com/office/drawing/2014/main" id="{130FCDB7-54F1-4652-96AF-9D2126D3395C}"/>
              </a:ext>
            </a:extLst>
          </p:cNvPr>
          <p:cNvSpPr>
            <a:spLocks noGrp="1"/>
          </p:cNvSpPr>
          <p:nvPr>
            <p:ph type="body" sz="half" idx="2"/>
          </p:nvPr>
        </p:nvSpPr>
        <p:spPr>
          <a:xfrm>
            <a:off x="8451664" y="1574658"/>
            <a:ext cx="3505873" cy="1138302"/>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r>
              <a:rPr lang="en-US" altLang="ko-KR" b="1" dirty="0"/>
              <a:t>KERAS</a:t>
            </a:r>
          </a:p>
          <a:p>
            <a:pPr marL="285750" lvl="2" indent="-285750">
              <a:buFont typeface="Arial" panose="020B0604020202020204" pitchFamily="34" charset="0"/>
              <a:buChar char="•"/>
            </a:pPr>
            <a:endParaRPr lang="en-US" altLang="ko-KR" b="1" dirty="0"/>
          </a:p>
        </p:txBody>
      </p:sp>
      <p:sp>
        <p:nvSpPr>
          <p:cNvPr id="18" name="텍스트 개체 틀 2">
            <a:extLst>
              <a:ext uri="{FF2B5EF4-FFF2-40B4-BE49-F238E27FC236}">
                <a16:creationId xmlns:a16="http://schemas.microsoft.com/office/drawing/2014/main" id="{27D81519-AEA1-4FF9-A983-CB7847BB2D8C}"/>
              </a:ext>
            </a:extLst>
          </p:cNvPr>
          <p:cNvSpPr txBox="1">
            <a:spLocks/>
          </p:cNvSpPr>
          <p:nvPr/>
        </p:nvSpPr>
        <p:spPr>
          <a:xfrm>
            <a:off x="8451664" y="2914650"/>
            <a:ext cx="3505873" cy="3762375"/>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lvl="2" indent="-285750">
              <a:buFont typeface="Arial" panose="020B0604020202020204" pitchFamily="34" charset="0"/>
              <a:buChar char="•"/>
            </a:pPr>
            <a:r>
              <a:rPr lang="en-US" altLang="ko-KR" dirty="0"/>
              <a:t>Sequential</a:t>
            </a:r>
          </a:p>
          <a:p>
            <a:pPr marL="285750" lvl="2" indent="-285750">
              <a:buFont typeface="Arial" panose="020B0604020202020204" pitchFamily="34" charset="0"/>
              <a:buChar char="•"/>
            </a:pPr>
            <a:endParaRPr lang="en-US" altLang="ko-KR" dirty="0"/>
          </a:p>
          <a:p>
            <a:pPr marL="285750" lvl="2" indent="-285750">
              <a:buFont typeface="Arial" panose="020B0604020202020204" pitchFamily="34" charset="0"/>
              <a:buChar char="•"/>
            </a:pPr>
            <a:r>
              <a:rPr lang="en-US" altLang="ko-KR" dirty="0"/>
              <a:t>Convolution2D</a:t>
            </a:r>
          </a:p>
          <a:p>
            <a:pPr marL="285750" lvl="2" indent="-285750">
              <a:buFont typeface="Arial" panose="020B0604020202020204" pitchFamily="34" charset="0"/>
              <a:buChar char="•"/>
            </a:pPr>
            <a:endParaRPr lang="en-US" altLang="ko-KR" dirty="0"/>
          </a:p>
          <a:p>
            <a:pPr marL="285750" lvl="2" indent="-285750">
              <a:buFont typeface="Arial" panose="020B0604020202020204" pitchFamily="34" charset="0"/>
              <a:buChar char="•"/>
            </a:pPr>
            <a:r>
              <a:rPr lang="en-US" altLang="ko-KR" dirty="0"/>
              <a:t>MaxPooling2D</a:t>
            </a:r>
          </a:p>
          <a:p>
            <a:pPr marL="285750" lvl="2" indent="-285750">
              <a:buFont typeface="Arial" panose="020B0604020202020204" pitchFamily="34" charset="0"/>
              <a:buChar char="•"/>
            </a:pPr>
            <a:endParaRPr lang="en-US" altLang="ko-KR" dirty="0"/>
          </a:p>
          <a:p>
            <a:pPr marL="285750" lvl="2" indent="-285750">
              <a:buFont typeface="Arial" panose="020B0604020202020204" pitchFamily="34" charset="0"/>
              <a:buChar char="•"/>
            </a:pPr>
            <a:r>
              <a:rPr lang="en-US" altLang="ko-KR" dirty="0"/>
              <a:t>Activation</a:t>
            </a:r>
          </a:p>
          <a:p>
            <a:pPr marL="285750" lvl="2" indent="-285750">
              <a:buFont typeface="Arial" panose="020B0604020202020204" pitchFamily="34" charset="0"/>
              <a:buChar char="•"/>
            </a:pPr>
            <a:endParaRPr lang="en-US" altLang="ko-KR" dirty="0"/>
          </a:p>
          <a:p>
            <a:pPr marL="285750" lvl="2" indent="-285750">
              <a:buFont typeface="Arial" panose="020B0604020202020204" pitchFamily="34" charset="0"/>
              <a:buChar char="•"/>
            </a:pPr>
            <a:r>
              <a:rPr lang="en-US" altLang="ko-KR" dirty="0"/>
              <a:t>Dropout</a:t>
            </a:r>
          </a:p>
          <a:p>
            <a:pPr marL="285750" lvl="2" indent="-285750">
              <a:buFont typeface="Arial" panose="020B0604020202020204" pitchFamily="34" charset="0"/>
              <a:buChar char="•"/>
            </a:pPr>
            <a:endParaRPr lang="en-US" altLang="ko-KR" dirty="0"/>
          </a:p>
          <a:p>
            <a:pPr marL="285750" lvl="2" indent="-285750">
              <a:buFont typeface="Arial" panose="020B0604020202020204" pitchFamily="34" charset="0"/>
              <a:buChar char="•"/>
            </a:pPr>
            <a:r>
              <a:rPr lang="en-US" altLang="ko-KR" dirty="0"/>
              <a:t>Flatten</a:t>
            </a:r>
          </a:p>
          <a:p>
            <a:pPr marL="285750" lvl="2" indent="-285750">
              <a:buFont typeface="Arial" panose="020B0604020202020204" pitchFamily="34" charset="0"/>
              <a:buChar char="•"/>
            </a:pPr>
            <a:endParaRPr lang="en-US" altLang="ko-KR" dirty="0"/>
          </a:p>
          <a:p>
            <a:pPr marL="285750" lvl="2" indent="-285750">
              <a:buFont typeface="Arial" panose="020B0604020202020204" pitchFamily="34" charset="0"/>
              <a:buChar char="•"/>
            </a:pPr>
            <a:r>
              <a:rPr lang="en-US" altLang="ko-KR" dirty="0"/>
              <a:t>Dense</a:t>
            </a:r>
          </a:p>
          <a:p>
            <a:pPr marL="285750" lvl="2" indent="-285750">
              <a:buFont typeface="Arial" panose="020B0604020202020204" pitchFamily="34" charset="0"/>
              <a:buChar char="•"/>
            </a:pPr>
            <a:endParaRPr lang="en-US" altLang="ko-KR" dirty="0"/>
          </a:p>
          <a:p>
            <a:pPr marL="285750" lvl="2" indent="-285750">
              <a:buFont typeface="Arial" panose="020B0604020202020204" pitchFamily="34" charset="0"/>
              <a:buChar char="•"/>
            </a:pPr>
            <a:endParaRPr lang="en-US" altLang="ko-KR" dirty="0"/>
          </a:p>
        </p:txBody>
      </p:sp>
    </p:spTree>
    <p:extLst>
      <p:ext uri="{BB962C8B-B14F-4D97-AF65-F5344CB8AC3E}">
        <p14:creationId xmlns:p14="http://schemas.microsoft.com/office/powerpoint/2010/main" val="276062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half" idx="1"/>
          </p:nvPr>
        </p:nvSpPr>
        <p:spPr>
          <a:xfrm>
            <a:off x="530469" y="558311"/>
            <a:ext cx="11131062" cy="5642463"/>
          </a:xfrm>
          <a:ln>
            <a:solidFill>
              <a:srgbClr val="92D050"/>
            </a:solidFill>
          </a:ln>
        </p:spPr>
        <p:txBody>
          <a:bodyPr rtlCol="0">
            <a:noAutofit/>
          </a:bodyPr>
          <a:lstStyle/>
          <a:p>
            <a:pPr rtl="0">
              <a:buFont typeface="Wingdings" panose="05000000000000000000" pitchFamily="2" charset="2"/>
              <a:buChar char="l"/>
            </a:pPr>
            <a:r>
              <a:rPr lang="en-US" altLang="ko-KR" sz="1400" b="1" dirty="0"/>
              <a:t>Code </a:t>
            </a:r>
            <a:r>
              <a:rPr lang="ko-KR" altLang="en-US" sz="1400" b="1" dirty="0"/>
              <a:t>해석</a:t>
            </a:r>
            <a:r>
              <a:rPr lang="en-US" altLang="ko-KR" sz="1400" b="1" dirty="0"/>
              <a:t> </a:t>
            </a:r>
          </a:p>
          <a:p>
            <a:pPr marL="560070" lvl="3" indent="-285750">
              <a:buFont typeface="Arial" panose="020B0604020202020204" pitchFamily="34" charset="0"/>
              <a:buChar char="•"/>
            </a:pPr>
            <a:r>
              <a:rPr lang="en-US" altLang="ko-KR" dirty="0"/>
              <a:t>Sequential</a:t>
            </a:r>
          </a:p>
          <a:p>
            <a:pPr marL="560070" lvl="3" indent="-285750">
              <a:buFont typeface="Arial" panose="020B0604020202020204" pitchFamily="34" charset="0"/>
              <a:buChar char="•"/>
            </a:pPr>
            <a:endParaRPr lang="en-US" altLang="ko-KR" dirty="0"/>
          </a:p>
          <a:p>
            <a:pPr marL="560070" lvl="3" indent="-285750">
              <a:buFont typeface="Arial" panose="020B0604020202020204" pitchFamily="34" charset="0"/>
              <a:buChar char="•"/>
            </a:pPr>
            <a:r>
              <a:rPr lang="en-US" altLang="ko-KR" dirty="0"/>
              <a:t>Convolution2D</a:t>
            </a:r>
          </a:p>
          <a:p>
            <a:pPr marL="560070" lvl="3" indent="-285750">
              <a:buFont typeface="Arial" panose="020B0604020202020204" pitchFamily="34" charset="0"/>
              <a:buChar char="•"/>
            </a:pPr>
            <a:endParaRPr lang="en-US" altLang="ko-KR" dirty="0"/>
          </a:p>
          <a:p>
            <a:pPr marL="560070" lvl="3" indent="-285750">
              <a:buFont typeface="Arial" panose="020B0604020202020204" pitchFamily="34" charset="0"/>
              <a:buChar char="•"/>
            </a:pPr>
            <a:r>
              <a:rPr lang="en-US" altLang="ko-KR" dirty="0"/>
              <a:t>MaxPooling2D</a:t>
            </a:r>
          </a:p>
          <a:p>
            <a:pPr marL="560070" lvl="3" indent="-285750">
              <a:buFont typeface="Arial" panose="020B0604020202020204" pitchFamily="34" charset="0"/>
              <a:buChar char="•"/>
            </a:pPr>
            <a:endParaRPr lang="en-US" altLang="ko-KR" dirty="0"/>
          </a:p>
          <a:p>
            <a:pPr marL="560070" lvl="3" indent="-285750">
              <a:buFont typeface="Arial" panose="020B0604020202020204" pitchFamily="34" charset="0"/>
              <a:buChar char="•"/>
            </a:pPr>
            <a:r>
              <a:rPr lang="en-US" altLang="ko-KR" dirty="0"/>
              <a:t>Activation</a:t>
            </a:r>
          </a:p>
          <a:p>
            <a:pPr marL="560070" lvl="3" indent="-285750">
              <a:buFont typeface="Arial" panose="020B0604020202020204" pitchFamily="34" charset="0"/>
              <a:buChar char="•"/>
            </a:pPr>
            <a:endParaRPr lang="en-US" altLang="ko-KR" dirty="0"/>
          </a:p>
          <a:p>
            <a:pPr marL="560070" lvl="3" indent="-285750">
              <a:buFont typeface="Arial" panose="020B0604020202020204" pitchFamily="34" charset="0"/>
              <a:buChar char="•"/>
            </a:pPr>
            <a:r>
              <a:rPr lang="en-US" altLang="ko-KR" dirty="0"/>
              <a:t>Dropout</a:t>
            </a:r>
          </a:p>
          <a:p>
            <a:pPr marL="560070" lvl="3" indent="-285750">
              <a:buFont typeface="Arial" panose="020B0604020202020204" pitchFamily="34" charset="0"/>
              <a:buChar char="•"/>
            </a:pPr>
            <a:endParaRPr lang="en-US" altLang="ko-KR" dirty="0"/>
          </a:p>
          <a:p>
            <a:pPr marL="560070" lvl="3" indent="-285750">
              <a:buFont typeface="Arial" panose="020B0604020202020204" pitchFamily="34" charset="0"/>
              <a:buChar char="•"/>
            </a:pPr>
            <a:r>
              <a:rPr lang="en-US" altLang="ko-KR" dirty="0"/>
              <a:t>Flatten</a:t>
            </a:r>
          </a:p>
          <a:p>
            <a:pPr marL="560070" lvl="3" indent="-285750">
              <a:buFont typeface="Arial" panose="020B0604020202020204" pitchFamily="34" charset="0"/>
              <a:buChar char="•"/>
            </a:pPr>
            <a:endParaRPr lang="en-US" altLang="ko-KR" dirty="0"/>
          </a:p>
          <a:p>
            <a:pPr marL="560070" lvl="3" indent="-285750">
              <a:buFont typeface="Arial" panose="020B0604020202020204" pitchFamily="34" charset="0"/>
              <a:buChar char="•"/>
            </a:pPr>
            <a:r>
              <a:rPr lang="en-US" altLang="ko-KR" dirty="0"/>
              <a:t>Dense</a:t>
            </a:r>
          </a:p>
        </p:txBody>
      </p:sp>
    </p:spTree>
    <p:extLst>
      <p:ext uri="{BB962C8B-B14F-4D97-AF65-F5344CB8AC3E}">
        <p14:creationId xmlns:p14="http://schemas.microsoft.com/office/powerpoint/2010/main" val="171989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2"/>
          <p:cNvSpPr>
            <a:spLocks noGrp="1"/>
          </p:cNvSpPr>
          <p:nvPr>
            <p:ph type="body" sz="half" idx="2"/>
          </p:nvPr>
        </p:nvSpPr>
        <p:spPr>
          <a:xfrm>
            <a:off x="8451664" y="1574658"/>
            <a:ext cx="3505873" cy="746512"/>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r>
              <a:rPr lang="en-US" altLang="ko-KR" b="1" dirty="0"/>
              <a:t>Caltech101_keras.py</a:t>
            </a:r>
          </a:p>
        </p:txBody>
      </p:sp>
      <p:sp>
        <p:nvSpPr>
          <p:cNvPr id="10" name="텍스트 개체 틀 2"/>
          <p:cNvSpPr txBox="1">
            <a:spLocks/>
          </p:cNvSpPr>
          <p:nvPr/>
        </p:nvSpPr>
        <p:spPr>
          <a:xfrm>
            <a:off x="8451664" y="2412549"/>
            <a:ext cx="3505873" cy="1781382"/>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endParaRPr lang="en-US" altLang="ko-KR" sz="1200" dirty="0">
              <a:solidFill>
                <a:schemeClr val="tx1"/>
              </a:solidFill>
            </a:endParaRPr>
          </a:p>
        </p:txBody>
      </p:sp>
      <p:sp>
        <p:nvSpPr>
          <p:cNvPr id="11" name="텍스트 개체 틀 2"/>
          <p:cNvSpPr txBox="1">
            <a:spLocks/>
          </p:cNvSpPr>
          <p:nvPr/>
        </p:nvSpPr>
        <p:spPr>
          <a:xfrm>
            <a:off x="8451664" y="4285311"/>
            <a:ext cx="3505873" cy="1509198"/>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28600" indent="-228600">
              <a:buFont typeface="Arial" panose="020B0604020202020204" pitchFamily="34" charset="0"/>
              <a:buChar char="•"/>
            </a:pPr>
            <a:endParaRPr lang="ko-KR" altLang="en-US" sz="1200" dirty="0">
              <a:solidFill>
                <a:schemeClr val="tx1"/>
              </a:solidFill>
            </a:endParaRPr>
          </a:p>
        </p:txBody>
      </p:sp>
      <p:sp>
        <p:nvSpPr>
          <p:cNvPr id="12"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3</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CNN</a:t>
            </a:r>
            <a:r>
              <a:rPr lang="ko-KR" altLang="en-US" b="1" dirty="0">
                <a:solidFill>
                  <a:schemeClr val="bg1"/>
                </a:solidFill>
              </a:rPr>
              <a:t>을 구현</a:t>
            </a:r>
            <a:endParaRPr lang="ko-KR" altLang="en-US" sz="2800" dirty="0">
              <a:solidFill>
                <a:schemeClr val="bg1"/>
              </a:solidFill>
            </a:endParaRPr>
          </a:p>
        </p:txBody>
      </p:sp>
      <p:sp>
        <p:nvSpPr>
          <p:cNvPr id="8" name="직사각형 7">
            <a:extLst>
              <a:ext uri="{FF2B5EF4-FFF2-40B4-BE49-F238E27FC236}">
                <a16:creationId xmlns:a16="http://schemas.microsoft.com/office/drawing/2014/main" id="{AA0EFC8F-11C9-4421-9919-B2DCEEC3AF10}"/>
              </a:ext>
            </a:extLst>
          </p:cNvPr>
          <p:cNvSpPr/>
          <p:nvPr/>
        </p:nvSpPr>
        <p:spPr>
          <a:xfrm>
            <a:off x="438703" y="316523"/>
            <a:ext cx="7362092" cy="1600438"/>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##7.  </a:t>
            </a:r>
            <a:r>
              <a:rPr lang="ko-KR" altLang="en-US" sz="1400" b="1" dirty="0"/>
              <a:t>카테고리 지정</a:t>
            </a:r>
          </a:p>
          <a:p>
            <a:pPr latinLnBrk="1"/>
            <a:r>
              <a:rPr lang="en-US" altLang="ko-KR" sz="1400" dirty="0"/>
              <a:t>categories = ["</a:t>
            </a:r>
            <a:r>
              <a:rPr lang="en-US" altLang="ko-KR" sz="1400" dirty="0" err="1"/>
              <a:t>chair","camera","butterfly","elephant","flamingo</a:t>
            </a:r>
            <a:r>
              <a:rPr lang="en-US" altLang="ko-KR" sz="1400" dirty="0"/>
              <a:t>"]</a:t>
            </a:r>
          </a:p>
          <a:p>
            <a:pPr latinLnBrk="1"/>
            <a:r>
              <a:rPr lang="en-US" altLang="ko-KR" sz="1400" dirty="0" err="1"/>
              <a:t>nb_classes</a:t>
            </a:r>
            <a:r>
              <a:rPr lang="en-US" altLang="ko-KR" sz="1400" dirty="0"/>
              <a:t> = </a:t>
            </a:r>
            <a:r>
              <a:rPr lang="en-US" altLang="ko-KR" sz="1400" dirty="0" err="1"/>
              <a:t>len</a:t>
            </a:r>
            <a:r>
              <a:rPr lang="en-US" altLang="ko-KR" sz="1400" dirty="0"/>
              <a:t>(categories)</a:t>
            </a:r>
          </a:p>
          <a:p>
            <a:pPr latinLnBrk="1"/>
            <a:endParaRPr lang="en-US" altLang="ko-KR" sz="1400" dirty="0"/>
          </a:p>
          <a:p>
            <a:pPr latinLnBrk="1"/>
            <a:r>
              <a:rPr lang="en-US" altLang="ko-KR" sz="1400" b="1" dirty="0"/>
              <a:t>##8.  </a:t>
            </a:r>
            <a:r>
              <a:rPr lang="ko-KR" altLang="en-US" sz="1400" b="1" dirty="0"/>
              <a:t>이미지 사이즈 지정</a:t>
            </a:r>
          </a:p>
          <a:p>
            <a:pPr latinLnBrk="1"/>
            <a:r>
              <a:rPr lang="en-US" altLang="ko-KR" sz="1400" dirty="0" err="1"/>
              <a:t>image_w</a:t>
            </a:r>
            <a:r>
              <a:rPr lang="en-US" altLang="ko-KR" sz="1400" dirty="0"/>
              <a:t> = 64 </a:t>
            </a:r>
          </a:p>
          <a:p>
            <a:pPr latinLnBrk="1"/>
            <a:r>
              <a:rPr lang="en-US" altLang="ko-KR" sz="1400" dirty="0" err="1"/>
              <a:t>image_h</a:t>
            </a:r>
            <a:r>
              <a:rPr lang="en-US" altLang="ko-KR" sz="1400" dirty="0"/>
              <a:t> = 64</a:t>
            </a:r>
          </a:p>
        </p:txBody>
      </p:sp>
      <p:sp>
        <p:nvSpPr>
          <p:cNvPr id="14" name="직사각형 13">
            <a:extLst>
              <a:ext uri="{FF2B5EF4-FFF2-40B4-BE49-F238E27FC236}">
                <a16:creationId xmlns:a16="http://schemas.microsoft.com/office/drawing/2014/main" id="{052DDB8E-A4E0-4DAA-A323-6B2F38F1601D}"/>
              </a:ext>
            </a:extLst>
          </p:cNvPr>
          <p:cNvSpPr/>
          <p:nvPr/>
        </p:nvSpPr>
        <p:spPr>
          <a:xfrm>
            <a:off x="448408" y="3634519"/>
            <a:ext cx="7362092" cy="1600438"/>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##9. </a:t>
            </a:r>
            <a:r>
              <a:rPr lang="ko-KR" altLang="en-US" sz="1400" b="1" dirty="0"/>
              <a:t>데이터를 로드</a:t>
            </a:r>
            <a:r>
              <a:rPr lang="ja-JP" altLang="en-US" sz="1400" b="1" dirty="0"/>
              <a:t> </a:t>
            </a:r>
            <a:endParaRPr lang="en-US" altLang="ja-JP" sz="1400" b="1" dirty="0"/>
          </a:p>
          <a:p>
            <a:pPr latinLnBrk="1"/>
            <a:r>
              <a:rPr lang="en-US" altLang="ko-KR" sz="1400" dirty="0" err="1"/>
              <a:t>X_train</a:t>
            </a:r>
            <a:r>
              <a:rPr lang="en-US" altLang="ko-KR" sz="1400" dirty="0"/>
              <a:t>, </a:t>
            </a:r>
            <a:r>
              <a:rPr lang="en-US" altLang="ko-KR" sz="1400" dirty="0" err="1"/>
              <a:t>X_test</a:t>
            </a:r>
            <a:r>
              <a:rPr lang="en-US" altLang="ko-KR" sz="1400" dirty="0"/>
              <a:t>, </a:t>
            </a:r>
            <a:r>
              <a:rPr lang="en-US" altLang="ko-KR" sz="1400" dirty="0" err="1"/>
              <a:t>y_train</a:t>
            </a:r>
            <a:r>
              <a:rPr lang="en-US" altLang="ko-KR" sz="1400" dirty="0"/>
              <a:t>, </a:t>
            </a:r>
            <a:r>
              <a:rPr lang="en-US" altLang="ko-KR" sz="1400" dirty="0" err="1"/>
              <a:t>y_test</a:t>
            </a:r>
            <a:r>
              <a:rPr lang="en-US" altLang="ko-KR" sz="1400" dirty="0"/>
              <a:t> = </a:t>
            </a:r>
            <a:r>
              <a:rPr lang="en-US" altLang="ko-KR" sz="1400" dirty="0" err="1"/>
              <a:t>np.load</a:t>
            </a:r>
            <a:r>
              <a:rPr lang="en-US" altLang="ko-KR" sz="1400" dirty="0"/>
              <a:t>("./image/5obj.npy")</a:t>
            </a:r>
          </a:p>
          <a:p>
            <a:pPr latinLnBrk="1"/>
            <a:endParaRPr lang="en-US" altLang="ko-KR" sz="1400" dirty="0"/>
          </a:p>
          <a:p>
            <a:pPr latinLnBrk="1"/>
            <a:r>
              <a:rPr lang="en-US" altLang="ko-KR" sz="1400" b="1" dirty="0"/>
              <a:t>##10.  </a:t>
            </a:r>
            <a:r>
              <a:rPr lang="ko-KR" altLang="en-US" sz="1400" b="1" dirty="0"/>
              <a:t>데이터를 </a:t>
            </a:r>
            <a:r>
              <a:rPr lang="ko-KR" altLang="en-US" sz="1400" b="1" dirty="0" err="1"/>
              <a:t>정규화한다</a:t>
            </a:r>
            <a:r>
              <a:rPr lang="en-US" altLang="ko-KR" sz="1400" b="1" dirty="0"/>
              <a:t>. </a:t>
            </a:r>
            <a:endParaRPr lang="ja-JP" altLang="en-US" sz="1400" b="1" dirty="0"/>
          </a:p>
          <a:p>
            <a:pPr latinLnBrk="1"/>
            <a:r>
              <a:rPr lang="en-US" altLang="ko-KR" sz="1400" dirty="0" err="1"/>
              <a:t>X_train</a:t>
            </a:r>
            <a:r>
              <a:rPr lang="en-US" altLang="ko-KR" sz="1400" dirty="0"/>
              <a:t> = </a:t>
            </a:r>
            <a:r>
              <a:rPr lang="en-US" altLang="ko-KR" sz="1400" dirty="0" err="1"/>
              <a:t>X_train.astype</a:t>
            </a:r>
            <a:r>
              <a:rPr lang="en-US" altLang="ko-KR" sz="1400" dirty="0"/>
              <a:t>("float") / 256</a:t>
            </a:r>
          </a:p>
          <a:p>
            <a:pPr latinLnBrk="1"/>
            <a:r>
              <a:rPr lang="en-US" altLang="ko-KR" sz="1400" dirty="0" err="1"/>
              <a:t>X_test</a:t>
            </a:r>
            <a:r>
              <a:rPr lang="en-US" altLang="ko-KR" sz="1400" dirty="0"/>
              <a:t>  = </a:t>
            </a:r>
            <a:r>
              <a:rPr lang="en-US" altLang="ko-KR" sz="1400" dirty="0" err="1"/>
              <a:t>X_test.astype</a:t>
            </a:r>
            <a:r>
              <a:rPr lang="en-US" altLang="ko-KR" sz="1400" dirty="0"/>
              <a:t>("float")  / 256</a:t>
            </a:r>
          </a:p>
          <a:p>
            <a:pPr latinLnBrk="1"/>
            <a:r>
              <a:rPr lang="en-US" altLang="ko-KR" sz="1400" dirty="0"/>
              <a:t>print('</a:t>
            </a:r>
            <a:r>
              <a:rPr lang="en-US" altLang="ko-KR" sz="1400" dirty="0" err="1"/>
              <a:t>X_train</a:t>
            </a:r>
            <a:r>
              <a:rPr lang="en-US" altLang="ko-KR" sz="1400" dirty="0"/>
              <a:t> shape:', </a:t>
            </a:r>
            <a:r>
              <a:rPr lang="en-US" altLang="ko-KR" sz="1400" dirty="0" err="1"/>
              <a:t>X_train.shape</a:t>
            </a:r>
            <a:r>
              <a:rPr lang="en-US" altLang="ko-KR" sz="1400" dirty="0"/>
              <a:t>)</a:t>
            </a:r>
          </a:p>
        </p:txBody>
      </p:sp>
      <p:sp>
        <p:nvSpPr>
          <p:cNvPr id="17" name="TextBox 16">
            <a:extLst>
              <a:ext uri="{FF2B5EF4-FFF2-40B4-BE49-F238E27FC236}">
                <a16:creationId xmlns:a16="http://schemas.microsoft.com/office/drawing/2014/main" id="{EED2A5B4-3509-44A1-B89E-B232AD3A0858}"/>
              </a:ext>
            </a:extLst>
          </p:cNvPr>
          <p:cNvSpPr txBox="1"/>
          <p:nvPr/>
        </p:nvSpPr>
        <p:spPr>
          <a:xfrm>
            <a:off x="438703" y="2023153"/>
            <a:ext cx="7362092" cy="1200329"/>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7. </a:t>
            </a:r>
            <a:r>
              <a:rPr lang="ko-KR" altLang="en-US" sz="1200" b="1" dirty="0">
                <a:solidFill>
                  <a:srgbClr val="00B0F0"/>
                </a:solidFill>
              </a:rPr>
              <a:t>카테고리 지정</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a:p>
            <a:pPr marL="171450" indent="-171450">
              <a:buFont typeface="Arial" panose="020B0604020202020204" pitchFamily="34" charset="0"/>
              <a:buChar char="•"/>
            </a:pPr>
            <a:r>
              <a:rPr lang="en-US" altLang="ko-KR" sz="1200" b="1" dirty="0">
                <a:solidFill>
                  <a:srgbClr val="00B0F0"/>
                </a:solidFill>
              </a:rPr>
              <a:t>8. </a:t>
            </a:r>
            <a:r>
              <a:rPr lang="ko-KR" altLang="en-US" sz="1200" b="1" dirty="0">
                <a:solidFill>
                  <a:srgbClr val="00B0F0"/>
                </a:solidFill>
              </a:rPr>
              <a:t>이미지 사이즈 지정 </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p:txBody>
      </p:sp>
      <p:sp>
        <p:nvSpPr>
          <p:cNvPr id="18" name="TextBox 17">
            <a:extLst>
              <a:ext uri="{FF2B5EF4-FFF2-40B4-BE49-F238E27FC236}">
                <a16:creationId xmlns:a16="http://schemas.microsoft.com/office/drawing/2014/main" id="{BCE14829-55FD-4C60-BC87-B3C3E5081163}"/>
              </a:ext>
            </a:extLst>
          </p:cNvPr>
          <p:cNvSpPr txBox="1"/>
          <p:nvPr/>
        </p:nvSpPr>
        <p:spPr>
          <a:xfrm>
            <a:off x="438703" y="5305264"/>
            <a:ext cx="7362092" cy="1384995"/>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9. </a:t>
            </a:r>
            <a:r>
              <a:rPr lang="ko-KR" altLang="en-US" sz="1200" b="1" dirty="0">
                <a:solidFill>
                  <a:srgbClr val="00B0F0"/>
                </a:solidFill>
              </a:rPr>
              <a:t>데이터를 로드</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a:p>
            <a:pPr marL="171450" indent="-171450">
              <a:buFont typeface="Arial" panose="020B0604020202020204" pitchFamily="34" charset="0"/>
              <a:buChar char="•"/>
            </a:pPr>
            <a:endParaRPr lang="en-US" altLang="ko-KR" sz="1200" dirty="0"/>
          </a:p>
          <a:p>
            <a:pPr marL="171450" indent="-171450">
              <a:buFont typeface="Arial" panose="020B0604020202020204" pitchFamily="34" charset="0"/>
              <a:buChar char="•"/>
            </a:pPr>
            <a:r>
              <a:rPr lang="en-US" altLang="ko-KR" sz="1200" b="1" dirty="0">
                <a:solidFill>
                  <a:srgbClr val="00B0F0"/>
                </a:solidFill>
              </a:rPr>
              <a:t>10. </a:t>
            </a:r>
            <a:r>
              <a:rPr lang="ko-KR" altLang="en-US" sz="1200" b="1" dirty="0">
                <a:solidFill>
                  <a:srgbClr val="00B0F0"/>
                </a:solidFill>
              </a:rPr>
              <a:t>데이터를 </a:t>
            </a:r>
            <a:r>
              <a:rPr lang="ko-KR" altLang="en-US" sz="1200" b="1" dirty="0" err="1">
                <a:solidFill>
                  <a:srgbClr val="00B0F0"/>
                </a:solidFill>
              </a:rPr>
              <a:t>정규화한다</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p:txBody>
      </p:sp>
    </p:spTree>
    <p:extLst>
      <p:ext uri="{BB962C8B-B14F-4D97-AF65-F5344CB8AC3E}">
        <p14:creationId xmlns:p14="http://schemas.microsoft.com/office/powerpoint/2010/main" val="202883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402248" y="284565"/>
            <a:ext cx="7362092" cy="4708981"/>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200" b="1" dirty="0"/>
              <a:t>#11. </a:t>
            </a:r>
            <a:r>
              <a:rPr lang="ko-KR" altLang="en-US" sz="1200" b="1" dirty="0"/>
              <a:t>모델을 구축</a:t>
            </a:r>
            <a:endParaRPr lang="en-US" altLang="ko-KR" sz="1200" b="1" dirty="0"/>
          </a:p>
          <a:p>
            <a:pPr latinLnBrk="1"/>
            <a:r>
              <a:rPr lang="en-US" altLang="ko-KR" sz="1200" dirty="0"/>
              <a:t>model = Sequential()</a:t>
            </a:r>
          </a:p>
          <a:p>
            <a:pPr latinLnBrk="1"/>
            <a:r>
              <a:rPr lang="en-US" altLang="ko-KR" sz="1200" dirty="0" err="1"/>
              <a:t>model.add</a:t>
            </a:r>
            <a:r>
              <a:rPr lang="en-US" altLang="ko-KR" sz="1200" dirty="0"/>
              <a:t>(Convolution2D(32, 3, 3,</a:t>
            </a:r>
          </a:p>
          <a:p>
            <a:pPr latinLnBrk="1"/>
            <a:r>
              <a:rPr lang="en-US" altLang="ko-KR" sz="1200" dirty="0"/>
              <a:t>    </a:t>
            </a:r>
            <a:r>
              <a:rPr lang="en-US" altLang="ko-KR" sz="1200" dirty="0" err="1"/>
              <a:t>border_mode</a:t>
            </a:r>
            <a:r>
              <a:rPr lang="en-US" altLang="ko-KR" sz="1200" dirty="0"/>
              <a:t>='same',</a:t>
            </a:r>
          </a:p>
          <a:p>
            <a:pPr latinLnBrk="1"/>
            <a:r>
              <a:rPr lang="en-US" altLang="ko-KR" sz="1200" dirty="0"/>
              <a:t>    </a:t>
            </a:r>
            <a:r>
              <a:rPr lang="en-US" altLang="ko-KR" sz="1200" dirty="0" err="1"/>
              <a:t>input_shape</a:t>
            </a:r>
            <a:r>
              <a:rPr lang="en-US" altLang="ko-KR" sz="1200" dirty="0"/>
              <a:t>=</a:t>
            </a:r>
            <a:r>
              <a:rPr lang="en-US" altLang="ko-KR" sz="1200" dirty="0" err="1"/>
              <a:t>X_train.shape</a:t>
            </a:r>
            <a:r>
              <a:rPr lang="en-US" altLang="ko-KR" sz="1200" dirty="0"/>
              <a:t>[1:]))                                                        # ----(@2a)</a:t>
            </a:r>
          </a:p>
          <a:p>
            <a:pPr latinLnBrk="1"/>
            <a:r>
              <a:rPr lang="en-US" altLang="ko-KR" sz="1200" dirty="0" err="1"/>
              <a:t>model.add</a:t>
            </a:r>
            <a:r>
              <a:rPr lang="en-US" altLang="ko-KR" sz="1200" dirty="0"/>
              <a:t>(Activation('</a:t>
            </a:r>
            <a:r>
              <a:rPr lang="en-US" altLang="ko-KR" sz="1200" dirty="0" err="1"/>
              <a:t>relu</a:t>
            </a:r>
            <a:r>
              <a:rPr lang="en-US" altLang="ko-KR" sz="1200" dirty="0"/>
              <a:t>'))</a:t>
            </a:r>
          </a:p>
          <a:p>
            <a:pPr latinLnBrk="1"/>
            <a:r>
              <a:rPr lang="en-US" altLang="ko-KR" sz="1200" dirty="0" err="1"/>
              <a:t>model.add</a:t>
            </a:r>
            <a:r>
              <a:rPr lang="en-US" altLang="ko-KR" sz="1200" dirty="0"/>
              <a:t>(MaxPooling2D(</a:t>
            </a:r>
            <a:r>
              <a:rPr lang="en-US" altLang="ko-KR" sz="1200" dirty="0" err="1"/>
              <a:t>pool_size</a:t>
            </a:r>
            <a:r>
              <a:rPr lang="en-US" altLang="ko-KR" sz="1200" dirty="0"/>
              <a:t>=(2, 2)))</a:t>
            </a:r>
          </a:p>
          <a:p>
            <a:pPr latinLnBrk="1"/>
            <a:r>
              <a:rPr lang="en-US" altLang="ko-KR" sz="1200" dirty="0" err="1"/>
              <a:t>model.add</a:t>
            </a:r>
            <a:r>
              <a:rPr lang="en-US" altLang="ko-KR" sz="1200" dirty="0"/>
              <a:t>(Dropout(0.25))</a:t>
            </a:r>
          </a:p>
          <a:p>
            <a:pPr latinLnBrk="1"/>
            <a:endParaRPr lang="en-US" altLang="ko-KR" sz="1200" dirty="0"/>
          </a:p>
          <a:p>
            <a:pPr latinLnBrk="1"/>
            <a:r>
              <a:rPr lang="en-US" altLang="ko-KR" sz="1200" dirty="0" err="1"/>
              <a:t>model.add</a:t>
            </a:r>
            <a:r>
              <a:rPr lang="en-US" altLang="ko-KR" sz="1200" dirty="0"/>
              <a:t>(Convolution2D(64, 3, 3, </a:t>
            </a:r>
            <a:r>
              <a:rPr lang="en-US" altLang="ko-KR" sz="1200" dirty="0" err="1"/>
              <a:t>border_mode</a:t>
            </a:r>
            <a:r>
              <a:rPr lang="en-US" altLang="ko-KR" sz="1200" dirty="0"/>
              <a:t>='same'))</a:t>
            </a:r>
          </a:p>
          <a:p>
            <a:pPr latinLnBrk="1"/>
            <a:r>
              <a:rPr lang="en-US" altLang="ko-KR" sz="1200" dirty="0" err="1"/>
              <a:t>model.add</a:t>
            </a:r>
            <a:r>
              <a:rPr lang="en-US" altLang="ko-KR" sz="1200" dirty="0"/>
              <a:t>(Activation('</a:t>
            </a:r>
            <a:r>
              <a:rPr lang="en-US" altLang="ko-KR" sz="1200" dirty="0" err="1"/>
              <a:t>relu</a:t>
            </a:r>
            <a:r>
              <a:rPr lang="en-US" altLang="ko-KR" sz="1200" dirty="0"/>
              <a:t>'))</a:t>
            </a:r>
          </a:p>
          <a:p>
            <a:pPr latinLnBrk="1"/>
            <a:r>
              <a:rPr lang="en-US" altLang="ko-KR" sz="1200" dirty="0" err="1"/>
              <a:t>model.add</a:t>
            </a:r>
            <a:r>
              <a:rPr lang="en-US" altLang="ko-KR" sz="1200" dirty="0"/>
              <a:t>(Convolution2D(64, 3, 3))</a:t>
            </a:r>
          </a:p>
          <a:p>
            <a:pPr latinLnBrk="1"/>
            <a:r>
              <a:rPr lang="en-US" altLang="ko-KR" sz="1200" dirty="0" err="1"/>
              <a:t>model.add</a:t>
            </a:r>
            <a:r>
              <a:rPr lang="en-US" altLang="ko-KR" sz="1200" dirty="0"/>
              <a:t>(MaxPooling2D(</a:t>
            </a:r>
            <a:r>
              <a:rPr lang="en-US" altLang="ko-KR" sz="1200" dirty="0" err="1"/>
              <a:t>pool_size</a:t>
            </a:r>
            <a:r>
              <a:rPr lang="en-US" altLang="ko-KR" sz="1200" dirty="0"/>
              <a:t>=(2, 2)))</a:t>
            </a:r>
          </a:p>
          <a:p>
            <a:pPr latinLnBrk="1"/>
            <a:r>
              <a:rPr lang="en-US" altLang="ko-KR" sz="1200" dirty="0" err="1"/>
              <a:t>model.add</a:t>
            </a:r>
            <a:r>
              <a:rPr lang="en-US" altLang="ko-KR" sz="1200" dirty="0"/>
              <a:t>(Dropout(0.25))</a:t>
            </a:r>
          </a:p>
          <a:p>
            <a:pPr latinLnBrk="1"/>
            <a:endParaRPr lang="en-US" altLang="ko-KR" sz="1200" dirty="0"/>
          </a:p>
          <a:p>
            <a:pPr latinLnBrk="1"/>
            <a:r>
              <a:rPr lang="en-US" altLang="ko-KR" sz="1200" dirty="0" err="1"/>
              <a:t>model.add</a:t>
            </a:r>
            <a:r>
              <a:rPr lang="en-US" altLang="ko-KR" sz="1200" dirty="0"/>
              <a:t>(Flatten())                                                                                 # --- (@3) </a:t>
            </a:r>
          </a:p>
          <a:p>
            <a:pPr latinLnBrk="1"/>
            <a:r>
              <a:rPr lang="en-US" altLang="ko-KR" sz="1200" dirty="0" err="1"/>
              <a:t>model.add</a:t>
            </a:r>
            <a:r>
              <a:rPr lang="en-US" altLang="ko-KR" sz="1200" dirty="0"/>
              <a:t>(Dense(512))</a:t>
            </a:r>
          </a:p>
          <a:p>
            <a:pPr latinLnBrk="1"/>
            <a:r>
              <a:rPr lang="en-US" altLang="ko-KR" sz="1200" dirty="0" err="1"/>
              <a:t>model.add</a:t>
            </a:r>
            <a:r>
              <a:rPr lang="en-US" altLang="ko-KR" sz="1200" dirty="0"/>
              <a:t>(Activation('</a:t>
            </a:r>
            <a:r>
              <a:rPr lang="en-US" altLang="ko-KR" sz="1200" dirty="0" err="1"/>
              <a:t>relu</a:t>
            </a:r>
            <a:r>
              <a:rPr lang="en-US" altLang="ko-KR" sz="1200" dirty="0"/>
              <a:t>'))</a:t>
            </a:r>
          </a:p>
          <a:p>
            <a:pPr latinLnBrk="1"/>
            <a:r>
              <a:rPr lang="en-US" altLang="ko-KR" sz="1200" dirty="0" err="1"/>
              <a:t>model.add</a:t>
            </a:r>
            <a:r>
              <a:rPr lang="en-US" altLang="ko-KR" sz="1200" dirty="0"/>
              <a:t>(Dropout(0.5))</a:t>
            </a:r>
          </a:p>
          <a:p>
            <a:pPr latinLnBrk="1"/>
            <a:r>
              <a:rPr lang="en-US" altLang="ko-KR" sz="1200" dirty="0" err="1"/>
              <a:t>model.add</a:t>
            </a:r>
            <a:r>
              <a:rPr lang="en-US" altLang="ko-KR" sz="1200" dirty="0"/>
              <a:t>(Dense(</a:t>
            </a:r>
            <a:r>
              <a:rPr lang="en-US" altLang="ko-KR" sz="1200" dirty="0" err="1"/>
              <a:t>nb_classes</a:t>
            </a:r>
            <a:r>
              <a:rPr lang="en-US" altLang="ko-KR" sz="1200" dirty="0"/>
              <a:t>))                                                               # ---- (@3a)</a:t>
            </a:r>
          </a:p>
          <a:p>
            <a:pPr latinLnBrk="1"/>
            <a:r>
              <a:rPr lang="en-US" altLang="ko-KR" sz="1200" dirty="0" err="1"/>
              <a:t>model.add</a:t>
            </a:r>
            <a:r>
              <a:rPr lang="en-US" altLang="ko-KR" sz="1200" dirty="0"/>
              <a:t>(Activation('</a:t>
            </a:r>
            <a:r>
              <a:rPr lang="en-US" altLang="ko-KR" sz="1200" dirty="0" err="1"/>
              <a:t>softmax</a:t>
            </a:r>
            <a:r>
              <a:rPr lang="en-US" altLang="ko-KR" sz="1200" dirty="0"/>
              <a:t>'))</a:t>
            </a:r>
          </a:p>
          <a:p>
            <a:pPr latinLnBrk="1"/>
            <a:endParaRPr lang="en-US" altLang="ko-KR" sz="1200" dirty="0"/>
          </a:p>
          <a:p>
            <a:pPr latinLnBrk="1"/>
            <a:r>
              <a:rPr lang="en-US" altLang="ko-KR" sz="1200" dirty="0" err="1"/>
              <a:t>model.compile</a:t>
            </a:r>
            <a:r>
              <a:rPr lang="en-US" altLang="ko-KR" sz="1200" dirty="0"/>
              <a:t>(loss='</a:t>
            </a:r>
            <a:r>
              <a:rPr lang="en-US" altLang="ko-KR" sz="1200" dirty="0" err="1"/>
              <a:t>binary_crossentropy</a:t>
            </a:r>
            <a:r>
              <a:rPr lang="en-US" altLang="ko-KR" sz="1200" dirty="0"/>
              <a:t>',</a:t>
            </a:r>
          </a:p>
          <a:p>
            <a:pPr latinLnBrk="1"/>
            <a:r>
              <a:rPr lang="en-US" altLang="ko-KR" sz="1200" dirty="0"/>
              <a:t>    optimizer='</a:t>
            </a:r>
            <a:r>
              <a:rPr lang="en-US" altLang="ko-KR" sz="1200" dirty="0" err="1"/>
              <a:t>rmsprop</a:t>
            </a:r>
            <a:r>
              <a:rPr lang="en-US" altLang="ko-KR" sz="1200" dirty="0"/>
              <a:t>',</a:t>
            </a:r>
          </a:p>
          <a:p>
            <a:pPr latinLnBrk="1"/>
            <a:r>
              <a:rPr lang="en-US" altLang="ko-KR" sz="1200" dirty="0"/>
              <a:t>    metrics=['accuracy'])</a:t>
            </a:r>
          </a:p>
        </p:txBody>
      </p:sp>
      <p:sp>
        <p:nvSpPr>
          <p:cNvPr id="9" name="텍스트 개체 틀 2"/>
          <p:cNvSpPr>
            <a:spLocks noGrp="1"/>
          </p:cNvSpPr>
          <p:nvPr>
            <p:ph type="body" sz="half" idx="2"/>
          </p:nvPr>
        </p:nvSpPr>
        <p:spPr>
          <a:xfrm>
            <a:off x="8451664" y="1574658"/>
            <a:ext cx="3505873" cy="746512"/>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r>
              <a:rPr lang="en-US" altLang="ko-KR" b="1" dirty="0"/>
              <a:t>Caltech101_keras.py</a:t>
            </a:r>
          </a:p>
        </p:txBody>
      </p:sp>
      <p:sp>
        <p:nvSpPr>
          <p:cNvPr id="10" name="텍스트 개체 틀 2"/>
          <p:cNvSpPr txBox="1">
            <a:spLocks/>
          </p:cNvSpPr>
          <p:nvPr/>
        </p:nvSpPr>
        <p:spPr>
          <a:xfrm>
            <a:off x="8451664" y="2412549"/>
            <a:ext cx="3505873" cy="1781382"/>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endParaRPr lang="en-US" altLang="ko-KR" sz="1200" dirty="0">
              <a:solidFill>
                <a:schemeClr val="tx1"/>
              </a:solidFill>
            </a:endParaRPr>
          </a:p>
        </p:txBody>
      </p:sp>
      <p:sp>
        <p:nvSpPr>
          <p:cNvPr id="11" name="텍스트 개체 틀 2"/>
          <p:cNvSpPr txBox="1">
            <a:spLocks/>
          </p:cNvSpPr>
          <p:nvPr/>
        </p:nvSpPr>
        <p:spPr>
          <a:xfrm>
            <a:off x="8451664" y="4285311"/>
            <a:ext cx="3505873" cy="1509198"/>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28600" indent="-228600">
              <a:buFont typeface="Arial" panose="020B0604020202020204" pitchFamily="34" charset="0"/>
              <a:buChar char="•"/>
            </a:pPr>
            <a:endParaRPr lang="ko-KR" altLang="en-US" sz="1200" dirty="0">
              <a:solidFill>
                <a:schemeClr val="tx1"/>
              </a:solidFill>
            </a:endParaRPr>
          </a:p>
        </p:txBody>
      </p:sp>
      <p:sp>
        <p:nvSpPr>
          <p:cNvPr id="12"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3</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CNN</a:t>
            </a:r>
            <a:r>
              <a:rPr lang="ko-KR" altLang="en-US" b="1" dirty="0">
                <a:solidFill>
                  <a:schemeClr val="bg1"/>
                </a:solidFill>
              </a:rPr>
              <a:t>을 구현</a:t>
            </a:r>
            <a:endParaRPr lang="ko-KR" altLang="en-US" sz="2800" dirty="0">
              <a:solidFill>
                <a:schemeClr val="bg1"/>
              </a:solidFill>
            </a:endParaRPr>
          </a:p>
        </p:txBody>
      </p:sp>
      <p:sp>
        <p:nvSpPr>
          <p:cNvPr id="8" name="TextBox 7">
            <a:extLst>
              <a:ext uri="{FF2B5EF4-FFF2-40B4-BE49-F238E27FC236}">
                <a16:creationId xmlns:a16="http://schemas.microsoft.com/office/drawing/2014/main" id="{63234033-442A-42FF-A3AC-72BC9ED91443}"/>
              </a:ext>
            </a:extLst>
          </p:cNvPr>
          <p:cNvSpPr txBox="1"/>
          <p:nvPr/>
        </p:nvSpPr>
        <p:spPr>
          <a:xfrm>
            <a:off x="402248" y="5148178"/>
            <a:ext cx="7362092" cy="646331"/>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11. </a:t>
            </a:r>
            <a:r>
              <a:rPr lang="ko-KR" altLang="en-US" sz="1200" b="1" dirty="0">
                <a:solidFill>
                  <a:srgbClr val="00B0F0"/>
                </a:solidFill>
              </a:rPr>
              <a:t>모델을 구축한다</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p:txBody>
      </p:sp>
    </p:spTree>
    <p:extLst>
      <p:ext uri="{BB962C8B-B14F-4D97-AF65-F5344CB8AC3E}">
        <p14:creationId xmlns:p14="http://schemas.microsoft.com/office/powerpoint/2010/main" val="29639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392723" y="316523"/>
            <a:ext cx="7362092" cy="1600438"/>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b="1" dirty="0"/>
              <a:t>##12. </a:t>
            </a:r>
            <a:r>
              <a:rPr lang="ko-KR" altLang="en-US" sz="1400" b="1" dirty="0"/>
              <a:t>모델을 훈련한다</a:t>
            </a:r>
            <a:r>
              <a:rPr lang="en-US" altLang="ko-KR" sz="1400" b="1" dirty="0"/>
              <a:t>.</a:t>
            </a:r>
            <a:r>
              <a:rPr lang="ja-JP" altLang="en-US" sz="1400" b="1" dirty="0"/>
              <a:t> </a:t>
            </a:r>
            <a:endParaRPr lang="en-US" altLang="ja-JP" sz="1400" b="1" dirty="0"/>
          </a:p>
          <a:p>
            <a:pPr latinLnBrk="1"/>
            <a:r>
              <a:rPr lang="en-US" altLang="ko-KR" sz="1400" dirty="0" err="1"/>
              <a:t>model.fit</a:t>
            </a:r>
            <a:r>
              <a:rPr lang="en-US" altLang="ko-KR" sz="1400" dirty="0"/>
              <a:t>(</a:t>
            </a:r>
            <a:r>
              <a:rPr lang="en-US" altLang="ko-KR" sz="1400" dirty="0" err="1"/>
              <a:t>X_train</a:t>
            </a:r>
            <a:r>
              <a:rPr lang="en-US" altLang="ko-KR" sz="1400" dirty="0"/>
              <a:t>, </a:t>
            </a:r>
            <a:r>
              <a:rPr lang="en-US" altLang="ko-KR" sz="1400" dirty="0" err="1"/>
              <a:t>y_train</a:t>
            </a:r>
            <a:r>
              <a:rPr lang="en-US" altLang="ko-KR" sz="1400" dirty="0"/>
              <a:t>, </a:t>
            </a:r>
            <a:r>
              <a:rPr lang="en-US" altLang="ko-KR" sz="1400" dirty="0" err="1"/>
              <a:t>batch_size</a:t>
            </a:r>
            <a:r>
              <a:rPr lang="en-US" altLang="ko-KR" sz="1400" dirty="0"/>
              <a:t>=32, </a:t>
            </a:r>
            <a:r>
              <a:rPr lang="en-US" altLang="ko-KR" sz="1400" dirty="0" err="1"/>
              <a:t>nb_epoch</a:t>
            </a:r>
            <a:r>
              <a:rPr lang="en-US" altLang="ko-KR" sz="1400" dirty="0"/>
              <a:t>=50)</a:t>
            </a:r>
          </a:p>
          <a:p>
            <a:pPr latinLnBrk="1"/>
            <a:endParaRPr lang="en-US" altLang="ko-KR" sz="1400" dirty="0"/>
          </a:p>
          <a:p>
            <a:pPr latinLnBrk="1"/>
            <a:r>
              <a:rPr lang="en-US" altLang="ko-KR" sz="1400" b="1" dirty="0"/>
              <a:t>##13. </a:t>
            </a:r>
            <a:r>
              <a:rPr lang="ko-KR" altLang="en-US" sz="1400" b="1" dirty="0"/>
              <a:t>모델을 평가한다</a:t>
            </a:r>
            <a:r>
              <a:rPr lang="en-US" altLang="ko-KR" sz="1400" b="1" dirty="0"/>
              <a:t>. </a:t>
            </a:r>
            <a:r>
              <a:rPr lang="ja-JP" altLang="en-US" sz="1400" b="1" dirty="0"/>
              <a:t> </a:t>
            </a:r>
            <a:endParaRPr lang="en-US" altLang="ja-JP" sz="1400" b="1" dirty="0"/>
          </a:p>
          <a:p>
            <a:pPr latinLnBrk="1"/>
            <a:r>
              <a:rPr lang="en-US" altLang="ko-KR" sz="1400" dirty="0"/>
              <a:t>score = </a:t>
            </a:r>
            <a:r>
              <a:rPr lang="en-US" altLang="ko-KR" sz="1400" dirty="0" err="1"/>
              <a:t>model.evaluate</a:t>
            </a:r>
            <a:r>
              <a:rPr lang="en-US" altLang="ko-KR" sz="1400" dirty="0"/>
              <a:t>(</a:t>
            </a:r>
            <a:r>
              <a:rPr lang="en-US" altLang="ko-KR" sz="1400" dirty="0" err="1"/>
              <a:t>X_test</a:t>
            </a:r>
            <a:r>
              <a:rPr lang="en-US" altLang="ko-KR" sz="1400" dirty="0"/>
              <a:t>, </a:t>
            </a:r>
            <a:r>
              <a:rPr lang="en-US" altLang="ko-KR" sz="1400" dirty="0" err="1"/>
              <a:t>y_test</a:t>
            </a:r>
            <a:r>
              <a:rPr lang="en-US" altLang="ko-KR" sz="1400" dirty="0"/>
              <a:t>)</a:t>
            </a:r>
          </a:p>
          <a:p>
            <a:pPr latinLnBrk="1"/>
            <a:r>
              <a:rPr lang="en-US" altLang="ko-KR" sz="1400" dirty="0"/>
              <a:t>print('loss=', score[0])</a:t>
            </a:r>
          </a:p>
          <a:p>
            <a:pPr latinLnBrk="1"/>
            <a:r>
              <a:rPr lang="en-US" altLang="ko-KR" sz="1400" dirty="0"/>
              <a:t>print('accuracy=', score[1])</a:t>
            </a:r>
          </a:p>
        </p:txBody>
      </p:sp>
      <p:sp>
        <p:nvSpPr>
          <p:cNvPr id="9" name="텍스트 개체 틀 2"/>
          <p:cNvSpPr>
            <a:spLocks noGrp="1"/>
          </p:cNvSpPr>
          <p:nvPr>
            <p:ph type="body" sz="half" idx="2"/>
          </p:nvPr>
        </p:nvSpPr>
        <p:spPr>
          <a:xfrm>
            <a:off x="8451664" y="1574658"/>
            <a:ext cx="3505873" cy="746512"/>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r>
              <a:rPr lang="en-US" altLang="ko-KR" b="1" dirty="0"/>
              <a:t>Caltech101_keras.py</a:t>
            </a:r>
          </a:p>
        </p:txBody>
      </p:sp>
      <p:sp>
        <p:nvSpPr>
          <p:cNvPr id="10" name="텍스트 개체 틀 2"/>
          <p:cNvSpPr txBox="1">
            <a:spLocks/>
          </p:cNvSpPr>
          <p:nvPr/>
        </p:nvSpPr>
        <p:spPr>
          <a:xfrm>
            <a:off x="8451664" y="2412549"/>
            <a:ext cx="3505873" cy="1781382"/>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endParaRPr lang="en-US" altLang="ko-KR" sz="1200" dirty="0">
              <a:solidFill>
                <a:schemeClr val="tx1"/>
              </a:solidFill>
            </a:endParaRPr>
          </a:p>
        </p:txBody>
      </p:sp>
      <p:sp>
        <p:nvSpPr>
          <p:cNvPr id="11" name="텍스트 개체 틀 2"/>
          <p:cNvSpPr txBox="1">
            <a:spLocks/>
          </p:cNvSpPr>
          <p:nvPr/>
        </p:nvSpPr>
        <p:spPr>
          <a:xfrm>
            <a:off x="8451664" y="4285311"/>
            <a:ext cx="3505873" cy="1509198"/>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28600" indent="-228600">
              <a:buFont typeface="Arial" panose="020B0604020202020204" pitchFamily="34" charset="0"/>
              <a:buChar char="•"/>
            </a:pPr>
            <a:endParaRPr lang="ko-KR" altLang="en-US" sz="1200" dirty="0">
              <a:solidFill>
                <a:schemeClr val="tx1"/>
              </a:solidFill>
            </a:endParaRPr>
          </a:p>
        </p:txBody>
      </p:sp>
      <p:sp>
        <p:nvSpPr>
          <p:cNvPr id="12"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3</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CNN</a:t>
            </a:r>
            <a:r>
              <a:rPr lang="ko-KR" altLang="en-US" b="1" dirty="0">
                <a:solidFill>
                  <a:schemeClr val="bg1"/>
                </a:solidFill>
              </a:rPr>
              <a:t>을 구현</a:t>
            </a:r>
            <a:endParaRPr lang="ko-KR" altLang="en-US" sz="2800" dirty="0">
              <a:solidFill>
                <a:schemeClr val="bg1"/>
              </a:solidFill>
            </a:endParaRPr>
          </a:p>
        </p:txBody>
      </p:sp>
      <p:sp>
        <p:nvSpPr>
          <p:cNvPr id="7" name="TextBox 6">
            <a:extLst>
              <a:ext uri="{FF2B5EF4-FFF2-40B4-BE49-F238E27FC236}">
                <a16:creationId xmlns:a16="http://schemas.microsoft.com/office/drawing/2014/main" id="{6B67F02D-9C4A-41D9-9932-74571B059A54}"/>
              </a:ext>
            </a:extLst>
          </p:cNvPr>
          <p:cNvSpPr txBox="1"/>
          <p:nvPr/>
        </p:nvSpPr>
        <p:spPr>
          <a:xfrm>
            <a:off x="392723" y="2089383"/>
            <a:ext cx="7362092" cy="1384995"/>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12. </a:t>
            </a:r>
            <a:r>
              <a:rPr lang="ko-KR" altLang="en-US" sz="1200" b="1" dirty="0">
                <a:solidFill>
                  <a:srgbClr val="00B0F0"/>
                </a:solidFill>
              </a:rPr>
              <a:t>모델을 훈련한다</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a:p>
            <a:pPr marL="171450" indent="-171450">
              <a:buFont typeface="Arial" panose="020B0604020202020204" pitchFamily="34" charset="0"/>
              <a:buChar char="•"/>
            </a:pPr>
            <a:endParaRPr lang="en-US" altLang="ko-KR" sz="1200" dirty="0"/>
          </a:p>
          <a:p>
            <a:pPr marL="171450" indent="-171450">
              <a:buFont typeface="Arial" panose="020B0604020202020204" pitchFamily="34" charset="0"/>
              <a:buChar char="•"/>
            </a:pPr>
            <a:r>
              <a:rPr lang="en-US" altLang="ko-KR" sz="1200" b="1" dirty="0">
                <a:solidFill>
                  <a:srgbClr val="00B0F0"/>
                </a:solidFill>
              </a:rPr>
              <a:t>13. </a:t>
            </a:r>
            <a:r>
              <a:rPr lang="ko-KR" altLang="en-US" sz="1200" b="1" dirty="0">
                <a:solidFill>
                  <a:srgbClr val="00B0F0"/>
                </a:solidFill>
              </a:rPr>
              <a:t>모델을 평가한다</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p:txBody>
      </p:sp>
    </p:spTree>
    <p:extLst>
      <p:ext uri="{BB962C8B-B14F-4D97-AF65-F5344CB8AC3E}">
        <p14:creationId xmlns:p14="http://schemas.microsoft.com/office/powerpoint/2010/main" val="254709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en-US" altLang="ko-KR" sz="3200" b="1" dirty="0"/>
              <a:t>4</a:t>
            </a:r>
            <a:r>
              <a:rPr lang="ko-KR" altLang="en-US" sz="3200" b="1" dirty="0"/>
              <a:t>단계 </a:t>
            </a:r>
            <a:r>
              <a:rPr lang="en-US" altLang="ko-KR" sz="3200" b="1" dirty="0"/>
              <a:t>: </a:t>
            </a:r>
            <a:r>
              <a:rPr lang="ko-KR" altLang="en-US" sz="3200" b="1" dirty="0"/>
              <a:t>정확도를 높이기 위한 추가적인 고찰</a:t>
            </a:r>
            <a:endParaRPr lang="en-US" altLang="ko-KR" sz="3200" dirty="0"/>
          </a:p>
        </p:txBody>
      </p:sp>
      <p:sp>
        <p:nvSpPr>
          <p:cNvPr id="5" name="부제목 4"/>
          <p:cNvSpPr>
            <a:spLocks noGrp="1"/>
          </p:cNvSpPr>
          <p:nvPr>
            <p:ph type="subTitle" idx="1"/>
          </p:nvPr>
        </p:nvSpPr>
        <p:spPr>
          <a:xfrm>
            <a:off x="838200" y="4048090"/>
            <a:ext cx="10515600" cy="1143000"/>
          </a:xfrm>
        </p:spPr>
        <p:txBody>
          <a:bodyPr rtlCol="0">
            <a:normAutofit/>
          </a:bodyPr>
          <a:lstStyle/>
          <a:p>
            <a:pPr lvl="2" algn="l">
              <a:buFont typeface="Wingdings" panose="05000000000000000000" pitchFamily="2" charset="2"/>
              <a:buChar char="l"/>
            </a:pPr>
            <a:r>
              <a:rPr lang="en-US" altLang="ko-KR" sz="1600" dirty="0">
                <a:solidFill>
                  <a:schemeClr val="bg1"/>
                </a:solidFill>
              </a:rPr>
              <a:t> predict()</a:t>
            </a:r>
            <a:r>
              <a:rPr lang="ko-KR" altLang="en-US" sz="1600" dirty="0">
                <a:solidFill>
                  <a:schemeClr val="bg1"/>
                </a:solidFill>
              </a:rPr>
              <a:t>를 이용한 추가적인 </a:t>
            </a:r>
            <a:r>
              <a:rPr lang="en-US" altLang="ko-KR" sz="1600" dirty="0">
                <a:solidFill>
                  <a:schemeClr val="bg1"/>
                </a:solidFill>
              </a:rPr>
              <a:t>sample </a:t>
            </a:r>
            <a:r>
              <a:rPr lang="ko-KR" altLang="en-US" sz="1600" dirty="0">
                <a:solidFill>
                  <a:schemeClr val="bg1"/>
                </a:solidFill>
              </a:rPr>
              <a:t>확보</a:t>
            </a:r>
            <a:endParaRPr lang="en-US" altLang="ko-KR" sz="1600" dirty="0">
              <a:solidFill>
                <a:schemeClr val="bg1"/>
              </a:solidFill>
            </a:endParaRPr>
          </a:p>
          <a:p>
            <a:pPr lvl="2" algn="l">
              <a:buFont typeface="Wingdings" panose="05000000000000000000" pitchFamily="2" charset="2"/>
              <a:buChar char="l"/>
            </a:pPr>
            <a:r>
              <a:rPr lang="ko-KR" altLang="en-US" sz="1600" dirty="0">
                <a:solidFill>
                  <a:schemeClr val="bg1"/>
                </a:solidFill>
              </a:rPr>
              <a:t> 잘못된 이미지 분류 등을 찾아서 정확도 개선</a:t>
            </a:r>
            <a:endParaRPr lang="en-US" altLang="ko-KR" sz="1600" dirty="0">
              <a:solidFill>
                <a:schemeClr val="bg1"/>
              </a:solidFill>
            </a:endParaRPr>
          </a:p>
        </p:txBody>
      </p:sp>
      <p:grpSp>
        <p:nvGrpSpPr>
          <p:cNvPr id="6" name="그룹 5">
            <a:extLst>
              <a:ext uri="{FF2B5EF4-FFF2-40B4-BE49-F238E27FC236}">
                <a16:creationId xmlns:a16="http://schemas.microsoft.com/office/drawing/2014/main" id="{8E0E9833-105E-4697-A243-D1010CAE6DDC}"/>
              </a:ext>
            </a:extLst>
          </p:cNvPr>
          <p:cNvGrpSpPr/>
          <p:nvPr/>
        </p:nvGrpSpPr>
        <p:grpSpPr>
          <a:xfrm>
            <a:off x="3648547" y="5002059"/>
            <a:ext cx="4711026" cy="1468180"/>
            <a:chOff x="7192617" y="1556238"/>
            <a:chExt cx="4711026" cy="1292334"/>
          </a:xfrm>
        </p:grpSpPr>
        <p:grpSp>
          <p:nvGrpSpPr>
            <p:cNvPr id="7" name="그룹 6">
              <a:extLst>
                <a:ext uri="{FF2B5EF4-FFF2-40B4-BE49-F238E27FC236}">
                  <a16:creationId xmlns:a16="http://schemas.microsoft.com/office/drawing/2014/main" id="{568FB745-3E03-404F-9E2E-E407610C2815}"/>
                </a:ext>
              </a:extLst>
            </p:cNvPr>
            <p:cNvGrpSpPr/>
            <p:nvPr/>
          </p:nvGrpSpPr>
          <p:grpSpPr>
            <a:xfrm>
              <a:off x="7192617" y="1556238"/>
              <a:ext cx="4711026" cy="887888"/>
              <a:chOff x="7192617" y="1556238"/>
              <a:chExt cx="4711026" cy="887888"/>
            </a:xfrm>
          </p:grpSpPr>
          <p:pic>
            <p:nvPicPr>
              <p:cNvPr id="9" name="그림 8">
                <a:extLst>
                  <a:ext uri="{FF2B5EF4-FFF2-40B4-BE49-F238E27FC236}">
                    <a16:creationId xmlns:a16="http://schemas.microsoft.com/office/drawing/2014/main" id="{EE0C84AE-0BD3-4864-A1FB-33C4208EE8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9678" y="1558337"/>
                <a:ext cx="862693" cy="884260"/>
              </a:xfrm>
              <a:prstGeom prst="rect">
                <a:avLst/>
              </a:prstGeom>
            </p:spPr>
          </p:pic>
          <p:pic>
            <p:nvPicPr>
              <p:cNvPr id="10" name="그림 9">
                <a:extLst>
                  <a:ext uri="{FF2B5EF4-FFF2-40B4-BE49-F238E27FC236}">
                    <a16:creationId xmlns:a16="http://schemas.microsoft.com/office/drawing/2014/main" id="{0BC2CFDE-7FAE-46BF-9743-FD1D8943A4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6739" y="1556238"/>
                <a:ext cx="911224" cy="887888"/>
              </a:xfrm>
              <a:prstGeom prst="rect">
                <a:avLst/>
              </a:prstGeom>
            </p:spPr>
          </p:pic>
          <p:pic>
            <p:nvPicPr>
              <p:cNvPr id="11" name="그림 10">
                <a:extLst>
                  <a:ext uri="{FF2B5EF4-FFF2-40B4-BE49-F238E27FC236}">
                    <a16:creationId xmlns:a16="http://schemas.microsoft.com/office/drawing/2014/main" id="{22B12456-0549-4D03-8AB3-F167E97687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93824" y="1636091"/>
                <a:ext cx="701676" cy="720111"/>
              </a:xfrm>
              <a:prstGeom prst="rect">
                <a:avLst/>
              </a:prstGeom>
            </p:spPr>
          </p:pic>
          <p:pic>
            <p:nvPicPr>
              <p:cNvPr id="12" name="그림 11">
                <a:extLst>
                  <a:ext uri="{FF2B5EF4-FFF2-40B4-BE49-F238E27FC236}">
                    <a16:creationId xmlns:a16="http://schemas.microsoft.com/office/drawing/2014/main" id="{5D28CDF4-2740-4AE5-A6BE-94F362643D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43827" y="1556238"/>
                <a:ext cx="859816" cy="881312"/>
              </a:xfrm>
              <a:prstGeom prst="rect">
                <a:avLst/>
              </a:prstGeom>
            </p:spPr>
          </p:pic>
          <p:pic>
            <p:nvPicPr>
              <p:cNvPr id="13" name="그림 12">
                <a:extLst>
                  <a:ext uri="{FF2B5EF4-FFF2-40B4-BE49-F238E27FC236}">
                    <a16:creationId xmlns:a16="http://schemas.microsoft.com/office/drawing/2014/main" id="{E64E64B1-D26C-4B44-9181-D00FABEBE0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2617" y="1558337"/>
                <a:ext cx="862693" cy="884260"/>
              </a:xfrm>
              <a:prstGeom prst="rect">
                <a:avLst/>
              </a:prstGeom>
            </p:spPr>
          </p:pic>
        </p:grpSp>
        <p:sp>
          <p:nvSpPr>
            <p:cNvPr id="8" name="TextBox 7">
              <a:extLst>
                <a:ext uri="{FF2B5EF4-FFF2-40B4-BE49-F238E27FC236}">
                  <a16:creationId xmlns:a16="http://schemas.microsoft.com/office/drawing/2014/main" id="{E084BD72-D5D1-4A72-AF47-8CE7817DEE28}"/>
                </a:ext>
              </a:extLst>
            </p:cNvPr>
            <p:cNvSpPr txBox="1"/>
            <p:nvPr/>
          </p:nvSpPr>
          <p:spPr>
            <a:xfrm>
              <a:off x="7234928" y="2479240"/>
              <a:ext cx="4668715" cy="369332"/>
            </a:xfrm>
            <a:prstGeom prst="rect">
              <a:avLst/>
            </a:prstGeom>
            <a:noFill/>
          </p:spPr>
          <p:txBody>
            <a:bodyPr wrap="square" rtlCol="0">
              <a:spAutoFit/>
            </a:bodyPr>
            <a:lstStyle/>
            <a:p>
              <a:r>
                <a:rPr lang="en-US" altLang="ko-KR" dirty="0"/>
                <a:t> 164KB       199KB      172KB         119KB      123KB</a:t>
              </a:r>
              <a:endParaRPr lang="ko-KR" altLang="en-US" dirty="0"/>
            </a:p>
          </p:txBody>
        </p:sp>
      </p:grpSp>
    </p:spTree>
    <p:extLst>
      <p:ext uri="{BB962C8B-B14F-4D97-AF65-F5344CB8AC3E}">
        <p14:creationId xmlns:p14="http://schemas.microsoft.com/office/powerpoint/2010/main" val="37942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392723" y="316523"/>
            <a:ext cx="7362092" cy="1815882"/>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600" dirty="0"/>
              <a:t>from </a:t>
            </a:r>
            <a:r>
              <a:rPr lang="en-US" altLang="ko-KR" sz="1600" dirty="0" err="1"/>
              <a:t>keras.models</a:t>
            </a:r>
            <a:r>
              <a:rPr lang="en-US" altLang="ko-KR" sz="1600" dirty="0"/>
              <a:t> import Sequential</a:t>
            </a:r>
          </a:p>
          <a:p>
            <a:pPr latinLnBrk="1"/>
            <a:r>
              <a:rPr lang="en-US" altLang="ko-KR" sz="1600" dirty="0"/>
              <a:t>from </a:t>
            </a:r>
            <a:r>
              <a:rPr lang="en-US" altLang="ko-KR" sz="1600" dirty="0" err="1"/>
              <a:t>keras.layers</a:t>
            </a:r>
            <a:r>
              <a:rPr lang="en-US" altLang="ko-KR" sz="1600" dirty="0"/>
              <a:t> import Convolution2D, MaxPooling2D</a:t>
            </a:r>
          </a:p>
          <a:p>
            <a:pPr latinLnBrk="1"/>
            <a:r>
              <a:rPr lang="en-US" altLang="ko-KR" sz="1600" dirty="0"/>
              <a:t>from </a:t>
            </a:r>
            <a:r>
              <a:rPr lang="en-US" altLang="ko-KR" sz="1600" dirty="0" err="1"/>
              <a:t>keras.layers</a:t>
            </a:r>
            <a:r>
              <a:rPr lang="en-US" altLang="ko-KR" sz="1600" dirty="0"/>
              <a:t> import Activation, Dropout, Flatten, Dense</a:t>
            </a:r>
          </a:p>
          <a:p>
            <a:pPr latinLnBrk="1"/>
            <a:r>
              <a:rPr lang="en-US" altLang="ko-KR" sz="1600" dirty="0"/>
              <a:t>import h5py</a:t>
            </a:r>
          </a:p>
          <a:p>
            <a:pPr latinLnBrk="1"/>
            <a:r>
              <a:rPr lang="en-US" altLang="ko-KR" sz="1600" dirty="0"/>
              <a:t>from PIL import Image</a:t>
            </a:r>
          </a:p>
          <a:p>
            <a:pPr latinLnBrk="1"/>
            <a:r>
              <a:rPr lang="en-US" altLang="ko-KR" sz="1600" dirty="0"/>
              <a:t>import </a:t>
            </a:r>
            <a:r>
              <a:rPr lang="en-US" altLang="ko-KR" sz="1600" dirty="0" err="1"/>
              <a:t>numpy</a:t>
            </a:r>
            <a:r>
              <a:rPr lang="en-US" altLang="ko-KR" sz="1600" dirty="0"/>
              <a:t> as np</a:t>
            </a:r>
          </a:p>
          <a:p>
            <a:pPr latinLnBrk="1"/>
            <a:r>
              <a:rPr lang="en-US" altLang="ko-KR" sz="1600" dirty="0"/>
              <a:t>import </a:t>
            </a:r>
            <a:r>
              <a:rPr lang="en-US" altLang="ko-KR" sz="1600" dirty="0" err="1"/>
              <a:t>os</a:t>
            </a:r>
            <a:endParaRPr lang="en-US" altLang="ko-KR" sz="1600" dirty="0"/>
          </a:p>
        </p:txBody>
      </p:sp>
      <p:sp>
        <p:nvSpPr>
          <p:cNvPr id="9" name="텍스트 개체 틀 2"/>
          <p:cNvSpPr>
            <a:spLocks noGrp="1"/>
          </p:cNvSpPr>
          <p:nvPr>
            <p:ph type="body" sz="half" idx="2"/>
          </p:nvPr>
        </p:nvSpPr>
        <p:spPr>
          <a:xfrm>
            <a:off x="8451664" y="1574658"/>
            <a:ext cx="3505873" cy="746512"/>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r>
              <a:rPr lang="en-US" altLang="ko-KR" b="1" dirty="0"/>
              <a:t>Caltech101_keras2.py</a:t>
            </a:r>
          </a:p>
          <a:p>
            <a:pPr marL="285750" lvl="2" indent="-285750">
              <a:buFont typeface="Arial" panose="020B0604020202020204" pitchFamily="34" charset="0"/>
              <a:buChar char="•"/>
            </a:pPr>
            <a:endParaRPr lang="en-US" altLang="ko-KR" b="1" dirty="0"/>
          </a:p>
        </p:txBody>
      </p:sp>
      <p:sp>
        <p:nvSpPr>
          <p:cNvPr id="10" name="텍스트 개체 틀 2"/>
          <p:cNvSpPr txBox="1">
            <a:spLocks/>
          </p:cNvSpPr>
          <p:nvPr/>
        </p:nvSpPr>
        <p:spPr>
          <a:xfrm>
            <a:off x="8451664" y="2412549"/>
            <a:ext cx="3505873" cy="1781382"/>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endParaRPr lang="en-US" altLang="ko-KR" sz="1200" dirty="0">
              <a:solidFill>
                <a:schemeClr val="tx1"/>
              </a:solidFill>
            </a:endParaRPr>
          </a:p>
        </p:txBody>
      </p:sp>
      <p:sp>
        <p:nvSpPr>
          <p:cNvPr id="11" name="텍스트 개체 틀 2"/>
          <p:cNvSpPr txBox="1">
            <a:spLocks/>
          </p:cNvSpPr>
          <p:nvPr/>
        </p:nvSpPr>
        <p:spPr>
          <a:xfrm>
            <a:off x="8451664" y="4285311"/>
            <a:ext cx="3505873" cy="1509198"/>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28600" indent="-228600">
              <a:buFont typeface="Arial" panose="020B0604020202020204" pitchFamily="34" charset="0"/>
              <a:buChar char="•"/>
            </a:pPr>
            <a:endParaRPr lang="ko-KR" altLang="en-US" sz="1200" dirty="0">
              <a:solidFill>
                <a:schemeClr val="tx1"/>
              </a:solidFill>
            </a:endParaRPr>
          </a:p>
        </p:txBody>
      </p:sp>
      <p:sp>
        <p:nvSpPr>
          <p:cNvPr id="12"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3</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ko-KR" altLang="en-US" b="1" dirty="0">
                <a:solidFill>
                  <a:schemeClr val="bg1"/>
                </a:solidFill>
              </a:rPr>
              <a:t>정확도를 높이기 위한 방법</a:t>
            </a:r>
            <a:endParaRPr lang="ko-KR" altLang="en-US" sz="2800" dirty="0">
              <a:solidFill>
                <a:schemeClr val="bg1"/>
              </a:solidFill>
            </a:endParaRPr>
          </a:p>
        </p:txBody>
      </p:sp>
      <p:sp>
        <p:nvSpPr>
          <p:cNvPr id="8" name="직사각형 7">
            <a:extLst>
              <a:ext uri="{FF2B5EF4-FFF2-40B4-BE49-F238E27FC236}">
                <a16:creationId xmlns:a16="http://schemas.microsoft.com/office/drawing/2014/main" id="{7EF7673C-8BC3-49B7-A53E-1B35A17A3E8A}"/>
              </a:ext>
            </a:extLst>
          </p:cNvPr>
          <p:cNvSpPr/>
          <p:nvPr/>
        </p:nvSpPr>
        <p:spPr>
          <a:xfrm>
            <a:off x="392723" y="3178268"/>
            <a:ext cx="7362092" cy="2031325"/>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dirty="0"/>
              <a:t># </a:t>
            </a:r>
            <a:r>
              <a:rPr lang="ko-KR" altLang="en-US" sz="1400" dirty="0"/>
              <a:t>모델을 훈련</a:t>
            </a:r>
            <a:r>
              <a:rPr lang="ja-JP" altLang="en-US" sz="1400" dirty="0"/>
              <a:t> </a:t>
            </a:r>
            <a:r>
              <a:rPr lang="en-US" altLang="ja-JP" sz="1400" dirty="0"/>
              <a:t>--- (※4)</a:t>
            </a:r>
          </a:p>
          <a:p>
            <a:pPr latinLnBrk="1"/>
            <a:endParaRPr lang="en-US" altLang="ko-KR" sz="1400" dirty="0"/>
          </a:p>
          <a:p>
            <a:pPr latinLnBrk="1"/>
            <a:r>
              <a:rPr lang="en-US" altLang="ko-KR" sz="1400" dirty="0"/>
              <a:t>hdf5_file = "./image/5obj-model.hdf5"</a:t>
            </a:r>
          </a:p>
          <a:p>
            <a:pPr latinLnBrk="1"/>
            <a:r>
              <a:rPr lang="en-US" altLang="ko-KR" sz="1400" dirty="0"/>
              <a:t>if </a:t>
            </a:r>
            <a:r>
              <a:rPr lang="en-US" altLang="ko-KR" sz="1400" dirty="0" err="1"/>
              <a:t>os.path.exists</a:t>
            </a:r>
            <a:r>
              <a:rPr lang="en-US" altLang="ko-KR" sz="1400" dirty="0"/>
              <a:t>(hdf5_file):</a:t>
            </a:r>
          </a:p>
          <a:p>
            <a:pPr latinLnBrk="1"/>
            <a:r>
              <a:rPr lang="en-US" altLang="ko-KR" sz="1400" dirty="0"/>
              <a:t>    </a:t>
            </a:r>
            <a:r>
              <a:rPr lang="en-US" altLang="ko-KR" sz="1400" dirty="0" err="1"/>
              <a:t>model.load_weights</a:t>
            </a:r>
            <a:r>
              <a:rPr lang="en-US" altLang="ko-KR" sz="1400" dirty="0"/>
              <a:t>(hdf5_file)</a:t>
            </a:r>
          </a:p>
          <a:p>
            <a:pPr latinLnBrk="1"/>
            <a:r>
              <a:rPr lang="en-US" altLang="ko-KR" sz="1400" dirty="0"/>
              <a:t>else:</a:t>
            </a:r>
          </a:p>
          <a:p>
            <a:pPr latinLnBrk="1"/>
            <a:r>
              <a:rPr lang="en-US" altLang="ko-KR" sz="1400" dirty="0"/>
              <a:t>    </a:t>
            </a:r>
            <a:r>
              <a:rPr lang="en-US" altLang="ko-KR" sz="1400" dirty="0" err="1"/>
              <a:t>model.fit</a:t>
            </a:r>
            <a:r>
              <a:rPr lang="en-US" altLang="ko-KR" sz="1400" dirty="0"/>
              <a:t>(</a:t>
            </a:r>
            <a:r>
              <a:rPr lang="en-US" altLang="ko-KR" sz="1400" dirty="0" err="1"/>
              <a:t>X_train</a:t>
            </a:r>
            <a:r>
              <a:rPr lang="en-US" altLang="ko-KR" sz="1400" dirty="0"/>
              <a:t>, </a:t>
            </a:r>
            <a:r>
              <a:rPr lang="en-US" altLang="ko-KR" sz="1400" dirty="0" err="1"/>
              <a:t>y_train</a:t>
            </a:r>
            <a:r>
              <a:rPr lang="en-US" altLang="ko-KR" sz="1400" dirty="0"/>
              <a:t>, </a:t>
            </a:r>
            <a:r>
              <a:rPr lang="en-US" altLang="ko-KR" sz="1400" dirty="0" err="1"/>
              <a:t>batch_size</a:t>
            </a:r>
            <a:r>
              <a:rPr lang="en-US" altLang="ko-KR" sz="1400" dirty="0"/>
              <a:t>=32, </a:t>
            </a:r>
            <a:r>
              <a:rPr lang="en-US" altLang="ko-KR" sz="1400" dirty="0" err="1"/>
              <a:t>nb_epoch</a:t>
            </a:r>
            <a:r>
              <a:rPr lang="en-US" altLang="ko-KR" sz="1400" dirty="0"/>
              <a:t>=50)</a:t>
            </a:r>
          </a:p>
          <a:p>
            <a:pPr latinLnBrk="1"/>
            <a:r>
              <a:rPr lang="en-US" altLang="ko-KR" sz="1400" dirty="0"/>
              <a:t>    </a:t>
            </a:r>
            <a:r>
              <a:rPr lang="en-US" altLang="ko-KR" sz="1400" dirty="0" err="1"/>
              <a:t>model.save_weights</a:t>
            </a:r>
            <a:r>
              <a:rPr lang="en-US" altLang="ko-KR" sz="1400" dirty="0"/>
              <a:t>(hdf5_file)</a:t>
            </a:r>
          </a:p>
          <a:p>
            <a:pPr latinLnBrk="1"/>
            <a:endParaRPr lang="en-US" altLang="ko-KR" sz="1400" dirty="0"/>
          </a:p>
        </p:txBody>
      </p:sp>
      <p:sp>
        <p:nvSpPr>
          <p:cNvPr id="13" name="TextBox 12">
            <a:extLst>
              <a:ext uri="{FF2B5EF4-FFF2-40B4-BE49-F238E27FC236}">
                <a16:creationId xmlns:a16="http://schemas.microsoft.com/office/drawing/2014/main" id="{1DE9B718-3971-4205-A70B-916F4EF6D30D}"/>
              </a:ext>
            </a:extLst>
          </p:cNvPr>
          <p:cNvSpPr txBox="1"/>
          <p:nvPr/>
        </p:nvSpPr>
        <p:spPr>
          <a:xfrm>
            <a:off x="392723" y="2253398"/>
            <a:ext cx="7362092" cy="646331"/>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4. </a:t>
            </a:r>
            <a:r>
              <a:rPr lang="ko-KR" altLang="en-US" sz="1200" b="1" dirty="0">
                <a:solidFill>
                  <a:srgbClr val="00B0F0"/>
                </a:solidFill>
              </a:rPr>
              <a:t>이미지를 검색한다</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p:txBody>
      </p:sp>
      <p:sp>
        <p:nvSpPr>
          <p:cNvPr id="15" name="TextBox 14">
            <a:extLst>
              <a:ext uri="{FF2B5EF4-FFF2-40B4-BE49-F238E27FC236}">
                <a16:creationId xmlns:a16="http://schemas.microsoft.com/office/drawing/2014/main" id="{D5B53FA1-5FA0-497E-996F-375ABDCF88EE}"/>
              </a:ext>
            </a:extLst>
          </p:cNvPr>
          <p:cNvSpPr txBox="1"/>
          <p:nvPr/>
        </p:nvSpPr>
        <p:spPr>
          <a:xfrm>
            <a:off x="392723" y="5305375"/>
            <a:ext cx="7362092" cy="646331"/>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4. </a:t>
            </a:r>
            <a:r>
              <a:rPr lang="ko-KR" altLang="en-US" sz="1200" b="1" dirty="0">
                <a:solidFill>
                  <a:srgbClr val="00B0F0"/>
                </a:solidFill>
              </a:rPr>
              <a:t>이미지를 검색한다</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p:txBody>
      </p:sp>
    </p:spTree>
    <p:extLst>
      <p:ext uri="{BB962C8B-B14F-4D97-AF65-F5344CB8AC3E}">
        <p14:creationId xmlns:p14="http://schemas.microsoft.com/office/powerpoint/2010/main" val="239005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2"/>
          <p:cNvSpPr>
            <a:spLocks noGrp="1"/>
          </p:cNvSpPr>
          <p:nvPr>
            <p:ph type="body" sz="half" idx="2"/>
          </p:nvPr>
        </p:nvSpPr>
        <p:spPr>
          <a:xfrm>
            <a:off x="8451664" y="1574658"/>
            <a:ext cx="3505873" cy="746512"/>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r>
              <a:rPr lang="en-US" altLang="ko-KR" b="1" dirty="0"/>
              <a:t>Caltech101_keras2.py</a:t>
            </a:r>
          </a:p>
          <a:p>
            <a:pPr marL="285750" lvl="2" indent="-285750">
              <a:buFont typeface="Arial" panose="020B0604020202020204" pitchFamily="34" charset="0"/>
              <a:buChar char="•"/>
            </a:pPr>
            <a:endParaRPr lang="en-US" altLang="ko-KR" b="1" dirty="0"/>
          </a:p>
        </p:txBody>
      </p:sp>
      <p:sp>
        <p:nvSpPr>
          <p:cNvPr id="10" name="텍스트 개체 틀 2"/>
          <p:cNvSpPr txBox="1">
            <a:spLocks/>
          </p:cNvSpPr>
          <p:nvPr/>
        </p:nvSpPr>
        <p:spPr>
          <a:xfrm>
            <a:off x="8451664" y="2412549"/>
            <a:ext cx="3505873" cy="1781382"/>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endParaRPr lang="en-US" altLang="ko-KR" sz="1200" dirty="0">
              <a:solidFill>
                <a:schemeClr val="tx1"/>
              </a:solidFill>
            </a:endParaRPr>
          </a:p>
        </p:txBody>
      </p:sp>
      <p:sp>
        <p:nvSpPr>
          <p:cNvPr id="11" name="텍스트 개체 틀 2"/>
          <p:cNvSpPr txBox="1">
            <a:spLocks/>
          </p:cNvSpPr>
          <p:nvPr/>
        </p:nvSpPr>
        <p:spPr>
          <a:xfrm>
            <a:off x="8451664" y="4285311"/>
            <a:ext cx="3505873" cy="1509198"/>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28600" indent="-228600">
              <a:buFont typeface="Arial" panose="020B0604020202020204" pitchFamily="34" charset="0"/>
              <a:buChar char="•"/>
            </a:pPr>
            <a:endParaRPr lang="ko-KR" altLang="en-US" sz="1200" dirty="0">
              <a:solidFill>
                <a:schemeClr val="tx1"/>
              </a:solidFill>
            </a:endParaRPr>
          </a:p>
        </p:txBody>
      </p:sp>
      <p:sp>
        <p:nvSpPr>
          <p:cNvPr id="12"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3</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ko-KR" altLang="en-US" b="1" dirty="0">
                <a:solidFill>
                  <a:schemeClr val="bg1"/>
                </a:solidFill>
              </a:rPr>
              <a:t>정확도를 높이기 위한 방법</a:t>
            </a:r>
            <a:endParaRPr lang="ko-KR" altLang="en-US" sz="2800" dirty="0">
              <a:solidFill>
                <a:schemeClr val="bg1"/>
              </a:solidFill>
            </a:endParaRPr>
          </a:p>
        </p:txBody>
      </p:sp>
      <p:sp>
        <p:nvSpPr>
          <p:cNvPr id="8" name="직사각형 7">
            <a:extLst>
              <a:ext uri="{FF2B5EF4-FFF2-40B4-BE49-F238E27FC236}">
                <a16:creationId xmlns:a16="http://schemas.microsoft.com/office/drawing/2014/main" id="{7EF7673C-8BC3-49B7-A53E-1B35A17A3E8A}"/>
              </a:ext>
            </a:extLst>
          </p:cNvPr>
          <p:cNvSpPr/>
          <p:nvPr/>
        </p:nvSpPr>
        <p:spPr>
          <a:xfrm>
            <a:off x="507023" y="195731"/>
            <a:ext cx="7362092" cy="4185761"/>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400" dirty="0"/>
              <a:t># </a:t>
            </a:r>
            <a:r>
              <a:rPr lang="ko-KR" altLang="en-US" sz="1400" dirty="0"/>
              <a:t>모델을 평가</a:t>
            </a:r>
            <a:r>
              <a:rPr lang="ja-JP" altLang="en-US" sz="1400" dirty="0"/>
              <a:t> </a:t>
            </a:r>
            <a:r>
              <a:rPr lang="en-US" altLang="ja-JP" sz="1400" dirty="0"/>
              <a:t>--- (※5)</a:t>
            </a:r>
          </a:p>
          <a:p>
            <a:pPr latinLnBrk="1"/>
            <a:r>
              <a:rPr lang="en-US" altLang="ko-KR" sz="1400" dirty="0"/>
              <a:t>pre = </a:t>
            </a:r>
            <a:r>
              <a:rPr lang="en-US" altLang="ko-KR" sz="1400" dirty="0" err="1"/>
              <a:t>model.predict</a:t>
            </a:r>
            <a:r>
              <a:rPr lang="en-US" altLang="ko-KR" sz="1400" dirty="0"/>
              <a:t>(</a:t>
            </a:r>
            <a:r>
              <a:rPr lang="en-US" altLang="ko-KR" sz="1400" dirty="0" err="1"/>
              <a:t>X_test</a:t>
            </a:r>
            <a:r>
              <a:rPr lang="en-US" altLang="ko-KR" sz="1400" dirty="0"/>
              <a:t>)</a:t>
            </a:r>
          </a:p>
          <a:p>
            <a:pPr latinLnBrk="1"/>
            <a:r>
              <a:rPr lang="en-US" altLang="ko-KR" sz="1400" dirty="0"/>
              <a:t>for </a:t>
            </a:r>
            <a:r>
              <a:rPr lang="en-US" altLang="ko-KR" sz="1400" dirty="0" err="1"/>
              <a:t>i,v</a:t>
            </a:r>
            <a:r>
              <a:rPr lang="en-US" altLang="ko-KR" sz="1400" dirty="0"/>
              <a:t> in enumerate(pre):</a:t>
            </a:r>
          </a:p>
          <a:p>
            <a:pPr latinLnBrk="1"/>
            <a:r>
              <a:rPr lang="en-US" altLang="ko-KR" sz="1400" dirty="0"/>
              <a:t>    </a:t>
            </a:r>
            <a:r>
              <a:rPr lang="en-US" altLang="ko-KR" sz="1400" dirty="0" err="1"/>
              <a:t>pre_ans</a:t>
            </a:r>
            <a:r>
              <a:rPr lang="en-US" altLang="ko-KR" sz="1400" dirty="0"/>
              <a:t> = </a:t>
            </a:r>
            <a:r>
              <a:rPr lang="en-US" altLang="ko-KR" sz="1400" dirty="0" err="1"/>
              <a:t>v.argmax</a:t>
            </a:r>
            <a:r>
              <a:rPr lang="en-US" altLang="ko-KR" sz="1400" dirty="0"/>
              <a:t>()</a:t>
            </a:r>
          </a:p>
          <a:p>
            <a:pPr latinLnBrk="1"/>
            <a:r>
              <a:rPr lang="en-US" altLang="ko-KR" sz="1400" dirty="0"/>
              <a:t>    </a:t>
            </a:r>
            <a:r>
              <a:rPr lang="en-US" altLang="ko-KR" sz="1400" dirty="0" err="1"/>
              <a:t>ans</a:t>
            </a:r>
            <a:r>
              <a:rPr lang="en-US" altLang="ko-KR" sz="1400" dirty="0"/>
              <a:t> = </a:t>
            </a:r>
            <a:r>
              <a:rPr lang="en-US" altLang="ko-KR" sz="1400" dirty="0" err="1"/>
              <a:t>y_test</a:t>
            </a:r>
            <a:r>
              <a:rPr lang="en-US" altLang="ko-KR" sz="1400" dirty="0"/>
              <a:t>[</a:t>
            </a:r>
            <a:r>
              <a:rPr lang="en-US" altLang="ko-KR" sz="1400" dirty="0" err="1"/>
              <a:t>i</a:t>
            </a:r>
            <a:r>
              <a:rPr lang="en-US" altLang="ko-KR" sz="1400" dirty="0"/>
              <a:t>].</a:t>
            </a:r>
            <a:r>
              <a:rPr lang="en-US" altLang="ko-KR" sz="1400" dirty="0" err="1"/>
              <a:t>argmax</a:t>
            </a:r>
            <a:r>
              <a:rPr lang="en-US" altLang="ko-KR" sz="1400" dirty="0"/>
              <a:t>()</a:t>
            </a:r>
          </a:p>
          <a:p>
            <a:pPr latinLnBrk="1"/>
            <a:r>
              <a:rPr lang="en-US" altLang="ko-KR" sz="1400" dirty="0"/>
              <a:t>    </a:t>
            </a:r>
            <a:r>
              <a:rPr lang="en-US" altLang="ko-KR" sz="1400" dirty="0" err="1"/>
              <a:t>dat</a:t>
            </a:r>
            <a:r>
              <a:rPr lang="en-US" altLang="ko-KR" sz="1400" dirty="0"/>
              <a:t> = </a:t>
            </a:r>
            <a:r>
              <a:rPr lang="en-US" altLang="ko-KR" sz="1400" dirty="0" err="1"/>
              <a:t>X_test</a:t>
            </a:r>
            <a:r>
              <a:rPr lang="en-US" altLang="ko-KR" sz="1400" dirty="0"/>
              <a:t>[</a:t>
            </a:r>
            <a:r>
              <a:rPr lang="en-US" altLang="ko-KR" sz="1400" dirty="0" err="1"/>
              <a:t>i</a:t>
            </a:r>
            <a:r>
              <a:rPr lang="en-US" altLang="ko-KR" sz="1400" dirty="0"/>
              <a:t>]</a:t>
            </a:r>
          </a:p>
          <a:p>
            <a:pPr latinLnBrk="1"/>
            <a:r>
              <a:rPr lang="en-US" altLang="ko-KR" sz="1400" dirty="0"/>
              <a:t>    if </a:t>
            </a:r>
            <a:r>
              <a:rPr lang="en-US" altLang="ko-KR" sz="1400" dirty="0" err="1"/>
              <a:t>ans</a:t>
            </a:r>
            <a:r>
              <a:rPr lang="en-US" altLang="ko-KR" sz="1400" dirty="0"/>
              <a:t> == </a:t>
            </a:r>
            <a:r>
              <a:rPr lang="en-US" altLang="ko-KR" sz="1400" dirty="0" err="1"/>
              <a:t>pre_ans</a:t>
            </a:r>
            <a:r>
              <a:rPr lang="en-US" altLang="ko-KR" sz="1400" dirty="0"/>
              <a:t>: continue</a:t>
            </a:r>
          </a:p>
          <a:p>
            <a:pPr latinLnBrk="1"/>
            <a:r>
              <a:rPr lang="en-US" altLang="ko-KR" sz="1400" dirty="0"/>
              <a:t>    print("[NG]", categories[</a:t>
            </a:r>
            <a:r>
              <a:rPr lang="en-US" altLang="ko-KR" sz="1400" dirty="0" err="1"/>
              <a:t>pre_ans</a:t>
            </a:r>
            <a:r>
              <a:rPr lang="en-US" altLang="ko-KR" sz="1400" dirty="0"/>
              <a:t>], "!=", categories[</a:t>
            </a:r>
            <a:r>
              <a:rPr lang="en-US" altLang="ko-KR" sz="1400" dirty="0" err="1"/>
              <a:t>ans</a:t>
            </a:r>
            <a:r>
              <a:rPr lang="en-US" altLang="ko-KR" sz="1400" dirty="0"/>
              <a:t>])</a:t>
            </a:r>
          </a:p>
          <a:p>
            <a:pPr latinLnBrk="1"/>
            <a:r>
              <a:rPr lang="en-US" altLang="ko-KR" sz="1400" dirty="0"/>
              <a:t>    print(v)</a:t>
            </a:r>
          </a:p>
          <a:p>
            <a:pPr latinLnBrk="1"/>
            <a:r>
              <a:rPr lang="en-US" altLang="ko-KR" sz="1400" dirty="0"/>
              <a:t>    </a:t>
            </a:r>
            <a:r>
              <a:rPr lang="en-US" altLang="ko-KR" sz="1400" dirty="0" err="1"/>
              <a:t>fname</a:t>
            </a:r>
            <a:r>
              <a:rPr lang="en-US" altLang="ko-KR" sz="1400" dirty="0"/>
              <a:t> = "image/error/" + </a:t>
            </a:r>
            <a:r>
              <a:rPr lang="en-US" altLang="ko-KR" sz="1400" dirty="0" err="1"/>
              <a:t>str</a:t>
            </a:r>
            <a:r>
              <a:rPr lang="en-US" altLang="ko-KR" sz="1400" dirty="0"/>
              <a:t>(</a:t>
            </a:r>
            <a:r>
              <a:rPr lang="en-US" altLang="ko-KR" sz="1400" dirty="0" err="1"/>
              <a:t>i</a:t>
            </a:r>
            <a:r>
              <a:rPr lang="en-US" altLang="ko-KR" sz="1400" dirty="0"/>
              <a:t>) + "-" + categories[</a:t>
            </a:r>
            <a:r>
              <a:rPr lang="en-US" altLang="ko-KR" sz="1400" dirty="0" err="1"/>
              <a:t>pre_ans</a:t>
            </a:r>
            <a:r>
              <a:rPr lang="en-US" altLang="ko-KR" sz="1400" dirty="0"/>
              <a:t>] + \</a:t>
            </a:r>
          </a:p>
          <a:p>
            <a:pPr latinLnBrk="1"/>
            <a:r>
              <a:rPr lang="en-US" altLang="ko-KR" sz="1400" dirty="0"/>
              <a:t>        "-ne-" + categories[</a:t>
            </a:r>
            <a:r>
              <a:rPr lang="en-US" altLang="ko-KR" sz="1400" dirty="0" err="1"/>
              <a:t>ans</a:t>
            </a:r>
            <a:r>
              <a:rPr lang="en-US" altLang="ko-KR" sz="1400" dirty="0"/>
              <a:t>] + ".</a:t>
            </a:r>
            <a:r>
              <a:rPr lang="en-US" altLang="ko-KR" sz="1400" dirty="0" err="1"/>
              <a:t>png</a:t>
            </a:r>
            <a:r>
              <a:rPr lang="en-US" altLang="ko-KR" sz="1400" dirty="0"/>
              <a:t>"</a:t>
            </a:r>
          </a:p>
          <a:p>
            <a:pPr latinLnBrk="1"/>
            <a:r>
              <a:rPr lang="en-US" altLang="ko-KR" sz="1400" dirty="0"/>
              <a:t>    </a:t>
            </a:r>
            <a:r>
              <a:rPr lang="en-US" altLang="ko-KR" sz="1400" dirty="0" err="1"/>
              <a:t>dat</a:t>
            </a:r>
            <a:r>
              <a:rPr lang="en-US" altLang="ko-KR" sz="1400" dirty="0"/>
              <a:t> *= 256</a:t>
            </a:r>
          </a:p>
          <a:p>
            <a:pPr latinLnBrk="1"/>
            <a:r>
              <a:rPr lang="en-US" altLang="ko-KR" sz="1400" dirty="0"/>
              <a:t>    </a:t>
            </a:r>
            <a:r>
              <a:rPr lang="en-US" altLang="ko-KR" sz="1400" dirty="0" err="1"/>
              <a:t>img</a:t>
            </a:r>
            <a:r>
              <a:rPr lang="en-US" altLang="ko-KR" sz="1400" dirty="0"/>
              <a:t> = </a:t>
            </a:r>
            <a:r>
              <a:rPr lang="en-US" altLang="ko-KR" sz="1400" dirty="0" err="1"/>
              <a:t>Image.fromarray</a:t>
            </a:r>
            <a:r>
              <a:rPr lang="en-US" altLang="ko-KR" sz="1400" dirty="0"/>
              <a:t>(np.uint8(</a:t>
            </a:r>
            <a:r>
              <a:rPr lang="en-US" altLang="ko-KR" sz="1400" dirty="0" err="1"/>
              <a:t>dat</a:t>
            </a:r>
            <a:r>
              <a:rPr lang="en-US" altLang="ko-KR" sz="1400" dirty="0"/>
              <a:t>))</a:t>
            </a:r>
          </a:p>
          <a:p>
            <a:pPr latinLnBrk="1"/>
            <a:r>
              <a:rPr lang="en-US" altLang="ko-KR" sz="1400" dirty="0"/>
              <a:t>    </a:t>
            </a:r>
            <a:r>
              <a:rPr lang="en-US" altLang="ko-KR" sz="1400" dirty="0" err="1"/>
              <a:t>img.save</a:t>
            </a:r>
            <a:r>
              <a:rPr lang="en-US" altLang="ko-KR" sz="1400" dirty="0"/>
              <a:t>(</a:t>
            </a:r>
            <a:r>
              <a:rPr lang="en-US" altLang="ko-KR" sz="1400" dirty="0" err="1"/>
              <a:t>fname</a:t>
            </a:r>
            <a:r>
              <a:rPr lang="en-US" altLang="ko-KR" sz="1400" dirty="0"/>
              <a:t>)</a:t>
            </a:r>
          </a:p>
          <a:p>
            <a:pPr latinLnBrk="1"/>
            <a:endParaRPr lang="en-US" altLang="ko-KR" sz="1400" dirty="0"/>
          </a:p>
          <a:p>
            <a:pPr latinLnBrk="1"/>
            <a:endParaRPr lang="en-US" altLang="ko-KR" sz="1400" dirty="0"/>
          </a:p>
          <a:p>
            <a:pPr latinLnBrk="1"/>
            <a:r>
              <a:rPr lang="en-US" altLang="ko-KR" sz="1400" dirty="0"/>
              <a:t>score = </a:t>
            </a:r>
            <a:r>
              <a:rPr lang="en-US" altLang="ko-KR" sz="1400" dirty="0" err="1"/>
              <a:t>model.evaluate</a:t>
            </a:r>
            <a:r>
              <a:rPr lang="en-US" altLang="ko-KR" sz="1400" dirty="0"/>
              <a:t>(</a:t>
            </a:r>
            <a:r>
              <a:rPr lang="en-US" altLang="ko-KR" sz="1400" dirty="0" err="1"/>
              <a:t>X_test</a:t>
            </a:r>
            <a:r>
              <a:rPr lang="en-US" altLang="ko-KR" sz="1400" dirty="0"/>
              <a:t>, </a:t>
            </a:r>
            <a:r>
              <a:rPr lang="en-US" altLang="ko-KR" sz="1400" dirty="0" err="1"/>
              <a:t>y_test</a:t>
            </a:r>
            <a:r>
              <a:rPr lang="en-US" altLang="ko-KR" sz="1400" dirty="0"/>
              <a:t>)</a:t>
            </a:r>
          </a:p>
          <a:p>
            <a:pPr latinLnBrk="1"/>
            <a:r>
              <a:rPr lang="en-US" altLang="ko-KR" sz="1400" dirty="0"/>
              <a:t>print('loss=', score[0])</a:t>
            </a:r>
          </a:p>
          <a:p>
            <a:pPr latinLnBrk="1"/>
            <a:r>
              <a:rPr lang="en-US" altLang="ko-KR" sz="1400" dirty="0"/>
              <a:t>print('accuracy=', score[1])</a:t>
            </a:r>
          </a:p>
        </p:txBody>
      </p:sp>
      <p:sp>
        <p:nvSpPr>
          <p:cNvPr id="13" name="TextBox 12">
            <a:extLst>
              <a:ext uri="{FF2B5EF4-FFF2-40B4-BE49-F238E27FC236}">
                <a16:creationId xmlns:a16="http://schemas.microsoft.com/office/drawing/2014/main" id="{EA07D32B-0C3B-4DB6-9774-BF0EFBE06B5F}"/>
              </a:ext>
            </a:extLst>
          </p:cNvPr>
          <p:cNvSpPr txBox="1"/>
          <p:nvPr/>
        </p:nvSpPr>
        <p:spPr>
          <a:xfrm>
            <a:off x="507023" y="4532569"/>
            <a:ext cx="7362092" cy="646331"/>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r>
              <a:rPr lang="en-US" altLang="ko-KR" sz="1200" b="1" dirty="0">
                <a:solidFill>
                  <a:srgbClr val="00B0F0"/>
                </a:solidFill>
              </a:rPr>
              <a:t>4. </a:t>
            </a:r>
            <a:r>
              <a:rPr lang="ko-KR" altLang="en-US" sz="1200" b="1" dirty="0">
                <a:solidFill>
                  <a:srgbClr val="00B0F0"/>
                </a:solidFill>
              </a:rPr>
              <a:t>이미지를 검색한다</a:t>
            </a:r>
            <a:r>
              <a:rPr lang="en-US" altLang="ko-KR" sz="1200" b="1" dirty="0">
                <a:solidFill>
                  <a:srgbClr val="00B0F0"/>
                </a:solidFill>
              </a:rPr>
              <a:t>. : </a:t>
            </a:r>
            <a:r>
              <a:rPr lang="ko-KR" altLang="en-US" sz="1200" dirty="0"/>
              <a:t> </a:t>
            </a:r>
            <a:r>
              <a:rPr lang="en-US" altLang="ko-KR" sz="1200" dirty="0"/>
              <a:t>3</a:t>
            </a:r>
            <a:r>
              <a:rPr lang="ko-KR" altLang="en-US" sz="1200" dirty="0"/>
              <a:t>에서 정의한 </a:t>
            </a:r>
            <a:r>
              <a:rPr lang="en-US" altLang="ko-KR" sz="1200" dirty="0" err="1"/>
              <a:t>eum_all_files</a:t>
            </a:r>
            <a:r>
              <a:rPr lang="en-US" altLang="ko-KR" sz="1200" dirty="0"/>
              <a:t>()</a:t>
            </a:r>
            <a:r>
              <a:rPr lang="ko-KR" altLang="en-US" sz="1200" dirty="0"/>
              <a:t>함수를</a:t>
            </a:r>
            <a:r>
              <a:rPr lang="en-US" altLang="ko-KR" sz="1200" dirty="0"/>
              <a:t> </a:t>
            </a:r>
            <a:r>
              <a:rPr lang="ko-KR" altLang="en-US" sz="1200" dirty="0"/>
              <a:t>이용해서 이미지 일람표를 열거하고 </a:t>
            </a:r>
            <a:r>
              <a:rPr lang="ko-KR" altLang="en-US" sz="1200" dirty="0" err="1"/>
              <a:t>해밍거리를</a:t>
            </a:r>
            <a:r>
              <a:rPr lang="ko-KR" altLang="en-US" sz="1200" dirty="0"/>
              <a:t> 구해 차이가 지정한 값 이하이면 그것을 결과로서 돌려줍니다</a:t>
            </a:r>
            <a:r>
              <a:rPr lang="en-US" altLang="ko-KR" sz="1200" dirty="0"/>
              <a:t>. </a:t>
            </a:r>
            <a:r>
              <a:rPr lang="ko-KR" altLang="en-US" sz="1200" dirty="0"/>
              <a:t>여기서도 </a:t>
            </a:r>
            <a:r>
              <a:rPr lang="en-US" altLang="ko-KR" sz="1200" dirty="0"/>
              <a:t>yield</a:t>
            </a:r>
            <a:r>
              <a:rPr lang="ko-KR" altLang="en-US" sz="1200" dirty="0"/>
              <a:t>를 이용해서 결과를 </a:t>
            </a:r>
            <a:r>
              <a:rPr lang="en-US" altLang="ko-KR" sz="1200" dirty="0"/>
              <a:t>generator</a:t>
            </a:r>
            <a:r>
              <a:rPr lang="ko-KR" altLang="en-US" sz="1200" dirty="0"/>
              <a:t> 함수로서 돌려주고 있습니다</a:t>
            </a:r>
            <a:r>
              <a:rPr lang="en-US" altLang="ko-KR" sz="1200" dirty="0"/>
              <a:t>. </a:t>
            </a:r>
          </a:p>
        </p:txBody>
      </p:sp>
    </p:spTree>
    <p:extLst>
      <p:ext uri="{BB962C8B-B14F-4D97-AF65-F5344CB8AC3E}">
        <p14:creationId xmlns:p14="http://schemas.microsoft.com/office/powerpoint/2010/main" val="338039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en-US" altLang="ko-KR" sz="3200" b="1" dirty="0"/>
              <a:t>5</a:t>
            </a:r>
            <a:r>
              <a:rPr lang="ko-KR" altLang="en-US" sz="3200" b="1" dirty="0"/>
              <a:t>단계 </a:t>
            </a:r>
            <a:r>
              <a:rPr lang="en-US" altLang="ko-KR" sz="3200" b="1" dirty="0"/>
              <a:t>: GPU</a:t>
            </a:r>
            <a:r>
              <a:rPr lang="ko-KR" altLang="en-US" sz="3200" b="1" dirty="0"/>
              <a:t>를 이용한 학습속도 가속화</a:t>
            </a:r>
            <a:endParaRPr lang="en-US" altLang="ko-KR" sz="3200" dirty="0"/>
          </a:p>
        </p:txBody>
      </p:sp>
      <p:sp>
        <p:nvSpPr>
          <p:cNvPr id="5" name="부제목 4"/>
          <p:cNvSpPr>
            <a:spLocks noGrp="1"/>
          </p:cNvSpPr>
          <p:nvPr>
            <p:ph type="subTitle" idx="1"/>
          </p:nvPr>
        </p:nvSpPr>
        <p:spPr>
          <a:xfrm>
            <a:off x="838200" y="4048090"/>
            <a:ext cx="10515600" cy="1143000"/>
          </a:xfrm>
        </p:spPr>
        <p:txBody>
          <a:bodyPr rtlCol="0">
            <a:normAutofit/>
          </a:bodyPr>
          <a:lstStyle/>
          <a:p>
            <a:pPr lvl="2" algn="l">
              <a:buFont typeface="Wingdings" panose="05000000000000000000" pitchFamily="2" charset="2"/>
              <a:buChar char="l"/>
            </a:pPr>
            <a:r>
              <a:rPr lang="en-US" altLang="ko-KR" sz="1600" dirty="0">
                <a:solidFill>
                  <a:schemeClr val="bg1"/>
                </a:solidFill>
              </a:rPr>
              <a:t> GPU</a:t>
            </a:r>
            <a:r>
              <a:rPr lang="ko-KR" altLang="en-US" sz="1600" dirty="0">
                <a:solidFill>
                  <a:schemeClr val="bg1"/>
                </a:solidFill>
              </a:rPr>
              <a:t> 사용환경 구축 </a:t>
            </a:r>
            <a:endParaRPr lang="en-US" altLang="ko-KR" sz="1600" dirty="0">
              <a:solidFill>
                <a:schemeClr val="bg1"/>
              </a:solidFill>
            </a:endParaRPr>
          </a:p>
          <a:p>
            <a:pPr lvl="2" algn="l">
              <a:buFont typeface="Wingdings" panose="05000000000000000000" pitchFamily="2" charset="2"/>
              <a:buChar char="l"/>
            </a:pPr>
            <a:r>
              <a:rPr lang="en-US" altLang="ko-KR" sz="1600" dirty="0">
                <a:solidFill>
                  <a:schemeClr val="bg1"/>
                </a:solidFill>
              </a:rPr>
              <a:t> GPU </a:t>
            </a:r>
            <a:r>
              <a:rPr lang="ko-KR" altLang="en-US" sz="1600" dirty="0">
                <a:solidFill>
                  <a:schemeClr val="bg1"/>
                </a:solidFill>
              </a:rPr>
              <a:t>라이브러리 활용하기</a:t>
            </a:r>
            <a:endParaRPr lang="en-US" altLang="ko-KR" sz="1600" dirty="0">
              <a:solidFill>
                <a:schemeClr val="bg1"/>
              </a:solidFill>
            </a:endParaRPr>
          </a:p>
        </p:txBody>
      </p:sp>
    </p:spTree>
    <p:extLst>
      <p:ext uri="{BB962C8B-B14F-4D97-AF65-F5344CB8AC3E}">
        <p14:creationId xmlns:p14="http://schemas.microsoft.com/office/powerpoint/2010/main" val="126589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392723" y="316523"/>
            <a:ext cx="7362092" cy="246221"/>
          </a:xfrm>
          <a:prstGeom prst="rect">
            <a:avLst/>
          </a:prstGeom>
          <a:solidFill>
            <a:schemeClr val="accent1">
              <a:lumMod val="20000"/>
              <a:lumOff val="80000"/>
            </a:schemeClr>
          </a:solidFill>
          <a:ln>
            <a:solidFill>
              <a:schemeClr val="accent1"/>
            </a:solidFill>
          </a:ln>
        </p:spPr>
        <p:txBody>
          <a:bodyPr wrap="square">
            <a:spAutoFit/>
          </a:bodyPr>
          <a:lstStyle/>
          <a:p>
            <a:pPr latinLnBrk="1"/>
            <a:endParaRPr lang="en-US" altLang="ko-KR" sz="1000" dirty="0"/>
          </a:p>
        </p:txBody>
      </p:sp>
      <p:sp>
        <p:nvSpPr>
          <p:cNvPr id="9" name="텍스트 개체 틀 2"/>
          <p:cNvSpPr>
            <a:spLocks noGrp="1"/>
          </p:cNvSpPr>
          <p:nvPr>
            <p:ph type="body" sz="half" idx="2"/>
          </p:nvPr>
        </p:nvSpPr>
        <p:spPr>
          <a:xfrm>
            <a:off x="8451664" y="1574658"/>
            <a:ext cx="3505873" cy="746512"/>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endParaRPr lang="en-US" altLang="ko-KR" b="1" dirty="0"/>
          </a:p>
        </p:txBody>
      </p:sp>
      <p:sp>
        <p:nvSpPr>
          <p:cNvPr id="10" name="텍스트 개체 틀 2"/>
          <p:cNvSpPr txBox="1">
            <a:spLocks/>
          </p:cNvSpPr>
          <p:nvPr/>
        </p:nvSpPr>
        <p:spPr>
          <a:xfrm>
            <a:off x="8451664" y="2412549"/>
            <a:ext cx="3505873" cy="1781382"/>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endParaRPr lang="en-US" altLang="ko-KR" sz="1200" dirty="0">
              <a:solidFill>
                <a:schemeClr val="tx1"/>
              </a:solidFill>
            </a:endParaRPr>
          </a:p>
        </p:txBody>
      </p:sp>
      <p:sp>
        <p:nvSpPr>
          <p:cNvPr id="11" name="텍스트 개체 틀 2"/>
          <p:cNvSpPr txBox="1">
            <a:spLocks/>
          </p:cNvSpPr>
          <p:nvPr/>
        </p:nvSpPr>
        <p:spPr>
          <a:xfrm>
            <a:off x="8451664" y="4285311"/>
            <a:ext cx="3505873" cy="1509198"/>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28600" indent="-228600">
              <a:buFont typeface="Arial" panose="020B0604020202020204" pitchFamily="34" charset="0"/>
              <a:buChar char="•"/>
            </a:pPr>
            <a:endParaRPr lang="ko-KR" altLang="en-US" sz="1200" dirty="0">
              <a:solidFill>
                <a:schemeClr val="tx1"/>
              </a:solidFill>
            </a:endParaRPr>
          </a:p>
        </p:txBody>
      </p:sp>
      <p:sp>
        <p:nvSpPr>
          <p:cNvPr id="12"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5</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GPU</a:t>
            </a:r>
            <a:r>
              <a:rPr lang="ko-KR" altLang="en-US" b="1" dirty="0">
                <a:solidFill>
                  <a:schemeClr val="bg1"/>
                </a:solidFill>
              </a:rPr>
              <a:t>활용</a:t>
            </a:r>
            <a:endParaRPr lang="ko-KR" altLang="en-US" sz="2800" dirty="0">
              <a:solidFill>
                <a:schemeClr val="bg1"/>
              </a:solidFill>
            </a:endParaRPr>
          </a:p>
        </p:txBody>
      </p:sp>
      <p:sp>
        <p:nvSpPr>
          <p:cNvPr id="7" name="TextBox 6">
            <a:extLst>
              <a:ext uri="{FF2B5EF4-FFF2-40B4-BE49-F238E27FC236}">
                <a16:creationId xmlns:a16="http://schemas.microsoft.com/office/drawing/2014/main" id="{6B67F02D-9C4A-41D9-9932-74571B059A54}"/>
              </a:ext>
            </a:extLst>
          </p:cNvPr>
          <p:cNvSpPr txBox="1"/>
          <p:nvPr/>
        </p:nvSpPr>
        <p:spPr>
          <a:xfrm>
            <a:off x="392723" y="1627214"/>
            <a:ext cx="7362092" cy="276999"/>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endParaRPr lang="en-US" altLang="ko-KR" sz="1200" dirty="0"/>
          </a:p>
        </p:txBody>
      </p:sp>
    </p:spTree>
    <p:extLst>
      <p:ext uri="{BB962C8B-B14F-4D97-AF65-F5344CB8AC3E}">
        <p14:creationId xmlns:p14="http://schemas.microsoft.com/office/powerpoint/2010/main" val="5424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2192000" cy="844062"/>
          </a:xfrm>
        </p:spPr>
        <p:txBody>
          <a:bodyPr rtlCol="0">
            <a:normAutofit/>
          </a:bodyPr>
          <a:lstStyle/>
          <a:p>
            <a:pPr algn="ctr" rtl="0"/>
            <a:r>
              <a:rPr lang="ko-KR" altLang="en-US" sz="2800" dirty="0"/>
              <a:t>프로젝트 소개 및 동기</a:t>
            </a:r>
          </a:p>
        </p:txBody>
      </p:sp>
      <p:sp>
        <p:nvSpPr>
          <p:cNvPr id="3" name="내용 개체 틀 2"/>
          <p:cNvSpPr>
            <a:spLocks noGrp="1"/>
          </p:cNvSpPr>
          <p:nvPr>
            <p:ph sz="half" idx="1"/>
          </p:nvPr>
        </p:nvSpPr>
        <p:spPr>
          <a:xfrm>
            <a:off x="597876" y="844062"/>
            <a:ext cx="11131062" cy="5741376"/>
          </a:xfrm>
        </p:spPr>
        <p:txBody>
          <a:bodyPr rtlCol="0">
            <a:noAutofit/>
          </a:bodyPr>
          <a:lstStyle/>
          <a:p>
            <a:pPr rtl="0">
              <a:buFont typeface="Wingdings" panose="05000000000000000000" pitchFamily="2" charset="2"/>
              <a:buChar char="l"/>
            </a:pPr>
            <a:r>
              <a:rPr lang="ko-KR" altLang="en-US" sz="1400" b="1" dirty="0"/>
              <a:t>프로젝트 소개 </a:t>
            </a:r>
            <a:endParaRPr lang="en-US" altLang="ko-KR" sz="1400" b="1" dirty="0"/>
          </a:p>
          <a:p>
            <a:pPr lvl="1">
              <a:buFont typeface="Wingdings" panose="05000000000000000000" pitchFamily="2" charset="2"/>
              <a:buChar char="l"/>
            </a:pPr>
            <a:r>
              <a:rPr lang="ko-KR" altLang="en-US" sz="1200" dirty="0"/>
              <a:t>이미지의 근본적인 구조를 이해</a:t>
            </a:r>
            <a:endParaRPr lang="en-US" altLang="ko-KR" sz="1200" dirty="0"/>
          </a:p>
          <a:p>
            <a:pPr lvl="1">
              <a:buFont typeface="Wingdings" panose="05000000000000000000" pitchFamily="2" charset="2"/>
              <a:buChar char="l"/>
            </a:pPr>
            <a:r>
              <a:rPr lang="ko-KR" altLang="en-US" sz="1200" dirty="0"/>
              <a:t>변경된 이미지와 원본 이미지의 유사성을 분석 및 검색</a:t>
            </a:r>
            <a:endParaRPr lang="en-US" altLang="ko-KR" sz="1200" dirty="0"/>
          </a:p>
          <a:p>
            <a:pPr lvl="1">
              <a:buFont typeface="Wingdings" panose="05000000000000000000" pitchFamily="2" charset="2"/>
              <a:buChar char="l"/>
            </a:pPr>
            <a:r>
              <a:rPr lang="ko-KR" altLang="en-US" sz="1200" dirty="0"/>
              <a:t>인공지능을 이용하여 가장 유사한 이미지를 판단하는 알고리즘 구현 </a:t>
            </a:r>
            <a:endParaRPr lang="en-US" altLang="ko-KR" sz="1200" dirty="0"/>
          </a:p>
          <a:p>
            <a:pPr rtl="0">
              <a:buFont typeface="Wingdings" panose="05000000000000000000" pitchFamily="2" charset="2"/>
              <a:buChar char="l"/>
            </a:pPr>
            <a:endParaRPr lang="en-US" altLang="ko-KR" sz="1400" dirty="0"/>
          </a:p>
          <a:p>
            <a:pPr rtl="0">
              <a:buFont typeface="Wingdings" panose="05000000000000000000" pitchFamily="2" charset="2"/>
              <a:buChar char="l"/>
            </a:pPr>
            <a:r>
              <a:rPr lang="ko-KR" altLang="en-US" sz="1400" b="1" dirty="0"/>
              <a:t>동기</a:t>
            </a:r>
            <a:endParaRPr lang="en-US" altLang="ko-KR" sz="1400" b="1" dirty="0"/>
          </a:p>
          <a:p>
            <a:pPr lvl="1">
              <a:buFont typeface="Wingdings" panose="05000000000000000000" pitchFamily="2" charset="2"/>
              <a:buChar char="l"/>
            </a:pPr>
            <a:r>
              <a:rPr lang="ko-KR" altLang="en-US" sz="1200" dirty="0"/>
              <a:t>이미지의 기본적인 개념을 이해하고 </a:t>
            </a:r>
            <a:r>
              <a:rPr lang="en-US" altLang="ko-KR" sz="1200" dirty="0"/>
              <a:t>Python</a:t>
            </a:r>
            <a:r>
              <a:rPr lang="ko-KR" altLang="en-US" sz="1200" dirty="0"/>
              <a:t>으로 구현할 수 있는 </a:t>
            </a:r>
            <a:endParaRPr lang="en-US" altLang="ko-KR" sz="1200" dirty="0"/>
          </a:p>
          <a:p>
            <a:pPr marL="365760" lvl="1" indent="0">
              <a:buNone/>
            </a:pPr>
            <a:r>
              <a:rPr lang="en-US" altLang="ko-KR" sz="1200" dirty="0"/>
              <a:t>    </a:t>
            </a:r>
            <a:r>
              <a:rPr lang="ko-KR" altLang="en-US" sz="1200" dirty="0"/>
              <a:t>다양한 이미지 관련 </a:t>
            </a:r>
            <a:r>
              <a:rPr lang="en-US" altLang="ko-KR" sz="1200" dirty="0"/>
              <a:t>Algorithm</a:t>
            </a:r>
            <a:r>
              <a:rPr lang="ko-KR" altLang="en-US" sz="1200" dirty="0"/>
              <a:t>을 습득 </a:t>
            </a:r>
            <a:r>
              <a:rPr lang="en-US" altLang="ko-KR" sz="1200" dirty="0"/>
              <a:t>(</a:t>
            </a:r>
            <a:r>
              <a:rPr lang="ko-KR" altLang="en-US" sz="1200" dirty="0"/>
              <a:t>변환</a:t>
            </a:r>
            <a:r>
              <a:rPr lang="en-US" altLang="ko-KR" sz="1200" dirty="0"/>
              <a:t>, </a:t>
            </a:r>
            <a:r>
              <a:rPr lang="ko-KR" altLang="en-US" sz="1200" dirty="0"/>
              <a:t>검색</a:t>
            </a:r>
            <a:r>
              <a:rPr lang="en-US" altLang="ko-KR" sz="1200" dirty="0"/>
              <a:t>, </a:t>
            </a:r>
            <a:r>
              <a:rPr lang="ko-KR" altLang="en-US" sz="1200" dirty="0"/>
              <a:t>비교</a:t>
            </a:r>
            <a:r>
              <a:rPr lang="en-US" altLang="ko-KR" sz="1200" dirty="0"/>
              <a:t>,…)</a:t>
            </a:r>
          </a:p>
          <a:p>
            <a:pPr lvl="1">
              <a:buFont typeface="Wingdings" panose="05000000000000000000" pitchFamily="2" charset="2"/>
              <a:buChar char="l"/>
            </a:pPr>
            <a:r>
              <a:rPr lang="ko-KR" altLang="en-US" sz="1200" dirty="0"/>
              <a:t>이미지 파일은 사이즈를 변경하거나 색을 보정하는 것만으로도 </a:t>
            </a:r>
            <a:endParaRPr lang="en-US" altLang="ko-KR" sz="1200" dirty="0"/>
          </a:p>
          <a:p>
            <a:pPr marL="365760" lvl="1" indent="0">
              <a:buNone/>
            </a:pPr>
            <a:r>
              <a:rPr lang="ko-KR" altLang="en-US" sz="1200" dirty="0"/>
              <a:t>    파일 사이즈 또는 바이너리파일이 바뀌면서 동일 이미지인지 </a:t>
            </a:r>
            <a:endParaRPr lang="en-US" altLang="ko-KR" sz="1200" dirty="0"/>
          </a:p>
          <a:p>
            <a:pPr marL="365760" lvl="1" indent="0">
              <a:buNone/>
            </a:pPr>
            <a:r>
              <a:rPr lang="en-US" altLang="ko-KR" sz="1200" dirty="0"/>
              <a:t>    </a:t>
            </a:r>
            <a:r>
              <a:rPr lang="ko-KR" altLang="en-US" sz="1200" dirty="0"/>
              <a:t>아닌지 구분이 힘들어 진다</a:t>
            </a:r>
            <a:r>
              <a:rPr lang="en-US" altLang="ko-KR" sz="1200" dirty="0"/>
              <a:t>. Python</a:t>
            </a:r>
            <a:r>
              <a:rPr lang="ko-KR" altLang="en-US" sz="1200" dirty="0"/>
              <a:t>프로그램을 이용해 유사한 </a:t>
            </a:r>
            <a:endParaRPr lang="en-US" altLang="ko-KR" sz="1200" dirty="0"/>
          </a:p>
          <a:p>
            <a:pPr marL="365760" lvl="1" indent="0">
              <a:buNone/>
            </a:pPr>
            <a:r>
              <a:rPr lang="en-US" altLang="ko-KR" sz="1200" dirty="0"/>
              <a:t>    </a:t>
            </a:r>
            <a:r>
              <a:rPr lang="ko-KR" altLang="en-US" sz="1200" dirty="0"/>
              <a:t>이미지를 검색</a:t>
            </a:r>
            <a:endParaRPr lang="en-US" altLang="ko-KR" sz="1200" dirty="0"/>
          </a:p>
          <a:p>
            <a:pPr lvl="1">
              <a:buFont typeface="Wingdings" panose="05000000000000000000" pitchFamily="2" charset="2"/>
              <a:buChar char="l"/>
            </a:pPr>
            <a:r>
              <a:rPr lang="ko-KR" altLang="en-US" sz="1200" dirty="0"/>
              <a:t>인공지능을 활용하여 수 많은 이미지 중에서 유사 이미지 또는 문제가 발생한 이미지를 검출해내는 알고리즘을 구현하고 이를 다양한 분야</a:t>
            </a:r>
            <a:endParaRPr lang="en-US" altLang="ko-KR" sz="1200" dirty="0"/>
          </a:p>
          <a:p>
            <a:pPr marL="365760" lvl="1" indent="0">
              <a:buNone/>
            </a:pPr>
            <a:r>
              <a:rPr lang="en-US" altLang="ko-KR" sz="1200" dirty="0"/>
              <a:t>    </a:t>
            </a:r>
            <a:r>
              <a:rPr lang="ko-KR" altLang="en-US" sz="1200" dirty="0"/>
              <a:t>적용된 사례와 비교 및 연구과제로서 발전</a:t>
            </a:r>
            <a:endParaRPr lang="en-US" altLang="ko-KR" sz="1200" dirty="0"/>
          </a:p>
          <a:p>
            <a:pPr rtl="0">
              <a:buFont typeface="Wingdings" panose="05000000000000000000" pitchFamily="2" charset="2"/>
              <a:buChar char="l"/>
            </a:pPr>
            <a:endParaRPr lang="en-US" altLang="ko-KR" sz="1400" dirty="0"/>
          </a:p>
          <a:p>
            <a:pPr rtl="0">
              <a:buFont typeface="Wingdings" panose="05000000000000000000" pitchFamily="2" charset="2"/>
              <a:buChar char="l"/>
            </a:pPr>
            <a:r>
              <a:rPr lang="ko-KR" altLang="en-US" sz="1400" b="1" dirty="0"/>
              <a:t>필요성</a:t>
            </a:r>
            <a:endParaRPr lang="en-US" altLang="ko-KR" sz="1400" b="1" dirty="0"/>
          </a:p>
          <a:p>
            <a:pPr lvl="1">
              <a:buFont typeface="Wingdings" panose="05000000000000000000" pitchFamily="2" charset="2"/>
              <a:buChar char="l"/>
            </a:pPr>
            <a:r>
              <a:rPr lang="ko-KR" altLang="en-US" sz="1200" dirty="0"/>
              <a:t>최근 연구가 활발하게 진행이 되고 있는 헬스케어</a:t>
            </a:r>
            <a:r>
              <a:rPr lang="en-US" altLang="ko-KR" sz="1200" dirty="0"/>
              <a:t>(</a:t>
            </a:r>
            <a:r>
              <a:rPr lang="ko-KR" altLang="en-US" sz="1200" dirty="0" err="1"/>
              <a:t>의료이미지</a:t>
            </a:r>
            <a:r>
              <a:rPr lang="en-US" altLang="ko-KR" sz="1200" dirty="0"/>
              <a:t> </a:t>
            </a:r>
            <a:r>
              <a:rPr lang="ko-KR" altLang="en-US" sz="1200" dirty="0"/>
              <a:t>분석</a:t>
            </a:r>
            <a:r>
              <a:rPr lang="en-US" altLang="ko-KR" sz="1200" dirty="0"/>
              <a:t>)</a:t>
            </a:r>
            <a:r>
              <a:rPr lang="ko-KR" altLang="en-US" sz="1200" dirty="0"/>
              <a:t> 분야로의 연구 확대 </a:t>
            </a:r>
            <a:endParaRPr lang="en-US" altLang="ko-KR" sz="1200" dirty="0"/>
          </a:p>
          <a:p>
            <a:pPr lvl="1">
              <a:buFont typeface="Wingdings" panose="05000000000000000000" pitchFamily="2" charset="2"/>
              <a:buChar char="l"/>
            </a:pPr>
            <a:r>
              <a:rPr lang="en-US" altLang="ko-KR" sz="1200" dirty="0"/>
              <a:t>IVS(Intelligent Video Analysis)</a:t>
            </a:r>
            <a:r>
              <a:rPr lang="ko-KR" altLang="en-US" sz="1200" dirty="0"/>
              <a:t>의</a:t>
            </a:r>
            <a:r>
              <a:rPr lang="en-US" altLang="ko-KR" sz="1200" dirty="0"/>
              <a:t> object</a:t>
            </a:r>
            <a:r>
              <a:rPr lang="ko-KR" altLang="en-US" sz="1200" dirty="0"/>
              <a:t> </a:t>
            </a:r>
            <a:r>
              <a:rPr lang="en-US" altLang="ko-KR" sz="1200" dirty="0"/>
              <a:t>recognition</a:t>
            </a:r>
            <a:r>
              <a:rPr lang="ko-KR" altLang="en-US" sz="1200" dirty="0"/>
              <a:t>에 필요한 기법을 이해 </a:t>
            </a:r>
            <a:endParaRPr lang="en-US" altLang="ko-KR" sz="1200" dirty="0"/>
          </a:p>
          <a:p>
            <a:pPr lvl="1">
              <a:buFont typeface="Wingdings" panose="05000000000000000000" pitchFamily="2" charset="2"/>
              <a:buChar char="l"/>
            </a:pPr>
            <a:r>
              <a:rPr lang="ko-KR" altLang="en-US" sz="1200" dirty="0" err="1"/>
              <a:t>자율주행과</a:t>
            </a:r>
            <a:r>
              <a:rPr lang="ko-KR" altLang="en-US" sz="1200" dirty="0"/>
              <a:t> 연관된 기본 알고리즘 이해</a:t>
            </a:r>
          </a:p>
        </p:txBody>
      </p:sp>
      <p:grpSp>
        <p:nvGrpSpPr>
          <p:cNvPr id="13" name="그룹 12"/>
          <p:cNvGrpSpPr/>
          <p:nvPr/>
        </p:nvGrpSpPr>
        <p:grpSpPr>
          <a:xfrm>
            <a:off x="7017912" y="2646485"/>
            <a:ext cx="4711026" cy="1468180"/>
            <a:chOff x="7192617" y="1556238"/>
            <a:chExt cx="4711026" cy="1292334"/>
          </a:xfrm>
        </p:grpSpPr>
        <p:grpSp>
          <p:nvGrpSpPr>
            <p:cNvPr id="11" name="그룹 10"/>
            <p:cNvGrpSpPr/>
            <p:nvPr/>
          </p:nvGrpSpPr>
          <p:grpSpPr>
            <a:xfrm>
              <a:off x="7192617" y="1556238"/>
              <a:ext cx="4711026" cy="887888"/>
              <a:chOff x="7192617" y="1556238"/>
              <a:chExt cx="4711026" cy="887888"/>
            </a:xfrm>
          </p:grpSpPr>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9678" y="1558337"/>
                <a:ext cx="862693" cy="884260"/>
              </a:xfrm>
              <a:prstGeom prst="rect">
                <a:avLst/>
              </a:prstGeom>
            </p:spPr>
          </p:pic>
          <p:pic>
            <p:nvPicPr>
              <p:cNvPr id="7" name="그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6739" y="1556238"/>
                <a:ext cx="911224" cy="887888"/>
              </a:xfrm>
              <a:prstGeom prst="rect">
                <a:avLst/>
              </a:prstGeom>
            </p:spPr>
          </p:pic>
          <p:pic>
            <p:nvPicPr>
              <p:cNvPr id="8" name="그림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93824" y="1636091"/>
                <a:ext cx="701676" cy="720111"/>
              </a:xfrm>
              <a:prstGeom prst="rect">
                <a:avLst/>
              </a:prstGeom>
            </p:spPr>
          </p:pic>
          <p:pic>
            <p:nvPicPr>
              <p:cNvPr id="9" name="그림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43827" y="1556238"/>
                <a:ext cx="859816" cy="881312"/>
              </a:xfrm>
              <a:prstGeom prst="rect">
                <a:avLst/>
              </a:prstGeom>
            </p:spPr>
          </p:pic>
          <p:pic>
            <p:nvPicPr>
              <p:cNvPr id="10" name="그림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2617" y="1558337"/>
                <a:ext cx="862693" cy="884260"/>
              </a:xfrm>
              <a:prstGeom prst="rect">
                <a:avLst/>
              </a:prstGeom>
            </p:spPr>
          </p:pic>
        </p:grpSp>
        <p:sp>
          <p:nvSpPr>
            <p:cNvPr id="12" name="TextBox 11"/>
            <p:cNvSpPr txBox="1"/>
            <p:nvPr/>
          </p:nvSpPr>
          <p:spPr>
            <a:xfrm>
              <a:off x="7234928" y="2479240"/>
              <a:ext cx="4668715" cy="369332"/>
            </a:xfrm>
            <a:prstGeom prst="rect">
              <a:avLst/>
            </a:prstGeom>
            <a:noFill/>
          </p:spPr>
          <p:txBody>
            <a:bodyPr wrap="square" rtlCol="0">
              <a:spAutoFit/>
            </a:bodyPr>
            <a:lstStyle/>
            <a:p>
              <a:r>
                <a:rPr lang="en-US" altLang="ko-KR" dirty="0"/>
                <a:t> 164KB       199KB      172KB         119KB      123KB</a:t>
              </a:r>
              <a:endParaRPr lang="ko-KR" altLang="en-US" dirty="0"/>
            </a:p>
          </p:txBody>
        </p:sp>
      </p:grpSp>
      <p:grpSp>
        <p:nvGrpSpPr>
          <p:cNvPr id="18" name="그룹 17"/>
          <p:cNvGrpSpPr/>
          <p:nvPr/>
        </p:nvGrpSpPr>
        <p:grpSpPr>
          <a:xfrm>
            <a:off x="7463685" y="1021336"/>
            <a:ext cx="4265253" cy="1032543"/>
            <a:chOff x="7384555" y="1248508"/>
            <a:chExt cx="4265253" cy="1155635"/>
          </a:xfrm>
        </p:grpSpPr>
        <p:grpSp>
          <p:nvGrpSpPr>
            <p:cNvPr id="17" name="그룹 16"/>
            <p:cNvGrpSpPr/>
            <p:nvPr/>
          </p:nvGrpSpPr>
          <p:grpSpPr>
            <a:xfrm>
              <a:off x="7384555" y="1248508"/>
              <a:ext cx="2727961" cy="1155635"/>
              <a:chOff x="15239" y="-404445"/>
              <a:chExt cx="12037229" cy="5150182"/>
            </a:xfrm>
          </p:grpSpPr>
          <p:pic>
            <p:nvPicPr>
              <p:cNvPr id="15" name="그림 14"/>
              <p:cNvPicPr>
                <a:picLocks noChangeAspect="1"/>
              </p:cNvPicPr>
              <p:nvPr/>
            </p:nvPicPr>
            <p:blipFill>
              <a:blip r:embed="rId8"/>
              <a:stretch>
                <a:fillRect/>
              </a:stretch>
            </p:blipFill>
            <p:spPr>
              <a:xfrm>
                <a:off x="3931919" y="-404445"/>
                <a:ext cx="8120549" cy="5150182"/>
              </a:xfrm>
              <a:prstGeom prst="rect">
                <a:avLst/>
              </a:prstGeom>
            </p:spPr>
          </p:pic>
          <p:pic>
            <p:nvPicPr>
              <p:cNvPr id="16" name="그림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39" y="-404445"/>
                <a:ext cx="4250471" cy="5150181"/>
              </a:xfrm>
              <a:prstGeom prst="rect">
                <a:avLst/>
              </a:prstGeom>
            </p:spPr>
          </p:pic>
        </p:grpSp>
        <p:pic>
          <p:nvPicPr>
            <p:cNvPr id="14" name="그림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23353" y="1248508"/>
              <a:ext cx="1826455" cy="1134405"/>
            </a:xfrm>
            <a:prstGeom prst="rect">
              <a:avLst/>
            </a:prstGeom>
          </p:spPr>
        </p:pic>
      </p:grpSp>
      <p:sp>
        <p:nvSpPr>
          <p:cNvPr id="19" name="실행 단추: 끝 18">
            <a:hlinkClick r:id="rId11" action="ppaction://hlinksldjump" highlightClick="1"/>
          </p:cNvPr>
          <p:cNvSpPr/>
          <p:nvPr/>
        </p:nvSpPr>
        <p:spPr>
          <a:xfrm>
            <a:off x="11368454" y="158262"/>
            <a:ext cx="589083" cy="518746"/>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0333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ko-KR" altLang="en-US" sz="3200" b="1" dirty="0"/>
              <a:t>결과비교</a:t>
            </a:r>
            <a:endParaRPr lang="en-US" altLang="ko-KR" sz="3200" dirty="0"/>
          </a:p>
        </p:txBody>
      </p:sp>
    </p:spTree>
    <p:extLst>
      <p:ext uri="{BB962C8B-B14F-4D97-AF65-F5344CB8AC3E}">
        <p14:creationId xmlns:p14="http://schemas.microsoft.com/office/powerpoint/2010/main" val="294172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392723" y="316523"/>
            <a:ext cx="7362092" cy="246221"/>
          </a:xfrm>
          <a:prstGeom prst="rect">
            <a:avLst/>
          </a:prstGeom>
          <a:solidFill>
            <a:schemeClr val="accent1">
              <a:lumMod val="20000"/>
              <a:lumOff val="80000"/>
            </a:schemeClr>
          </a:solidFill>
          <a:ln>
            <a:solidFill>
              <a:schemeClr val="accent1"/>
            </a:solidFill>
          </a:ln>
        </p:spPr>
        <p:txBody>
          <a:bodyPr wrap="square">
            <a:spAutoFit/>
          </a:bodyPr>
          <a:lstStyle/>
          <a:p>
            <a:pPr latinLnBrk="1"/>
            <a:endParaRPr lang="en-US" altLang="ko-KR" sz="1000" dirty="0"/>
          </a:p>
        </p:txBody>
      </p:sp>
      <p:sp>
        <p:nvSpPr>
          <p:cNvPr id="9" name="텍스트 개체 틀 2"/>
          <p:cNvSpPr>
            <a:spLocks noGrp="1"/>
          </p:cNvSpPr>
          <p:nvPr>
            <p:ph type="body" sz="half" idx="2"/>
          </p:nvPr>
        </p:nvSpPr>
        <p:spPr>
          <a:xfrm>
            <a:off x="8451664" y="1574658"/>
            <a:ext cx="3505873" cy="746512"/>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endParaRPr lang="en-US" altLang="ko-KR" b="1" dirty="0"/>
          </a:p>
        </p:txBody>
      </p:sp>
      <p:sp>
        <p:nvSpPr>
          <p:cNvPr id="10" name="텍스트 개체 틀 2"/>
          <p:cNvSpPr txBox="1">
            <a:spLocks/>
          </p:cNvSpPr>
          <p:nvPr/>
        </p:nvSpPr>
        <p:spPr>
          <a:xfrm>
            <a:off x="8451664" y="2412549"/>
            <a:ext cx="3505873" cy="1781382"/>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endParaRPr lang="en-US" altLang="ko-KR" sz="1200" dirty="0">
              <a:solidFill>
                <a:schemeClr val="tx1"/>
              </a:solidFill>
            </a:endParaRPr>
          </a:p>
        </p:txBody>
      </p:sp>
      <p:sp>
        <p:nvSpPr>
          <p:cNvPr id="11" name="텍스트 개체 틀 2"/>
          <p:cNvSpPr txBox="1">
            <a:spLocks/>
          </p:cNvSpPr>
          <p:nvPr/>
        </p:nvSpPr>
        <p:spPr>
          <a:xfrm>
            <a:off x="8451664" y="4285311"/>
            <a:ext cx="3505873" cy="1509198"/>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28600" indent="-228600">
              <a:buFont typeface="Arial" panose="020B0604020202020204" pitchFamily="34" charset="0"/>
              <a:buChar char="•"/>
            </a:pPr>
            <a:endParaRPr lang="ko-KR" altLang="en-US" sz="1200" dirty="0">
              <a:solidFill>
                <a:schemeClr val="tx1"/>
              </a:solidFill>
            </a:endParaRPr>
          </a:p>
        </p:txBody>
      </p:sp>
      <p:sp>
        <p:nvSpPr>
          <p:cNvPr id="12"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b="1" dirty="0">
                <a:solidFill>
                  <a:schemeClr val="bg1"/>
                </a:solidFill>
              </a:rPr>
              <a:t>5</a:t>
            </a:r>
            <a:r>
              <a:rPr lang="ko-KR" altLang="en-US" b="1" dirty="0">
                <a:solidFill>
                  <a:schemeClr val="bg1"/>
                </a:solidFill>
              </a:rPr>
              <a:t>단계 </a:t>
            </a:r>
            <a:r>
              <a:rPr lang="en-US" altLang="ko-KR" b="1" dirty="0">
                <a:solidFill>
                  <a:schemeClr val="bg1"/>
                </a:solidFill>
              </a:rPr>
              <a:t>: </a:t>
            </a:r>
            <a:br>
              <a:rPr lang="en-US" altLang="ko-KR" b="1" dirty="0">
                <a:solidFill>
                  <a:schemeClr val="bg1"/>
                </a:solidFill>
              </a:rPr>
            </a:br>
            <a:br>
              <a:rPr lang="en-US" altLang="ko-KR" b="1" dirty="0">
                <a:solidFill>
                  <a:schemeClr val="bg1"/>
                </a:solidFill>
              </a:rPr>
            </a:br>
            <a:r>
              <a:rPr lang="en-US" altLang="ko-KR" b="1" dirty="0">
                <a:solidFill>
                  <a:schemeClr val="bg1"/>
                </a:solidFill>
              </a:rPr>
              <a:t>GPU</a:t>
            </a:r>
            <a:r>
              <a:rPr lang="ko-KR" altLang="en-US" b="1" dirty="0">
                <a:solidFill>
                  <a:schemeClr val="bg1"/>
                </a:solidFill>
              </a:rPr>
              <a:t>활용</a:t>
            </a:r>
            <a:endParaRPr lang="ko-KR" altLang="en-US" sz="2800" dirty="0">
              <a:solidFill>
                <a:schemeClr val="bg1"/>
              </a:solidFill>
            </a:endParaRPr>
          </a:p>
        </p:txBody>
      </p:sp>
      <p:sp>
        <p:nvSpPr>
          <p:cNvPr id="7" name="TextBox 6">
            <a:extLst>
              <a:ext uri="{FF2B5EF4-FFF2-40B4-BE49-F238E27FC236}">
                <a16:creationId xmlns:a16="http://schemas.microsoft.com/office/drawing/2014/main" id="{6B67F02D-9C4A-41D9-9932-74571B059A54}"/>
              </a:ext>
            </a:extLst>
          </p:cNvPr>
          <p:cNvSpPr txBox="1"/>
          <p:nvPr/>
        </p:nvSpPr>
        <p:spPr>
          <a:xfrm>
            <a:off x="392723" y="1627214"/>
            <a:ext cx="7362092" cy="276999"/>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endParaRPr lang="en-US" altLang="ko-KR" sz="1200" dirty="0"/>
          </a:p>
        </p:txBody>
      </p:sp>
    </p:spTree>
    <p:extLst>
      <p:ext uri="{BB962C8B-B14F-4D97-AF65-F5344CB8AC3E}">
        <p14:creationId xmlns:p14="http://schemas.microsoft.com/office/powerpoint/2010/main" val="122173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en-US" altLang="ko-KR" sz="3200" b="1" dirty="0"/>
              <a:t>6</a:t>
            </a:r>
            <a:r>
              <a:rPr lang="ko-KR" altLang="en-US" sz="3200" b="1" dirty="0"/>
              <a:t>단계 </a:t>
            </a:r>
            <a:r>
              <a:rPr lang="en-US" altLang="ko-KR" sz="3200" b="1" dirty="0"/>
              <a:t>: Tensor board</a:t>
            </a:r>
            <a:r>
              <a:rPr lang="ko-KR" altLang="en-US" sz="3200" b="1" dirty="0"/>
              <a:t>를 이용한 가시화</a:t>
            </a:r>
            <a:endParaRPr lang="en-US" altLang="ko-KR" sz="3200" dirty="0"/>
          </a:p>
        </p:txBody>
      </p:sp>
    </p:spTree>
    <p:extLst>
      <p:ext uri="{BB962C8B-B14F-4D97-AF65-F5344CB8AC3E}">
        <p14:creationId xmlns:p14="http://schemas.microsoft.com/office/powerpoint/2010/main" val="250711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392723" y="316523"/>
            <a:ext cx="7362092" cy="246221"/>
          </a:xfrm>
          <a:prstGeom prst="rect">
            <a:avLst/>
          </a:prstGeom>
          <a:solidFill>
            <a:schemeClr val="accent1">
              <a:lumMod val="20000"/>
              <a:lumOff val="80000"/>
            </a:schemeClr>
          </a:solidFill>
          <a:ln>
            <a:solidFill>
              <a:schemeClr val="accent1"/>
            </a:solidFill>
          </a:ln>
        </p:spPr>
        <p:txBody>
          <a:bodyPr wrap="square">
            <a:spAutoFit/>
          </a:bodyPr>
          <a:lstStyle/>
          <a:p>
            <a:pPr latinLnBrk="1"/>
            <a:endParaRPr lang="en-US" altLang="ko-KR" sz="1000" dirty="0"/>
          </a:p>
        </p:txBody>
      </p:sp>
      <p:sp>
        <p:nvSpPr>
          <p:cNvPr id="9" name="텍스트 개체 틀 2"/>
          <p:cNvSpPr>
            <a:spLocks noGrp="1"/>
          </p:cNvSpPr>
          <p:nvPr>
            <p:ph type="body" sz="half" idx="2"/>
          </p:nvPr>
        </p:nvSpPr>
        <p:spPr>
          <a:xfrm>
            <a:off x="8451664" y="1574658"/>
            <a:ext cx="3505873" cy="746512"/>
          </a:xfrm>
          <a:solidFill>
            <a:schemeClr val="accent1">
              <a:lumMod val="60000"/>
              <a:lumOff val="40000"/>
            </a:schemeClr>
          </a:solidFill>
        </p:spPr>
        <p:txBody>
          <a:bodyPr rtlCol="0">
            <a:normAutofit/>
          </a:bodyPr>
          <a:lstStyle/>
          <a:p>
            <a:pPr marL="285750" lvl="2" indent="-285750">
              <a:buFont typeface="Arial" panose="020B0604020202020204" pitchFamily="34" charset="0"/>
              <a:buChar char="•"/>
            </a:pPr>
            <a:endParaRPr lang="en-US" altLang="ko-KR" b="1" dirty="0"/>
          </a:p>
        </p:txBody>
      </p:sp>
      <p:sp>
        <p:nvSpPr>
          <p:cNvPr id="10" name="텍스트 개체 틀 2"/>
          <p:cNvSpPr txBox="1">
            <a:spLocks/>
          </p:cNvSpPr>
          <p:nvPr/>
        </p:nvSpPr>
        <p:spPr>
          <a:xfrm>
            <a:off x="8451664" y="2412549"/>
            <a:ext cx="3505873" cy="1781382"/>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endParaRPr lang="en-US" altLang="ko-KR" sz="1200" dirty="0">
              <a:solidFill>
                <a:schemeClr val="tx1"/>
              </a:solidFill>
            </a:endParaRPr>
          </a:p>
        </p:txBody>
      </p:sp>
      <p:sp>
        <p:nvSpPr>
          <p:cNvPr id="11" name="텍스트 개체 틀 2"/>
          <p:cNvSpPr txBox="1">
            <a:spLocks/>
          </p:cNvSpPr>
          <p:nvPr/>
        </p:nvSpPr>
        <p:spPr>
          <a:xfrm>
            <a:off x="8451664" y="4285311"/>
            <a:ext cx="3505873" cy="1509198"/>
          </a:xfrm>
          <a:prstGeom prst="rect">
            <a:avLst/>
          </a:prstGeom>
          <a:solidFill>
            <a:schemeClr val="accent1">
              <a:lumMod val="60000"/>
              <a:lumOff val="40000"/>
            </a:schemeClr>
          </a:solidFill>
        </p:spPr>
        <p:txBody>
          <a:bodyPr vert="horz" lIns="91440" tIns="45720" rIns="91440" bIns="45720" rtlCol="0">
            <a:norm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28600" indent="-228600">
              <a:buFont typeface="Arial" panose="020B0604020202020204" pitchFamily="34" charset="0"/>
              <a:buChar char="•"/>
            </a:pPr>
            <a:endParaRPr lang="ko-KR" altLang="en-US" sz="1200" dirty="0">
              <a:solidFill>
                <a:schemeClr val="tx1"/>
              </a:solidFill>
            </a:endParaRPr>
          </a:p>
        </p:txBody>
      </p:sp>
      <p:sp>
        <p:nvSpPr>
          <p:cNvPr id="12" name="제목 4"/>
          <p:cNvSpPr>
            <a:spLocks noGrp="1"/>
          </p:cNvSpPr>
          <p:nvPr>
            <p:ph type="title"/>
          </p:nvPr>
        </p:nvSpPr>
        <p:spPr>
          <a:xfrm>
            <a:off x="8627510" y="316523"/>
            <a:ext cx="3125787" cy="1166756"/>
          </a:xfrm>
        </p:spPr>
        <p:txBody>
          <a:bodyPr rtlCol="0">
            <a:noAutofit/>
          </a:bodyPr>
          <a:lstStyle/>
          <a:p>
            <a:pPr lvl="1" algn="l" rtl="0" latinLnBrk="1">
              <a:lnSpc>
                <a:spcPct val="90000"/>
              </a:lnSpc>
              <a:spcBef>
                <a:spcPct val="0"/>
              </a:spcBef>
            </a:pPr>
            <a:r>
              <a:rPr lang="en-US" altLang="ko-KR" sz="2800" dirty="0" err="1">
                <a:solidFill>
                  <a:schemeClr val="bg1"/>
                </a:solidFill>
              </a:rPr>
              <a:t>Tensorboard</a:t>
            </a:r>
            <a:endParaRPr lang="ko-KR" altLang="en-US" sz="2800" dirty="0">
              <a:solidFill>
                <a:schemeClr val="bg1"/>
              </a:solidFill>
            </a:endParaRPr>
          </a:p>
        </p:txBody>
      </p:sp>
      <p:sp>
        <p:nvSpPr>
          <p:cNvPr id="7" name="TextBox 6">
            <a:extLst>
              <a:ext uri="{FF2B5EF4-FFF2-40B4-BE49-F238E27FC236}">
                <a16:creationId xmlns:a16="http://schemas.microsoft.com/office/drawing/2014/main" id="{6B67F02D-9C4A-41D9-9932-74571B059A54}"/>
              </a:ext>
            </a:extLst>
          </p:cNvPr>
          <p:cNvSpPr txBox="1"/>
          <p:nvPr/>
        </p:nvSpPr>
        <p:spPr>
          <a:xfrm>
            <a:off x="392723" y="1627214"/>
            <a:ext cx="7362092" cy="276999"/>
          </a:xfrm>
          <a:prstGeom prst="rect">
            <a:avLst/>
          </a:prstGeom>
          <a:noFill/>
          <a:ln>
            <a:solidFill>
              <a:srgbClr val="FF0000"/>
            </a:solidFill>
          </a:ln>
        </p:spPr>
        <p:txBody>
          <a:bodyPr wrap="square" rtlCol="0">
            <a:spAutoFit/>
          </a:bodyPr>
          <a:lstStyle/>
          <a:p>
            <a:pPr marL="171450" indent="-171450">
              <a:buFont typeface="Arial" panose="020B0604020202020204" pitchFamily="34" charset="0"/>
              <a:buChar char="•"/>
            </a:pPr>
            <a:endParaRPr lang="en-US" altLang="ko-KR" sz="1200" dirty="0"/>
          </a:p>
        </p:txBody>
      </p:sp>
    </p:spTree>
    <p:extLst>
      <p:ext uri="{BB962C8B-B14F-4D97-AF65-F5344CB8AC3E}">
        <p14:creationId xmlns:p14="http://schemas.microsoft.com/office/powerpoint/2010/main" val="9672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ko-KR" altLang="en-US" sz="3200" b="1" dirty="0"/>
              <a:t>프로젝트 </a:t>
            </a:r>
            <a:r>
              <a:rPr lang="en-US" altLang="ko-KR" sz="3200" b="1" dirty="0"/>
              <a:t>1</a:t>
            </a:r>
            <a:endParaRPr lang="en-US" altLang="ko-KR" sz="3200" dirty="0"/>
          </a:p>
        </p:txBody>
      </p:sp>
      <p:sp>
        <p:nvSpPr>
          <p:cNvPr id="5" name="부제목 4"/>
          <p:cNvSpPr>
            <a:spLocks noGrp="1"/>
          </p:cNvSpPr>
          <p:nvPr>
            <p:ph type="subTitle" idx="1"/>
          </p:nvPr>
        </p:nvSpPr>
        <p:spPr>
          <a:xfrm>
            <a:off x="838200" y="4048089"/>
            <a:ext cx="10515600" cy="1693287"/>
          </a:xfrm>
        </p:spPr>
        <p:txBody>
          <a:bodyPr rtlCol="0">
            <a:noAutofit/>
          </a:bodyPr>
          <a:lstStyle/>
          <a:p>
            <a:pPr>
              <a:buFont typeface="Wingdings" panose="05000000000000000000" pitchFamily="2" charset="2"/>
              <a:buChar char="l"/>
            </a:pPr>
            <a:r>
              <a:rPr lang="en-US" altLang="ko-KR" sz="1400" b="1" dirty="0"/>
              <a:t> </a:t>
            </a:r>
            <a:r>
              <a:rPr lang="ko-KR" altLang="en-US" sz="1400" b="1" dirty="0"/>
              <a:t>나랑 닮은 연예인 찾기</a:t>
            </a:r>
            <a:endParaRPr lang="en-US" altLang="ko-KR" sz="1600" b="1" dirty="0"/>
          </a:p>
        </p:txBody>
      </p:sp>
    </p:spTree>
    <p:extLst>
      <p:ext uri="{BB962C8B-B14F-4D97-AF65-F5344CB8AC3E}">
        <p14:creationId xmlns:p14="http://schemas.microsoft.com/office/powerpoint/2010/main" val="420504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532812" y="1376598"/>
            <a:ext cx="3125787" cy="2877260"/>
          </a:xfrm>
        </p:spPr>
        <p:txBody>
          <a:bodyPr rtlCol="0"/>
          <a:lstStyle/>
          <a:p>
            <a:pPr rtl="0"/>
            <a:br>
              <a:rPr lang="en-US" altLang="ko-KR" dirty="0"/>
            </a:br>
            <a:r>
              <a:rPr lang="ko-KR" altLang="en-US" sz="2000" i="1" u="sng" dirty="0" err="1">
                <a:effectLst>
                  <a:outerShdw blurRad="38100" dist="38100" dir="2700000" algn="tl">
                    <a:srgbClr val="000000">
                      <a:alpha val="43137"/>
                    </a:srgbClr>
                  </a:outerShdw>
                </a:effectLst>
              </a:rPr>
              <a:t>쉬어가는</a:t>
            </a:r>
            <a:r>
              <a:rPr lang="en-US" altLang="ko-KR" sz="2000" i="1" u="sng" dirty="0">
                <a:effectLst>
                  <a:outerShdw blurRad="38100" dist="38100" dir="2700000" algn="tl">
                    <a:srgbClr val="000000">
                      <a:alpha val="43137"/>
                    </a:srgbClr>
                  </a:outerShdw>
                </a:effectLst>
              </a:rPr>
              <a:t>…</a:t>
            </a:r>
            <a:r>
              <a:rPr lang="ko-KR" altLang="en-US" sz="2000" i="1" u="sng" dirty="0">
                <a:effectLst>
                  <a:outerShdw blurRad="38100" dist="38100" dir="2700000" algn="tl">
                    <a:srgbClr val="000000">
                      <a:alpha val="43137"/>
                    </a:srgbClr>
                  </a:outerShdw>
                </a:effectLst>
              </a:rPr>
              <a:t>페이지</a:t>
            </a:r>
            <a:br>
              <a:rPr lang="en-US" altLang="ko-KR" sz="2000" i="1" u="sng" dirty="0">
                <a:effectLst>
                  <a:outerShdw blurRad="38100" dist="38100" dir="2700000" algn="tl">
                    <a:srgbClr val="000000">
                      <a:alpha val="43137"/>
                    </a:srgbClr>
                  </a:outerShdw>
                </a:effectLst>
              </a:rPr>
            </a:br>
            <a:br>
              <a:rPr lang="en-US" altLang="ko-KR" dirty="0"/>
            </a:br>
            <a:r>
              <a:rPr lang="ko-KR" altLang="en-US" dirty="0"/>
              <a:t>나는 누구와 </a:t>
            </a:r>
            <a:br>
              <a:rPr lang="en-US" altLang="ko-KR" dirty="0"/>
            </a:br>
            <a:r>
              <a:rPr lang="ko-KR" altLang="en-US" dirty="0"/>
              <a:t>얼마나 닮았는가</a:t>
            </a:r>
            <a:r>
              <a:rPr lang="en-US" altLang="ko-KR" dirty="0"/>
              <a:t>? </a:t>
            </a:r>
            <a:endParaRPr lang="ko-KR" altLang="en-US" dirty="0"/>
          </a:p>
        </p:txBody>
      </p:sp>
      <p:sp>
        <p:nvSpPr>
          <p:cNvPr id="15" name="직사각형 14">
            <a:extLst>
              <a:ext uri="{FF2B5EF4-FFF2-40B4-BE49-F238E27FC236}">
                <a16:creationId xmlns:a16="http://schemas.microsoft.com/office/drawing/2014/main" id="{E023D784-475D-4106-B09E-464B0704452D}"/>
              </a:ext>
            </a:extLst>
          </p:cNvPr>
          <p:cNvSpPr/>
          <p:nvPr/>
        </p:nvSpPr>
        <p:spPr>
          <a:xfrm>
            <a:off x="392723" y="316523"/>
            <a:ext cx="7362092" cy="3693319"/>
          </a:xfrm>
          <a:prstGeom prst="rect">
            <a:avLst/>
          </a:prstGeom>
          <a:solidFill>
            <a:schemeClr val="accent1">
              <a:lumMod val="20000"/>
              <a:lumOff val="80000"/>
            </a:schemeClr>
          </a:solidFill>
          <a:ln>
            <a:solidFill>
              <a:schemeClr val="accent1"/>
            </a:solidFill>
          </a:ln>
        </p:spPr>
        <p:txBody>
          <a:bodyPr wrap="square">
            <a:spAutoFit/>
          </a:bodyPr>
          <a:lstStyle/>
          <a:p>
            <a:pPr latinLnBrk="1"/>
            <a:r>
              <a:rPr lang="en-US" altLang="ko-KR" sz="1300" dirty="0" err="1">
                <a:latin typeface="맑은 고딕" panose="020B0503020000020004" pitchFamily="50" charset="-127"/>
                <a:ea typeface="맑은 고딕" panose="020B0503020000020004" pitchFamily="50" charset="-127"/>
              </a:rPr>
              <a:t>search_dir</a:t>
            </a:r>
            <a:r>
              <a:rPr lang="en-US" altLang="ko-KR" sz="1300" dirty="0">
                <a:latin typeface="맑은 고딕" panose="020B0503020000020004" pitchFamily="50" charset="-127"/>
                <a:ea typeface="맑은 고딕" panose="020B0503020000020004" pitchFamily="50" charset="-127"/>
              </a:rPr>
              <a:t> = "./image/idol"</a:t>
            </a:r>
          </a:p>
          <a:p>
            <a:pPr latinLnBrk="1"/>
            <a:r>
              <a:rPr lang="en-US" altLang="ko-KR" sz="1300" dirty="0" err="1">
                <a:latin typeface="맑은 고딕" panose="020B0503020000020004" pitchFamily="50" charset="-127"/>
                <a:ea typeface="맑은 고딕" panose="020B0503020000020004" pitchFamily="50" charset="-127"/>
              </a:rPr>
              <a:t>cache_dir</a:t>
            </a:r>
            <a:r>
              <a:rPr lang="en-US" altLang="ko-KR" sz="1300" dirty="0">
                <a:latin typeface="맑은 고딕" panose="020B0503020000020004" pitchFamily="50" charset="-127"/>
                <a:ea typeface="맑은 고딕" panose="020B0503020000020004" pitchFamily="50" charset="-127"/>
              </a:rPr>
              <a:t> = "./image/</a:t>
            </a:r>
            <a:r>
              <a:rPr lang="en-US" altLang="ko-KR" sz="1300" dirty="0" err="1">
                <a:latin typeface="맑은 고딕" panose="020B0503020000020004" pitchFamily="50" charset="-127"/>
                <a:ea typeface="맑은 고딕" panose="020B0503020000020004" pitchFamily="50" charset="-127"/>
              </a:rPr>
              <a:t>idol_cache_avhash</a:t>
            </a:r>
            <a:r>
              <a:rPr lang="en-US" altLang="ko-KR" sz="1300" dirty="0">
                <a:latin typeface="맑은 고딕" panose="020B0503020000020004" pitchFamily="50" charset="-127"/>
                <a:ea typeface="맑은 고딕" panose="020B0503020000020004" pitchFamily="50" charset="-127"/>
              </a:rPr>
              <a:t>"</a:t>
            </a:r>
          </a:p>
          <a:p>
            <a:pPr latinLnBrk="1"/>
            <a:r>
              <a:rPr lang="en-US" altLang="ko-KR" sz="1300" dirty="0">
                <a:latin typeface="맑은 고딕" panose="020B0503020000020004" pitchFamily="50" charset="-127"/>
                <a:ea typeface="맑은 고딕" panose="020B0503020000020004" pitchFamily="50" charset="-127"/>
              </a:rPr>
              <a:t>SIZE = 64</a:t>
            </a:r>
          </a:p>
          <a:p>
            <a:pPr latinLnBrk="1"/>
            <a:r>
              <a:rPr lang="en-US" altLang="ko-KR" sz="1300" dirty="0">
                <a:latin typeface="맑은 고딕" panose="020B0503020000020004" pitchFamily="50" charset="-127"/>
                <a:ea typeface="맑은 고딕" panose="020B0503020000020004" pitchFamily="50" charset="-127"/>
              </a:rPr>
              <a:t>RATE = 0.9  </a:t>
            </a:r>
          </a:p>
          <a:p>
            <a:pPr latinLnBrk="1"/>
            <a:endParaRPr lang="en-US" altLang="ko-KR" sz="1300" dirty="0">
              <a:latin typeface="맑은 고딕" panose="020B0503020000020004" pitchFamily="50" charset="-127"/>
              <a:ea typeface="맑은 고딕" panose="020B0503020000020004" pitchFamily="50" charset="-127"/>
            </a:endParaRPr>
          </a:p>
          <a:p>
            <a:pPr latinLnBrk="1"/>
            <a:r>
              <a:rPr lang="en-US" altLang="ko-KR" sz="1300" dirty="0">
                <a:latin typeface="맑은 고딕" panose="020B0503020000020004" pitchFamily="50" charset="-127"/>
                <a:ea typeface="맑은 고딕" panose="020B0503020000020004" pitchFamily="50" charset="-127"/>
              </a:rPr>
              <a:t>                          ………………………………….</a:t>
            </a:r>
          </a:p>
          <a:p>
            <a:pPr latinLnBrk="1"/>
            <a:endParaRPr lang="en-US" altLang="ko-KR" sz="1300" dirty="0">
              <a:latin typeface="맑은 고딕" panose="020B0503020000020004" pitchFamily="50" charset="-127"/>
              <a:ea typeface="맑은 고딕" panose="020B0503020000020004" pitchFamily="50" charset="-127"/>
            </a:endParaRPr>
          </a:p>
          <a:p>
            <a:pPr latinLnBrk="1"/>
            <a:r>
              <a:rPr lang="en-US" altLang="ko-KR" sz="1300" dirty="0" err="1">
                <a:latin typeface="맑은 고딕" panose="020B0503020000020004" pitchFamily="50" charset="-127"/>
                <a:ea typeface="맑은 고딕" panose="020B0503020000020004" pitchFamily="50" charset="-127"/>
              </a:rPr>
              <a:t>srcfile</a:t>
            </a:r>
            <a:r>
              <a:rPr lang="en-US" altLang="ko-KR" sz="1300" dirty="0">
                <a:latin typeface="맑은 고딕" panose="020B0503020000020004" pitchFamily="50" charset="-127"/>
                <a:ea typeface="맑은 고딕" panose="020B0503020000020004" pitchFamily="50" charset="-127"/>
              </a:rPr>
              <a:t> = </a:t>
            </a:r>
            <a:r>
              <a:rPr lang="en-US" altLang="ko-KR" sz="1300" dirty="0" err="1">
                <a:latin typeface="맑은 고딕" panose="020B0503020000020004" pitchFamily="50" charset="-127"/>
                <a:ea typeface="맑은 고딕" panose="020B0503020000020004" pitchFamily="50" charset="-127"/>
              </a:rPr>
              <a:t>search_dir</a:t>
            </a:r>
            <a:r>
              <a:rPr lang="en-US" altLang="ko-KR" sz="1300" dirty="0">
                <a:latin typeface="맑은 고딕" panose="020B0503020000020004" pitchFamily="50" charset="-127"/>
                <a:ea typeface="맑은 고딕" panose="020B0503020000020004" pitchFamily="50" charset="-127"/>
              </a:rPr>
              <a:t> + "/daniel.png"</a:t>
            </a:r>
          </a:p>
          <a:p>
            <a:pPr latinLnBrk="1"/>
            <a:r>
              <a:rPr lang="en-US" altLang="ko-KR" sz="1300" dirty="0">
                <a:latin typeface="맑은 고딕" panose="020B0503020000020004" pitchFamily="50" charset="-127"/>
                <a:ea typeface="맑은 고딕" panose="020B0503020000020004" pitchFamily="50" charset="-127"/>
              </a:rPr>
              <a:t>html = ""</a:t>
            </a:r>
          </a:p>
          <a:p>
            <a:pPr latinLnBrk="1"/>
            <a:r>
              <a:rPr lang="en-US" altLang="ko-KR" sz="1300" dirty="0">
                <a:latin typeface="맑은 고딕" panose="020B0503020000020004" pitchFamily="50" charset="-127"/>
                <a:ea typeface="맑은 고딕" panose="020B0503020000020004" pitchFamily="50" charset="-127"/>
              </a:rPr>
              <a:t>sim = list(</a:t>
            </a:r>
            <a:r>
              <a:rPr lang="en-US" altLang="ko-KR" sz="1300" dirty="0" err="1">
                <a:latin typeface="맑은 고딕" panose="020B0503020000020004" pitchFamily="50" charset="-127"/>
                <a:ea typeface="맑은 고딕" panose="020B0503020000020004" pitchFamily="50" charset="-127"/>
              </a:rPr>
              <a:t>find_image</a:t>
            </a:r>
            <a:r>
              <a:rPr lang="en-US" altLang="ko-KR" sz="1300" dirty="0">
                <a:latin typeface="맑은 고딕" panose="020B0503020000020004" pitchFamily="50" charset="-127"/>
                <a:ea typeface="맑은 고딕" panose="020B0503020000020004" pitchFamily="50" charset="-127"/>
              </a:rPr>
              <a:t>(</a:t>
            </a:r>
            <a:r>
              <a:rPr lang="en-US" altLang="ko-KR" sz="1300" dirty="0" err="1">
                <a:latin typeface="맑은 고딕" panose="020B0503020000020004" pitchFamily="50" charset="-127"/>
                <a:ea typeface="맑은 고딕" panose="020B0503020000020004" pitchFamily="50" charset="-127"/>
              </a:rPr>
              <a:t>srcfile</a:t>
            </a:r>
            <a:r>
              <a:rPr lang="en-US" altLang="ko-KR" sz="1300" dirty="0">
                <a:latin typeface="맑은 고딕" panose="020B0503020000020004" pitchFamily="50" charset="-127"/>
                <a:ea typeface="맑은 고딕" panose="020B0503020000020004" pitchFamily="50" charset="-127"/>
              </a:rPr>
              <a:t>, RATE))</a:t>
            </a:r>
          </a:p>
          <a:p>
            <a:pPr latinLnBrk="1"/>
            <a:r>
              <a:rPr lang="en-US" altLang="ko-KR" sz="1300" dirty="0">
                <a:latin typeface="맑은 고딕" panose="020B0503020000020004" pitchFamily="50" charset="-127"/>
                <a:ea typeface="맑은 고딕" panose="020B0503020000020004" pitchFamily="50" charset="-127"/>
              </a:rPr>
              <a:t>sim = sorted(sim, key=lambda x:x[0])</a:t>
            </a:r>
          </a:p>
          <a:p>
            <a:pPr latinLnBrk="1"/>
            <a:r>
              <a:rPr lang="en-US" altLang="ko-KR" sz="1300" dirty="0">
                <a:latin typeface="맑은 고딕" panose="020B0503020000020004" pitchFamily="50" charset="-127"/>
                <a:ea typeface="맑은 고딕" panose="020B0503020000020004" pitchFamily="50" charset="-127"/>
              </a:rPr>
              <a:t>for r, f in sim:</a:t>
            </a:r>
          </a:p>
          <a:p>
            <a:pPr latinLnBrk="1"/>
            <a:r>
              <a:rPr lang="en-US" altLang="ko-KR" sz="1300" dirty="0">
                <a:latin typeface="맑은 고딕" panose="020B0503020000020004" pitchFamily="50" charset="-127"/>
                <a:ea typeface="맑은 고딕" panose="020B0503020000020004" pitchFamily="50" charset="-127"/>
              </a:rPr>
              <a:t>    print((1-r)*100, "% match with", f)</a:t>
            </a:r>
          </a:p>
          <a:p>
            <a:pPr latinLnBrk="1"/>
            <a:r>
              <a:rPr lang="en-US" altLang="ko-KR" sz="1300" dirty="0">
                <a:latin typeface="맑은 고딕" panose="020B0503020000020004" pitchFamily="50" charset="-127"/>
                <a:ea typeface="맑은 고딕" panose="020B0503020000020004" pitchFamily="50" charset="-127"/>
              </a:rPr>
              <a:t>    s = '&lt;div style="</a:t>
            </a:r>
            <a:r>
              <a:rPr lang="en-US" altLang="ko-KR" sz="1300" dirty="0" err="1">
                <a:latin typeface="맑은 고딕" panose="020B0503020000020004" pitchFamily="50" charset="-127"/>
                <a:ea typeface="맑은 고딕" panose="020B0503020000020004" pitchFamily="50" charset="-127"/>
              </a:rPr>
              <a:t>float:left</a:t>
            </a:r>
            <a:r>
              <a:rPr lang="en-US" altLang="ko-KR" sz="1300" dirty="0">
                <a:latin typeface="맑은 고딕" panose="020B0503020000020004" pitchFamily="50" charset="-127"/>
                <a:ea typeface="맑은 고딕" panose="020B0503020000020004" pitchFamily="50" charset="-127"/>
              </a:rPr>
              <a:t>;"&gt;&lt;h3&gt;[' + str(round((1-r)*100,2)) + '% match ' + ']&lt;/h3&gt;'+ \</a:t>
            </a:r>
          </a:p>
          <a:p>
            <a:pPr latinLnBrk="1"/>
            <a:r>
              <a:rPr lang="en-US" altLang="ko-KR" sz="1300" dirty="0">
                <a:latin typeface="맑은 고딕" panose="020B0503020000020004" pitchFamily="50" charset="-127"/>
                <a:ea typeface="맑은 고딕" panose="020B0503020000020004" pitchFamily="50" charset="-127"/>
              </a:rPr>
              <a:t>        '&lt;p&gt;&lt;a </a:t>
            </a:r>
            <a:r>
              <a:rPr lang="en-US" altLang="ko-KR" sz="1300" dirty="0" err="1">
                <a:latin typeface="맑은 고딕" panose="020B0503020000020004" pitchFamily="50" charset="-127"/>
                <a:ea typeface="맑은 고딕" panose="020B0503020000020004" pitchFamily="50" charset="-127"/>
              </a:rPr>
              <a:t>href</a:t>
            </a:r>
            <a:r>
              <a:rPr lang="en-US" altLang="ko-KR" sz="1300" dirty="0">
                <a:latin typeface="맑은 고딕" panose="020B0503020000020004" pitchFamily="50" charset="-127"/>
                <a:ea typeface="맑은 고딕" panose="020B0503020000020004" pitchFamily="50" charset="-127"/>
              </a:rPr>
              <a:t>="' + f + '"&gt;&lt;</a:t>
            </a:r>
            <a:r>
              <a:rPr lang="en-US" altLang="ko-KR" sz="1300" dirty="0" err="1">
                <a:latin typeface="맑은 고딕" panose="020B0503020000020004" pitchFamily="50" charset="-127"/>
                <a:ea typeface="맑은 고딕" panose="020B0503020000020004" pitchFamily="50" charset="-127"/>
              </a:rPr>
              <a:t>img</a:t>
            </a:r>
            <a:r>
              <a:rPr lang="en-US" altLang="ko-KR" sz="1300" dirty="0">
                <a:latin typeface="맑은 고딕" panose="020B0503020000020004" pitchFamily="50" charset="-127"/>
                <a:ea typeface="맑은 고딕" panose="020B0503020000020004" pitchFamily="50" charset="-127"/>
              </a:rPr>
              <a:t> </a:t>
            </a:r>
            <a:r>
              <a:rPr lang="en-US" altLang="ko-KR" sz="1300" dirty="0" err="1">
                <a:latin typeface="맑은 고딕" panose="020B0503020000020004" pitchFamily="50" charset="-127"/>
                <a:ea typeface="맑은 고딕" panose="020B0503020000020004" pitchFamily="50" charset="-127"/>
              </a:rPr>
              <a:t>src</a:t>
            </a:r>
            <a:r>
              <a:rPr lang="en-US" altLang="ko-KR" sz="1300" dirty="0">
                <a:latin typeface="맑은 고딕" panose="020B0503020000020004" pitchFamily="50" charset="-127"/>
                <a:ea typeface="맑은 고딕" panose="020B0503020000020004" pitchFamily="50" charset="-127"/>
              </a:rPr>
              <a:t>="' + f + '" width=150&gt;'+ \</a:t>
            </a:r>
          </a:p>
          <a:p>
            <a:pPr latinLnBrk="1"/>
            <a:r>
              <a:rPr lang="en-US" altLang="ko-KR" sz="1300" dirty="0">
                <a:latin typeface="맑은 고딕" panose="020B0503020000020004" pitchFamily="50" charset="-127"/>
                <a:ea typeface="맑은 고딕" panose="020B0503020000020004" pitchFamily="50" charset="-127"/>
              </a:rPr>
              <a:t>        '&lt;/a&gt;&lt;/p&gt;&lt;/div&gt;'</a:t>
            </a:r>
          </a:p>
          <a:p>
            <a:pPr latinLnBrk="1"/>
            <a:r>
              <a:rPr lang="en-US" altLang="ko-KR" sz="1300" dirty="0">
                <a:latin typeface="맑은 고딕" panose="020B0503020000020004" pitchFamily="50" charset="-127"/>
                <a:ea typeface="맑은 고딕" panose="020B0503020000020004" pitchFamily="50" charset="-127"/>
              </a:rPr>
              <a:t>    html += s</a:t>
            </a:r>
          </a:p>
          <a:p>
            <a:pPr latinLnBrk="1"/>
            <a:endParaRPr lang="en-US" altLang="ko-KR" sz="1300" dirty="0">
              <a:latin typeface="맑은 고딕" panose="020B0503020000020004" pitchFamily="50" charset="-127"/>
              <a:ea typeface="맑은 고딕" panose="020B0503020000020004" pitchFamily="50" charset="-127"/>
            </a:endParaRPr>
          </a:p>
        </p:txBody>
      </p:sp>
      <p:sp>
        <p:nvSpPr>
          <p:cNvPr id="17" name="말풍선: 사각형 16">
            <a:extLst>
              <a:ext uri="{FF2B5EF4-FFF2-40B4-BE49-F238E27FC236}">
                <a16:creationId xmlns:a16="http://schemas.microsoft.com/office/drawing/2014/main" id="{9D6E5EA1-3B7D-4852-BD74-CEC279AF05D8}"/>
              </a:ext>
            </a:extLst>
          </p:cNvPr>
          <p:cNvSpPr/>
          <p:nvPr/>
        </p:nvSpPr>
        <p:spPr>
          <a:xfrm>
            <a:off x="4097438" y="445624"/>
            <a:ext cx="3582365" cy="700269"/>
          </a:xfrm>
          <a:prstGeom prst="wedgeRectCallout">
            <a:avLst>
              <a:gd name="adj1" fmla="val -71558"/>
              <a:gd name="adj2" fmla="val -51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i="1" dirty="0">
                <a:effectLst>
                  <a:outerShdw blurRad="38100" dist="38100" dir="2700000" algn="tl">
                    <a:srgbClr val="000000">
                      <a:alpha val="43137"/>
                    </a:srgbClr>
                  </a:outerShdw>
                </a:effectLst>
              </a:rPr>
              <a:t>비교하고자 하는 연예인 사진이 저장된 경로</a:t>
            </a:r>
          </a:p>
        </p:txBody>
      </p:sp>
      <p:sp>
        <p:nvSpPr>
          <p:cNvPr id="18" name="말풍선: 사각형 17">
            <a:extLst>
              <a:ext uri="{FF2B5EF4-FFF2-40B4-BE49-F238E27FC236}">
                <a16:creationId xmlns:a16="http://schemas.microsoft.com/office/drawing/2014/main" id="{9AAD7B10-177F-4C47-BCB6-DB15C25BEDDA}"/>
              </a:ext>
            </a:extLst>
          </p:cNvPr>
          <p:cNvSpPr/>
          <p:nvPr/>
        </p:nvSpPr>
        <p:spPr>
          <a:xfrm>
            <a:off x="4073769" y="2395959"/>
            <a:ext cx="3582365" cy="419269"/>
          </a:xfrm>
          <a:prstGeom prst="wedgeRectCallout">
            <a:avLst>
              <a:gd name="adj1" fmla="val -68812"/>
              <a:gd name="adj2" fmla="val -1480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i="1" dirty="0">
                <a:effectLst>
                  <a:outerShdw blurRad="38100" dist="38100" dir="2700000" algn="tl">
                    <a:srgbClr val="000000">
                      <a:alpha val="43137"/>
                    </a:srgbClr>
                  </a:outerShdw>
                </a:effectLst>
              </a:rPr>
              <a:t>다니엘의  이미지 경로</a:t>
            </a:r>
          </a:p>
        </p:txBody>
      </p:sp>
      <p:sp>
        <p:nvSpPr>
          <p:cNvPr id="19" name="말풍선: 사각형 18">
            <a:extLst>
              <a:ext uri="{FF2B5EF4-FFF2-40B4-BE49-F238E27FC236}">
                <a16:creationId xmlns:a16="http://schemas.microsoft.com/office/drawing/2014/main" id="{1B400CAF-8DD1-4981-AAD9-F2EC11F0F9E6}"/>
              </a:ext>
            </a:extLst>
          </p:cNvPr>
          <p:cNvSpPr/>
          <p:nvPr/>
        </p:nvSpPr>
        <p:spPr>
          <a:xfrm>
            <a:off x="4097437" y="1201345"/>
            <a:ext cx="3582365" cy="874678"/>
          </a:xfrm>
          <a:prstGeom prst="wedgeRectCallout">
            <a:avLst>
              <a:gd name="adj1" fmla="val -120830"/>
              <a:gd name="adj2" fmla="val -658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i="1" dirty="0">
                <a:effectLst>
                  <a:outerShdw blurRad="38100" dist="38100" dir="2700000" algn="tl">
                    <a:srgbClr val="000000">
                      <a:alpha val="43137"/>
                    </a:srgbClr>
                  </a:outerShdw>
                </a:effectLst>
              </a:rPr>
              <a:t>모든 연예인 사진과 비교하여 </a:t>
            </a:r>
            <a:endParaRPr lang="en-US" altLang="ko-KR" b="1" i="1" dirty="0">
              <a:effectLst>
                <a:outerShdw blurRad="38100" dist="38100" dir="2700000" algn="tl">
                  <a:srgbClr val="000000">
                    <a:alpha val="43137"/>
                  </a:srgbClr>
                </a:outerShdw>
              </a:effectLst>
            </a:endParaRPr>
          </a:p>
          <a:p>
            <a:pPr algn="ctr"/>
            <a:r>
              <a:rPr lang="ko-KR" altLang="en-US" b="1" i="1" dirty="0">
                <a:effectLst>
                  <a:outerShdw blurRad="38100" dist="38100" dir="2700000" algn="tl">
                    <a:srgbClr val="000000">
                      <a:alpha val="43137"/>
                    </a:srgbClr>
                  </a:outerShdw>
                </a:effectLst>
              </a:rPr>
              <a:t>유사율을 확인하기 위해</a:t>
            </a:r>
            <a:endParaRPr lang="en-US" altLang="ko-KR" b="1" i="1" dirty="0">
              <a:effectLst>
                <a:outerShdw blurRad="38100" dist="38100" dir="2700000" algn="tl">
                  <a:srgbClr val="000000">
                    <a:alpha val="43137"/>
                  </a:srgbClr>
                </a:outerShdw>
              </a:effectLst>
            </a:endParaRPr>
          </a:p>
          <a:p>
            <a:pPr algn="ctr"/>
            <a:r>
              <a:rPr lang="en-US" altLang="ko-KR" b="1" i="1" dirty="0">
                <a:effectLst>
                  <a:outerShdw blurRad="38100" dist="38100" dir="2700000" algn="tl">
                    <a:srgbClr val="000000">
                      <a:alpha val="43137"/>
                    </a:srgbClr>
                  </a:outerShdw>
                </a:effectLst>
              </a:rPr>
              <a:t>RATE </a:t>
            </a:r>
            <a:r>
              <a:rPr lang="ko-KR" altLang="en-US" b="1" i="1" dirty="0">
                <a:effectLst>
                  <a:outerShdw blurRad="38100" dist="38100" dir="2700000" algn="tl">
                    <a:srgbClr val="000000">
                      <a:alpha val="43137"/>
                    </a:srgbClr>
                  </a:outerShdw>
                </a:effectLst>
              </a:rPr>
              <a:t>를 </a:t>
            </a:r>
            <a:r>
              <a:rPr lang="en-US" altLang="ko-KR" b="1" i="1" dirty="0">
                <a:effectLst>
                  <a:outerShdw blurRad="38100" dist="38100" dir="2700000" algn="tl">
                    <a:srgbClr val="000000">
                      <a:alpha val="43137"/>
                    </a:srgbClr>
                  </a:outerShdw>
                </a:effectLst>
              </a:rPr>
              <a:t>0.9 </a:t>
            </a:r>
            <a:r>
              <a:rPr lang="ko-KR" altLang="en-US" b="1" i="1" dirty="0">
                <a:effectLst>
                  <a:outerShdw blurRad="38100" dist="38100" dir="2700000" algn="tl">
                    <a:srgbClr val="000000">
                      <a:alpha val="43137"/>
                    </a:srgbClr>
                  </a:outerShdw>
                </a:effectLst>
              </a:rPr>
              <a:t>로 지정</a:t>
            </a:r>
          </a:p>
        </p:txBody>
      </p:sp>
      <p:sp>
        <p:nvSpPr>
          <p:cNvPr id="21" name="화살표: 오른쪽 20">
            <a:extLst>
              <a:ext uri="{FF2B5EF4-FFF2-40B4-BE49-F238E27FC236}">
                <a16:creationId xmlns:a16="http://schemas.microsoft.com/office/drawing/2014/main" id="{448F3854-04CD-4EB4-A320-8D4AE5C2DE28}"/>
              </a:ext>
            </a:extLst>
          </p:cNvPr>
          <p:cNvSpPr/>
          <p:nvPr/>
        </p:nvSpPr>
        <p:spPr>
          <a:xfrm>
            <a:off x="1610157" y="5180034"/>
            <a:ext cx="185195" cy="677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34AB769B-708A-4516-88FC-26036B998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0" y="4672462"/>
            <a:ext cx="1279207" cy="1692262"/>
          </a:xfrm>
          <a:prstGeom prst="rect">
            <a:avLst/>
          </a:prstGeom>
        </p:spPr>
      </p:pic>
      <p:pic>
        <p:nvPicPr>
          <p:cNvPr id="27" name="그림 26">
            <a:extLst>
              <a:ext uri="{FF2B5EF4-FFF2-40B4-BE49-F238E27FC236}">
                <a16:creationId xmlns:a16="http://schemas.microsoft.com/office/drawing/2014/main" id="{CC37A2CC-A86F-4C1F-B41F-A99F72A0028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38500" y="4291690"/>
            <a:ext cx="2510105" cy="2360620"/>
          </a:xfrm>
          <a:prstGeom prst="rect">
            <a:avLst/>
          </a:prstGeom>
        </p:spPr>
      </p:pic>
    </p:spTree>
    <p:extLst>
      <p:ext uri="{BB962C8B-B14F-4D97-AF65-F5344CB8AC3E}">
        <p14:creationId xmlns:p14="http://schemas.microsoft.com/office/powerpoint/2010/main" val="28428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2192000" cy="844062"/>
          </a:xfrm>
        </p:spPr>
        <p:txBody>
          <a:bodyPr rtlCol="0">
            <a:normAutofit/>
          </a:bodyPr>
          <a:lstStyle/>
          <a:p>
            <a:pPr algn="ctr" rtl="0"/>
            <a:r>
              <a:rPr lang="en-US" altLang="ko-KR" sz="2800" dirty="0"/>
              <a:t>Summary</a:t>
            </a:r>
            <a:endParaRPr lang="ko-KR" altLang="en-US" sz="2800" dirty="0"/>
          </a:p>
        </p:txBody>
      </p:sp>
      <p:sp>
        <p:nvSpPr>
          <p:cNvPr id="5" name="내용 개체 틀 2"/>
          <p:cNvSpPr>
            <a:spLocks noGrp="1"/>
          </p:cNvSpPr>
          <p:nvPr>
            <p:ph sz="half" idx="1"/>
          </p:nvPr>
        </p:nvSpPr>
        <p:spPr>
          <a:xfrm>
            <a:off x="597876" y="1117600"/>
            <a:ext cx="11131062" cy="4179957"/>
          </a:xfrm>
        </p:spPr>
        <p:txBody>
          <a:bodyPr rtlCol="0">
            <a:noAutofit/>
          </a:bodyPr>
          <a:lstStyle/>
          <a:p>
            <a:pPr rtl="0">
              <a:buFont typeface="Wingdings" panose="05000000000000000000" pitchFamily="2" charset="2"/>
              <a:buChar char="l"/>
            </a:pPr>
            <a:r>
              <a:rPr lang="en-US" altLang="ko-KR" sz="1400" dirty="0"/>
              <a:t>Average Hash</a:t>
            </a:r>
            <a:r>
              <a:rPr lang="ko-KR" altLang="en-US" sz="1400" dirty="0"/>
              <a:t>값을 이용해서 이미지의 유사 값을 구할 수 있으며 손쉽게 분류를 할 수 있다</a:t>
            </a:r>
            <a:endParaRPr lang="en-US" altLang="ko-KR" sz="1400" dirty="0"/>
          </a:p>
          <a:p>
            <a:pPr rtl="0">
              <a:buFont typeface="Wingdings" panose="05000000000000000000" pitchFamily="2" charset="2"/>
              <a:buChar char="l"/>
            </a:pPr>
            <a:r>
              <a:rPr lang="ko-KR" altLang="en-US" sz="1400" dirty="0"/>
              <a:t>이미지 비교를 위해  </a:t>
            </a:r>
            <a:r>
              <a:rPr lang="en-US" altLang="ko-KR" sz="1400" dirty="0"/>
              <a:t>Hamming Distance</a:t>
            </a:r>
            <a:r>
              <a:rPr lang="ko-KR" altLang="en-US" sz="1400" dirty="0"/>
              <a:t>를 이용</a:t>
            </a:r>
            <a:r>
              <a:rPr lang="en-US" altLang="ko-KR" sz="1400" dirty="0"/>
              <a:t>. </a:t>
            </a:r>
            <a:r>
              <a:rPr lang="ko-KR" altLang="en-US" sz="1400" dirty="0"/>
              <a:t>대응하는 위치에 있는 문자열을 비교하여 차이가 있는 문자열의 개수를 비교</a:t>
            </a:r>
            <a:endParaRPr lang="en-US" altLang="ko-KR" sz="1400" dirty="0"/>
          </a:p>
          <a:p>
            <a:pPr rtl="0">
              <a:buFont typeface="Wingdings" panose="05000000000000000000" pitchFamily="2" charset="2"/>
              <a:buChar char="l"/>
            </a:pPr>
            <a:r>
              <a:rPr lang="ko-KR" altLang="en-US" sz="1400" dirty="0"/>
              <a:t>정확도는 </a:t>
            </a:r>
            <a:r>
              <a:rPr lang="en-US" altLang="ko-KR" sz="1400" dirty="0"/>
              <a:t>80% </a:t>
            </a:r>
            <a:r>
              <a:rPr lang="ko-KR" altLang="en-US" sz="1400" dirty="0"/>
              <a:t>이하로</a:t>
            </a:r>
            <a:r>
              <a:rPr lang="en-US" altLang="ko-KR" sz="1400" dirty="0"/>
              <a:t> </a:t>
            </a:r>
            <a:r>
              <a:rPr lang="ko-KR" altLang="en-US" sz="1400" dirty="0"/>
              <a:t>나타난다</a:t>
            </a:r>
            <a:r>
              <a:rPr lang="en-US" altLang="ko-KR" sz="1400" dirty="0"/>
              <a:t>. </a:t>
            </a:r>
            <a:r>
              <a:rPr lang="ko-KR" altLang="en-US" sz="1400" dirty="0"/>
              <a:t>더 많은 데이터와 </a:t>
            </a:r>
            <a:r>
              <a:rPr lang="ko-KR" altLang="en-US" sz="1400" dirty="0" err="1"/>
              <a:t>파라미터</a:t>
            </a:r>
            <a:r>
              <a:rPr lang="ko-KR" altLang="en-US" sz="1400" dirty="0"/>
              <a:t> 값 수정을 통해 정확도를 더 높일 수 있다</a:t>
            </a:r>
            <a:r>
              <a:rPr lang="en-US" altLang="ko-KR" sz="1400" dirty="0"/>
              <a:t>.</a:t>
            </a:r>
            <a:r>
              <a:rPr lang="ko-KR" altLang="en-US" sz="1400" dirty="0"/>
              <a:t> </a:t>
            </a:r>
            <a:endParaRPr lang="en-US" altLang="ko-KR" sz="1400" dirty="0"/>
          </a:p>
          <a:p>
            <a:pPr rtl="0">
              <a:buFont typeface="Wingdings" panose="05000000000000000000" pitchFamily="2" charset="2"/>
              <a:buChar char="l"/>
            </a:pPr>
            <a:r>
              <a:rPr lang="ko-KR" altLang="en-US" sz="1400" dirty="0"/>
              <a:t>데이터 처리 시간은 이미지 사이즈와 비례한다</a:t>
            </a:r>
            <a:r>
              <a:rPr lang="en-US" altLang="ko-KR" sz="1400" dirty="0"/>
              <a:t>. </a:t>
            </a:r>
          </a:p>
          <a:p>
            <a:pPr rtl="0">
              <a:buFont typeface="Wingdings" panose="05000000000000000000" pitchFamily="2" charset="2"/>
              <a:buChar char="l"/>
            </a:pPr>
            <a:r>
              <a:rPr lang="ko-KR" altLang="en-US" sz="1400" dirty="0"/>
              <a:t>정확도는 이미지 사이즈가 커질수록 올라간다</a:t>
            </a:r>
            <a:r>
              <a:rPr lang="en-US" altLang="ko-KR" sz="1400" dirty="0"/>
              <a:t>. </a:t>
            </a:r>
          </a:p>
          <a:p>
            <a:pPr rtl="0">
              <a:buFont typeface="Wingdings" panose="05000000000000000000" pitchFamily="2" charset="2"/>
              <a:buChar char="l"/>
            </a:pPr>
            <a:endParaRPr lang="en-US" altLang="ko-KR" sz="1400" dirty="0"/>
          </a:p>
          <a:p>
            <a:pPr rtl="0">
              <a:buFont typeface="Wingdings" panose="05000000000000000000" pitchFamily="2" charset="2"/>
              <a:buChar char="l"/>
            </a:pPr>
            <a:endParaRPr lang="en-US" altLang="ko-KR" sz="1400" dirty="0"/>
          </a:p>
          <a:p>
            <a:pPr rtl="0">
              <a:buFont typeface="Wingdings" panose="05000000000000000000" pitchFamily="2" charset="2"/>
              <a:buChar char="l"/>
            </a:pPr>
            <a:endParaRPr lang="en-US" altLang="ko-KR" sz="1400" dirty="0"/>
          </a:p>
          <a:p>
            <a:pPr rtl="0">
              <a:buFont typeface="Wingdings" panose="05000000000000000000" pitchFamily="2" charset="2"/>
              <a:buChar char="l"/>
            </a:pPr>
            <a:endParaRPr lang="en-US" altLang="ko-KR" sz="1400" dirty="0"/>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876" y="3359223"/>
            <a:ext cx="6808963" cy="1969964"/>
          </a:xfrm>
          <a:prstGeom prst="rect">
            <a:avLst/>
          </a:prstGeom>
        </p:spPr>
      </p:pic>
      <p:sp>
        <p:nvSpPr>
          <p:cNvPr id="6" name="내용 개체 틀 2"/>
          <p:cNvSpPr>
            <a:spLocks noGrp="1"/>
          </p:cNvSpPr>
          <p:nvPr>
            <p:ph sz="half" idx="1"/>
          </p:nvPr>
        </p:nvSpPr>
        <p:spPr>
          <a:xfrm>
            <a:off x="597876" y="5329187"/>
            <a:ext cx="6727263" cy="483815"/>
          </a:xfrm>
          <a:solidFill>
            <a:schemeClr val="accent2"/>
          </a:solidFill>
        </p:spPr>
        <p:txBody>
          <a:bodyPr rtlCol="0">
            <a:noAutofit/>
          </a:bodyPr>
          <a:lstStyle/>
          <a:p>
            <a:pPr rtl="0">
              <a:buFont typeface="Wingdings" panose="05000000000000000000" pitchFamily="2" charset="2"/>
              <a:buChar char="l"/>
            </a:pPr>
            <a:r>
              <a:rPr lang="en-US" altLang="ko-KR" sz="1400" dirty="0"/>
              <a:t>Daniel</a:t>
            </a:r>
            <a:r>
              <a:rPr lang="ko-KR" altLang="en-US" sz="1400" dirty="0"/>
              <a:t>은 이병헌과 가장 닮았다</a:t>
            </a:r>
            <a:r>
              <a:rPr lang="en-US" altLang="ko-KR" sz="1400" dirty="0"/>
              <a:t>.</a:t>
            </a:r>
          </a:p>
          <a:p>
            <a:pPr marL="45720" indent="0" rtl="0">
              <a:buNone/>
            </a:pPr>
            <a:endParaRPr lang="en-US" altLang="ko-KR" sz="1400" dirty="0"/>
          </a:p>
          <a:p>
            <a:pPr rtl="0">
              <a:buFont typeface="Wingdings" panose="05000000000000000000" pitchFamily="2" charset="2"/>
              <a:buChar char="l"/>
            </a:pPr>
            <a:endParaRPr lang="en-US" altLang="ko-KR" sz="1400" dirty="0"/>
          </a:p>
          <a:p>
            <a:pPr rtl="0">
              <a:buFont typeface="Wingdings" panose="05000000000000000000" pitchFamily="2" charset="2"/>
              <a:buChar char="l"/>
            </a:pPr>
            <a:endParaRPr lang="en-US" altLang="ko-KR" sz="1400" dirty="0"/>
          </a:p>
          <a:p>
            <a:pPr rtl="0">
              <a:buFont typeface="Wingdings" panose="05000000000000000000" pitchFamily="2" charset="2"/>
              <a:buChar char="l"/>
            </a:pPr>
            <a:endParaRPr lang="en-US" altLang="ko-KR" sz="1400" dirty="0"/>
          </a:p>
          <a:p>
            <a:pPr rtl="0">
              <a:buFont typeface="Wingdings" panose="05000000000000000000" pitchFamily="2" charset="2"/>
              <a:buChar char="l"/>
            </a:pPr>
            <a:endParaRPr lang="en-US" altLang="ko-KR" sz="1400" dirty="0"/>
          </a:p>
        </p:txBody>
      </p:sp>
      <p:pic>
        <p:nvPicPr>
          <p:cNvPr id="7" name="그림 6"/>
          <p:cNvPicPr>
            <a:picLocks noChangeAspect="1"/>
          </p:cNvPicPr>
          <p:nvPr/>
        </p:nvPicPr>
        <p:blipFill>
          <a:blip r:embed="rId4"/>
          <a:stretch>
            <a:fillRect/>
          </a:stretch>
        </p:blipFill>
        <p:spPr>
          <a:xfrm>
            <a:off x="7521852" y="3359223"/>
            <a:ext cx="4405106" cy="2453779"/>
          </a:xfrm>
          <a:prstGeom prst="rect">
            <a:avLst/>
          </a:prstGeom>
        </p:spPr>
      </p:pic>
      <p:pic>
        <p:nvPicPr>
          <p:cNvPr id="8" name="그림 7"/>
          <p:cNvPicPr>
            <a:picLocks noChangeAspect="1"/>
          </p:cNvPicPr>
          <p:nvPr/>
        </p:nvPicPr>
        <p:blipFill>
          <a:blip r:embed="rId5"/>
          <a:stretch>
            <a:fillRect/>
          </a:stretch>
        </p:blipFill>
        <p:spPr>
          <a:xfrm>
            <a:off x="10012218" y="1940349"/>
            <a:ext cx="1914740" cy="1388867"/>
          </a:xfrm>
          <a:prstGeom prst="rect">
            <a:avLst/>
          </a:prstGeom>
        </p:spPr>
      </p:pic>
    </p:spTree>
    <p:extLst>
      <p:ext uri="{BB962C8B-B14F-4D97-AF65-F5344CB8AC3E}">
        <p14:creationId xmlns:p14="http://schemas.microsoft.com/office/powerpoint/2010/main" val="394704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additive="base">
                                        <p:cTn id="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8"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2192000" cy="844062"/>
          </a:xfrm>
        </p:spPr>
        <p:txBody>
          <a:bodyPr rtlCol="0">
            <a:normAutofit/>
          </a:bodyPr>
          <a:lstStyle/>
          <a:p>
            <a:pPr algn="ctr" rtl="0"/>
            <a:r>
              <a:rPr lang="ko-KR" altLang="en-US" sz="2800" dirty="0"/>
              <a:t>이미지</a:t>
            </a:r>
            <a:r>
              <a:rPr lang="en-US" altLang="ko-KR" sz="2800" dirty="0"/>
              <a:t> </a:t>
            </a:r>
            <a:r>
              <a:rPr lang="ko-KR" altLang="en-US" sz="2800" dirty="0"/>
              <a:t>사이즈 조절에</a:t>
            </a:r>
            <a:r>
              <a:rPr lang="en-US" altLang="ko-KR" sz="2800" dirty="0"/>
              <a:t> </a:t>
            </a:r>
            <a:r>
              <a:rPr lang="ko-KR" altLang="en-US" sz="2800" dirty="0"/>
              <a:t>따른 정확도 결과 분석</a:t>
            </a:r>
          </a:p>
        </p:txBody>
      </p:sp>
      <p:grpSp>
        <p:nvGrpSpPr>
          <p:cNvPr id="12" name="그룹 11"/>
          <p:cNvGrpSpPr/>
          <p:nvPr/>
        </p:nvGrpSpPr>
        <p:grpSpPr>
          <a:xfrm>
            <a:off x="134112" y="844062"/>
            <a:ext cx="11948160" cy="5556738"/>
            <a:chOff x="890016" y="1072896"/>
            <a:chExt cx="10607040" cy="4918710"/>
          </a:xfrm>
        </p:grpSpPr>
        <p:pic>
          <p:nvPicPr>
            <p:cNvPr id="4" name="그림 3"/>
            <p:cNvPicPr>
              <a:picLocks noChangeAspect="1"/>
            </p:cNvPicPr>
            <p:nvPr/>
          </p:nvPicPr>
          <p:blipFill>
            <a:blip r:embed="rId3"/>
            <a:stretch>
              <a:fillRect/>
            </a:stretch>
          </p:blipFill>
          <p:spPr>
            <a:xfrm>
              <a:off x="2132838" y="4922620"/>
              <a:ext cx="869442" cy="1068986"/>
            </a:xfrm>
            <a:prstGeom prst="rect">
              <a:avLst/>
            </a:prstGeom>
          </p:spPr>
        </p:pic>
        <p:pic>
          <p:nvPicPr>
            <p:cNvPr id="5" name="그림 4"/>
            <p:cNvPicPr>
              <a:picLocks noChangeAspect="1"/>
            </p:cNvPicPr>
            <p:nvPr/>
          </p:nvPicPr>
          <p:blipFill>
            <a:blip r:embed="rId4"/>
            <a:stretch>
              <a:fillRect/>
            </a:stretch>
          </p:blipFill>
          <p:spPr>
            <a:xfrm>
              <a:off x="4106035" y="4800600"/>
              <a:ext cx="805435" cy="1124419"/>
            </a:xfrm>
            <a:prstGeom prst="rect">
              <a:avLst/>
            </a:prstGeom>
          </p:spPr>
        </p:pic>
        <p:pic>
          <p:nvPicPr>
            <p:cNvPr id="7" name="그림 6"/>
            <p:cNvPicPr>
              <a:picLocks noChangeAspect="1"/>
            </p:cNvPicPr>
            <p:nvPr/>
          </p:nvPicPr>
          <p:blipFill>
            <a:blip r:embed="rId5"/>
            <a:stretch>
              <a:fillRect/>
            </a:stretch>
          </p:blipFill>
          <p:spPr>
            <a:xfrm>
              <a:off x="5918453" y="4800600"/>
              <a:ext cx="927355" cy="1131758"/>
            </a:xfrm>
            <a:prstGeom prst="rect">
              <a:avLst/>
            </a:prstGeom>
          </p:spPr>
        </p:pic>
        <p:pic>
          <p:nvPicPr>
            <p:cNvPr id="8" name="그림 7"/>
            <p:cNvPicPr>
              <a:picLocks noChangeAspect="1"/>
            </p:cNvPicPr>
            <p:nvPr/>
          </p:nvPicPr>
          <p:blipFill>
            <a:blip r:embed="rId6"/>
            <a:stretch>
              <a:fillRect/>
            </a:stretch>
          </p:blipFill>
          <p:spPr>
            <a:xfrm>
              <a:off x="8054339" y="4800600"/>
              <a:ext cx="836677" cy="1131758"/>
            </a:xfrm>
            <a:prstGeom prst="rect">
              <a:avLst/>
            </a:prstGeom>
          </p:spPr>
        </p:pic>
        <p:pic>
          <p:nvPicPr>
            <p:cNvPr id="9" name="그림 8"/>
            <p:cNvPicPr>
              <a:picLocks noChangeAspect="1"/>
            </p:cNvPicPr>
            <p:nvPr/>
          </p:nvPicPr>
          <p:blipFill>
            <a:blip r:embed="rId7"/>
            <a:stretch>
              <a:fillRect/>
            </a:stretch>
          </p:blipFill>
          <p:spPr>
            <a:xfrm>
              <a:off x="10099547" y="4800600"/>
              <a:ext cx="812293" cy="1131758"/>
            </a:xfrm>
            <a:prstGeom prst="rect">
              <a:avLst/>
            </a:prstGeom>
          </p:spPr>
        </p:pic>
        <p:graphicFrame>
          <p:nvGraphicFramePr>
            <p:cNvPr id="11" name="차트 10"/>
            <p:cNvGraphicFramePr>
              <a:graphicFrameLocks/>
            </p:cNvGraphicFramePr>
            <p:nvPr>
              <p:extLst>
                <p:ext uri="{D42A27DB-BD31-4B8C-83A1-F6EECF244321}">
                  <p14:modId xmlns:p14="http://schemas.microsoft.com/office/powerpoint/2010/main" val="3398150634"/>
                </p:ext>
              </p:extLst>
            </p:nvPr>
          </p:nvGraphicFramePr>
          <p:xfrm>
            <a:off x="890016" y="1072896"/>
            <a:ext cx="10607040" cy="3727704"/>
          </p:xfrm>
          <a:graphic>
            <a:graphicData uri="http://schemas.openxmlformats.org/drawingml/2006/chart">
              <c:chart xmlns:c="http://schemas.openxmlformats.org/drawingml/2006/chart" xmlns:r="http://schemas.openxmlformats.org/officeDocument/2006/relationships" r:id="rId8"/>
            </a:graphicData>
          </a:graphic>
        </p:graphicFrame>
      </p:grpSp>
      <p:sp>
        <p:nvSpPr>
          <p:cNvPr id="13" name="타원 12"/>
          <p:cNvSpPr/>
          <p:nvPr/>
        </p:nvSpPr>
        <p:spPr>
          <a:xfrm>
            <a:off x="8488219" y="2367790"/>
            <a:ext cx="489528" cy="387928"/>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5934364" y="2367790"/>
            <a:ext cx="489528" cy="387928"/>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5105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ko-KR" altLang="en-US" sz="3200" b="1" dirty="0"/>
              <a:t>프로젝트 </a:t>
            </a:r>
            <a:r>
              <a:rPr lang="en-US" altLang="ko-KR" sz="3200" b="1" dirty="0"/>
              <a:t>2</a:t>
            </a:r>
            <a:endParaRPr lang="en-US" altLang="ko-KR" sz="3200" dirty="0"/>
          </a:p>
        </p:txBody>
      </p:sp>
      <p:sp>
        <p:nvSpPr>
          <p:cNvPr id="5" name="부제목 4"/>
          <p:cNvSpPr>
            <a:spLocks noGrp="1"/>
          </p:cNvSpPr>
          <p:nvPr>
            <p:ph type="subTitle" idx="1"/>
          </p:nvPr>
        </p:nvSpPr>
        <p:spPr>
          <a:xfrm>
            <a:off x="838200" y="4048089"/>
            <a:ext cx="10515600" cy="1693287"/>
          </a:xfrm>
        </p:spPr>
        <p:txBody>
          <a:bodyPr rtlCol="0">
            <a:noAutofit/>
          </a:bodyPr>
          <a:lstStyle/>
          <a:p>
            <a:pPr>
              <a:buFont typeface="Wingdings" panose="05000000000000000000" pitchFamily="2" charset="2"/>
              <a:buChar char="l"/>
            </a:pPr>
            <a:r>
              <a:rPr lang="en-US" altLang="ko-KR" sz="1800" dirty="0">
                <a:solidFill>
                  <a:schemeClr val="bg1"/>
                </a:solidFill>
              </a:rPr>
              <a:t> 1. </a:t>
            </a:r>
            <a:r>
              <a:rPr lang="ko-KR" altLang="en-US" sz="1800" dirty="0" err="1">
                <a:solidFill>
                  <a:schemeClr val="bg1"/>
                </a:solidFill>
              </a:rPr>
              <a:t>의료이미지</a:t>
            </a:r>
            <a:r>
              <a:rPr lang="ko-KR" altLang="en-US" sz="1800" dirty="0">
                <a:solidFill>
                  <a:schemeClr val="bg1"/>
                </a:solidFill>
              </a:rPr>
              <a:t> </a:t>
            </a:r>
            <a:r>
              <a:rPr lang="en-US" altLang="ko-KR" sz="1800" dirty="0">
                <a:solidFill>
                  <a:schemeClr val="bg1"/>
                </a:solidFill>
              </a:rPr>
              <a:t>1</a:t>
            </a:r>
          </a:p>
          <a:p>
            <a:pPr>
              <a:buFont typeface="Wingdings" panose="05000000000000000000" pitchFamily="2" charset="2"/>
              <a:buChar char="l"/>
            </a:pPr>
            <a:r>
              <a:rPr lang="en-US" altLang="ko-KR" sz="1800" b="1" dirty="0"/>
              <a:t> 2. </a:t>
            </a:r>
            <a:r>
              <a:rPr lang="ko-KR" altLang="en-US" sz="1800" b="1" dirty="0" err="1"/>
              <a:t>의료이미지</a:t>
            </a:r>
            <a:r>
              <a:rPr lang="ko-KR" altLang="en-US" sz="1800" b="1" dirty="0"/>
              <a:t> </a:t>
            </a:r>
            <a:r>
              <a:rPr lang="en-US" altLang="ko-KR" sz="1800" b="1" dirty="0"/>
              <a:t>2 </a:t>
            </a:r>
            <a:endParaRPr lang="en-US" altLang="ko-KR" sz="1600" b="1" dirty="0"/>
          </a:p>
        </p:txBody>
      </p:sp>
    </p:spTree>
    <p:extLst>
      <p:ext uri="{BB962C8B-B14F-4D97-AF65-F5344CB8AC3E}">
        <p14:creationId xmlns:p14="http://schemas.microsoft.com/office/powerpoint/2010/main" val="37992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280916" y="145439"/>
            <a:ext cx="3125787" cy="559777"/>
          </a:xfrm>
        </p:spPr>
        <p:txBody>
          <a:bodyPr rtlCol="0">
            <a:noAutofit/>
          </a:bodyPr>
          <a:lstStyle/>
          <a:p>
            <a:pPr lvl="1" algn="l" rtl="0" latinLnBrk="1">
              <a:lnSpc>
                <a:spcPct val="90000"/>
              </a:lnSpc>
              <a:spcBef>
                <a:spcPct val="0"/>
              </a:spcBef>
            </a:pPr>
            <a:r>
              <a:rPr lang="ko-KR" altLang="en-US" b="1" dirty="0">
                <a:solidFill>
                  <a:schemeClr val="bg1"/>
                </a:solidFill>
              </a:rPr>
              <a:t>의료 이미지에 대한 이해</a:t>
            </a:r>
            <a:r>
              <a:rPr lang="en-US" altLang="ko-KR" b="1" dirty="0">
                <a:solidFill>
                  <a:schemeClr val="bg1"/>
                </a:solidFill>
              </a:rPr>
              <a:t>:</a:t>
            </a:r>
            <a:endParaRPr lang="ko-KR" altLang="en-US" sz="2800" dirty="0">
              <a:solidFill>
                <a:schemeClr val="bg1"/>
              </a:solidFill>
            </a:endParaRPr>
          </a:p>
        </p:txBody>
      </p:sp>
      <p:sp>
        <p:nvSpPr>
          <p:cNvPr id="2" name="TextBox 1">
            <a:extLst>
              <a:ext uri="{FF2B5EF4-FFF2-40B4-BE49-F238E27FC236}">
                <a16:creationId xmlns:a16="http://schemas.microsoft.com/office/drawing/2014/main" id="{E4A09B6B-4158-4628-9CE8-0253D914A433}"/>
              </a:ext>
            </a:extLst>
          </p:cNvPr>
          <p:cNvSpPr txBox="1"/>
          <p:nvPr/>
        </p:nvSpPr>
        <p:spPr>
          <a:xfrm>
            <a:off x="304800" y="409575"/>
            <a:ext cx="7124700" cy="3231654"/>
          </a:xfrm>
          <a:prstGeom prst="rect">
            <a:avLst/>
          </a:prstGeom>
          <a:noFill/>
        </p:spPr>
        <p:txBody>
          <a:bodyPr wrap="square" rtlCol="0">
            <a:spAutoFit/>
          </a:bodyPr>
          <a:lstStyle/>
          <a:p>
            <a:pPr marL="285750" indent="-285750">
              <a:buFont typeface="Arial" pitchFamily="34" charset="0"/>
              <a:buChar char="•"/>
            </a:pPr>
            <a:r>
              <a:rPr lang="ko-KR" altLang="en-US" sz="1400" b="1" dirty="0">
                <a:latin typeface="맑은 고딕" panose="020B0503020000020004" pitchFamily="50" charset="-127"/>
                <a:ea typeface="맑은 고딕" panose="020B0503020000020004" pitchFamily="50" charset="-127"/>
              </a:rPr>
              <a:t>의료 이미지 </a:t>
            </a:r>
            <a:endParaRPr lang="en-US" altLang="ko-KR" sz="1400" dirty="0">
              <a:latin typeface="맑은 고딕" panose="020B0503020000020004" pitchFamily="50" charset="-127"/>
              <a:ea typeface="맑은 고딕" panose="020B0503020000020004" pitchFamily="50" charset="-127"/>
            </a:endParaRPr>
          </a:p>
          <a:p>
            <a:pPr marL="285750" indent="-285750">
              <a:buFont typeface="Arial" pitchFamily="34" charset="0"/>
              <a:buChar char="•"/>
            </a:pPr>
            <a:endParaRPr lang="en-US" altLang="ko-KR" sz="1400" dirty="0">
              <a:latin typeface="맑은 고딕" panose="020B0503020000020004" pitchFamily="50" charset="-127"/>
              <a:ea typeface="맑은 고딕" panose="020B0503020000020004" pitchFamily="50" charset="-127"/>
            </a:endParaRPr>
          </a:p>
          <a:p>
            <a:r>
              <a:rPr lang="en-US" altLang="ko-KR" sz="1400" dirty="0">
                <a:latin typeface="맑은 고딕" panose="020B0503020000020004" pitchFamily="50" charset="-127"/>
                <a:ea typeface="맑은 고딕" panose="020B0503020000020004" pitchFamily="50" charset="-127"/>
              </a:rPr>
              <a:t>…</a:t>
            </a:r>
          </a:p>
          <a:p>
            <a:endParaRPr lang="en-US" altLang="ko-KR" sz="1400" dirty="0">
              <a:latin typeface="맑은 고딕" panose="020B0503020000020004" pitchFamily="50" charset="-127"/>
              <a:ea typeface="맑은 고딕" panose="020B0503020000020004" pitchFamily="50" charset="-127"/>
            </a:endParaRPr>
          </a:p>
          <a:p>
            <a:endParaRPr lang="en-US" altLang="ko-KR" sz="1400" dirty="0">
              <a:latin typeface="맑은 고딕" panose="020B0503020000020004" pitchFamily="50" charset="-127"/>
              <a:ea typeface="맑은 고딕" panose="020B0503020000020004" pitchFamily="50" charset="-127"/>
            </a:endParaRPr>
          </a:p>
          <a:p>
            <a:endParaRPr lang="en-US" altLang="ko-KR" sz="1400" dirty="0">
              <a:latin typeface="맑은 고딕" panose="020B0503020000020004" pitchFamily="50" charset="-127"/>
              <a:ea typeface="맑은 고딕" panose="020B0503020000020004" pitchFamily="50" charset="-127"/>
            </a:endParaRPr>
          </a:p>
          <a:p>
            <a:endParaRPr lang="en-US" altLang="ko-KR" sz="1400" dirty="0">
              <a:latin typeface="맑은 고딕" panose="020B0503020000020004" pitchFamily="50" charset="-127"/>
              <a:ea typeface="맑은 고딕" panose="020B0503020000020004" pitchFamily="50" charset="-127"/>
            </a:endParaRPr>
          </a:p>
          <a:p>
            <a:endParaRPr lang="en-US" altLang="ko-KR" sz="1400" dirty="0">
              <a:latin typeface="맑은 고딕" panose="020B0503020000020004" pitchFamily="50" charset="-127"/>
              <a:ea typeface="맑은 고딕" panose="020B0503020000020004" pitchFamily="50" charset="-127"/>
            </a:endParaRPr>
          </a:p>
          <a:p>
            <a:pPr marL="285750" indent="-285750">
              <a:buFont typeface="Arial" pitchFamily="34" charset="0"/>
              <a:buChar char="•"/>
            </a:pPr>
            <a:r>
              <a:rPr lang="ko-KR" altLang="en-US" sz="1400" b="1" dirty="0">
                <a:latin typeface="맑은 고딕" panose="020B0503020000020004" pitchFamily="50" charset="-127"/>
                <a:ea typeface="맑은 고딕" panose="020B0503020000020004" pitchFamily="50" charset="-127"/>
              </a:rPr>
              <a:t>일반 이미지와의 차이</a:t>
            </a:r>
            <a:endParaRPr lang="en-US" altLang="ko-KR" sz="1400" dirty="0">
              <a:latin typeface="맑은 고딕" panose="020B0503020000020004" pitchFamily="50" charset="-127"/>
              <a:ea typeface="맑은 고딕" panose="020B0503020000020004" pitchFamily="50" charset="-127"/>
            </a:endParaRPr>
          </a:p>
          <a:p>
            <a:pPr marL="285750" indent="-285750">
              <a:buFont typeface="Arial" pitchFamily="34" charset="0"/>
              <a:buChar char="•"/>
            </a:pPr>
            <a:endParaRPr lang="en-US" altLang="ko-KR" sz="1400" dirty="0">
              <a:latin typeface="맑은 고딕" panose="020B0503020000020004" pitchFamily="50" charset="-127"/>
              <a:ea typeface="맑은 고딕" panose="020B0503020000020004" pitchFamily="50" charset="-127"/>
            </a:endParaRPr>
          </a:p>
          <a:p>
            <a:r>
              <a:rPr lang="en-US" altLang="ko-KR" sz="1600" dirty="0"/>
              <a:t>…</a:t>
            </a:r>
          </a:p>
          <a:p>
            <a:endParaRPr lang="en-US" altLang="ko-KR" sz="1600" dirty="0"/>
          </a:p>
          <a:p>
            <a:endParaRPr lang="en-US" altLang="ko-KR" sz="1600" dirty="0"/>
          </a:p>
          <a:p>
            <a:endParaRPr lang="en-US" altLang="ko-KR" sz="1600" dirty="0"/>
          </a:p>
        </p:txBody>
      </p:sp>
      <p:pic>
        <p:nvPicPr>
          <p:cNvPr id="3074" name="Picture 2" descr="https://image.shutterstock.com/image-photo/magnetic-resonance-image-mri-brain-260nw-590081462.jpg">
            <a:extLst>
              <a:ext uri="{FF2B5EF4-FFF2-40B4-BE49-F238E27FC236}">
                <a16:creationId xmlns:a16="http://schemas.microsoft.com/office/drawing/2014/main" id="{5D012BAA-CCF7-42A0-B4EE-6D176BF87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35" y="4046847"/>
            <a:ext cx="2982551" cy="272159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ì¹ë§¤íì MRIì ëí ì´ë¯¸ì§ ê²ìê²°ê³¼">
            <a:extLst>
              <a:ext uri="{FF2B5EF4-FFF2-40B4-BE49-F238E27FC236}">
                <a16:creationId xmlns:a16="http://schemas.microsoft.com/office/drawing/2014/main" id="{D3C9281C-9370-4735-B14F-11E7EDBF1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341" y="4046847"/>
            <a:ext cx="1876425" cy="25509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ì¹ë§¤íì MRIì ëí ì´ë¯¸ì§ ê²ìê²°ê³¼">
            <a:extLst>
              <a:ext uri="{FF2B5EF4-FFF2-40B4-BE49-F238E27FC236}">
                <a16:creationId xmlns:a16="http://schemas.microsoft.com/office/drawing/2014/main" id="{DEE4CEE9-D6DE-40AE-AAA8-87657E71C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4363" y="4046847"/>
            <a:ext cx="2196445" cy="255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6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2192000" cy="844062"/>
          </a:xfrm>
        </p:spPr>
        <p:txBody>
          <a:bodyPr rtlCol="0">
            <a:normAutofit/>
          </a:bodyPr>
          <a:lstStyle/>
          <a:p>
            <a:pPr algn="ctr" rtl="0"/>
            <a:r>
              <a:rPr lang="ko-KR" altLang="en-US" sz="2800" dirty="0"/>
              <a:t>프로젝트 목적 및 방법</a:t>
            </a:r>
          </a:p>
        </p:txBody>
      </p:sp>
      <p:sp>
        <p:nvSpPr>
          <p:cNvPr id="3" name="내용 개체 틀 2"/>
          <p:cNvSpPr>
            <a:spLocks noGrp="1"/>
          </p:cNvSpPr>
          <p:nvPr>
            <p:ph sz="half" idx="1"/>
          </p:nvPr>
        </p:nvSpPr>
        <p:spPr>
          <a:xfrm>
            <a:off x="597876" y="844062"/>
            <a:ext cx="11131062" cy="5741376"/>
          </a:xfrm>
        </p:spPr>
        <p:txBody>
          <a:bodyPr rtlCol="0">
            <a:noAutofit/>
          </a:bodyPr>
          <a:lstStyle/>
          <a:p>
            <a:pPr rtl="0">
              <a:buFont typeface="Wingdings" panose="05000000000000000000" pitchFamily="2" charset="2"/>
              <a:buChar char="l"/>
            </a:pPr>
            <a:r>
              <a:rPr lang="ko-KR" altLang="en-US" sz="1400" b="1" dirty="0"/>
              <a:t>목적</a:t>
            </a:r>
            <a:endParaRPr lang="en-US" altLang="ko-KR" sz="1400" b="1" dirty="0"/>
          </a:p>
          <a:p>
            <a:pPr lvl="1">
              <a:buFont typeface="Wingdings" panose="05000000000000000000" pitchFamily="2" charset="2"/>
              <a:buChar char="l"/>
            </a:pPr>
            <a:r>
              <a:rPr lang="ko-KR" altLang="en-US" sz="1200" dirty="0"/>
              <a:t>유사 이미지 검출 방법에 대한 </a:t>
            </a:r>
            <a:r>
              <a:rPr lang="en-US" altLang="ko-KR" sz="1200" dirty="0"/>
              <a:t>Python </a:t>
            </a:r>
            <a:r>
              <a:rPr lang="ko-KR" altLang="en-US" sz="1200" dirty="0"/>
              <a:t>코드 작성</a:t>
            </a:r>
            <a:endParaRPr lang="en-US" altLang="ko-KR" sz="1200" dirty="0"/>
          </a:p>
          <a:p>
            <a:pPr lvl="1">
              <a:buFont typeface="Wingdings" panose="05000000000000000000" pitchFamily="2" charset="2"/>
              <a:buChar char="l"/>
            </a:pPr>
            <a:r>
              <a:rPr lang="en-US" altLang="ko-KR" sz="1200" dirty="0"/>
              <a:t>Average</a:t>
            </a:r>
            <a:r>
              <a:rPr lang="ko-KR" altLang="en-US" sz="1200" dirty="0"/>
              <a:t> </a:t>
            </a:r>
            <a:r>
              <a:rPr lang="en-US" altLang="ko-KR" sz="1200" dirty="0"/>
              <a:t>Hash</a:t>
            </a:r>
            <a:r>
              <a:rPr lang="ko-KR" altLang="en-US" sz="1200" dirty="0"/>
              <a:t>에 대한 이해 및 이미지 변환에 대한 코드 작성 </a:t>
            </a:r>
            <a:endParaRPr lang="en-US" altLang="ko-KR" sz="1200" dirty="0"/>
          </a:p>
          <a:p>
            <a:pPr lvl="1">
              <a:buFont typeface="Wingdings" panose="05000000000000000000" pitchFamily="2" charset="2"/>
              <a:buChar char="l"/>
            </a:pPr>
            <a:r>
              <a:rPr lang="en-US" altLang="ko-KR" sz="1200" dirty="0"/>
              <a:t>PIL(Pillow) </a:t>
            </a:r>
            <a:r>
              <a:rPr lang="ko-KR" altLang="en-US" sz="1200" dirty="0"/>
              <a:t>라이브러리 이용</a:t>
            </a:r>
            <a:endParaRPr lang="en-US" altLang="ko-KR" sz="1200" dirty="0"/>
          </a:p>
          <a:p>
            <a:pPr lvl="1">
              <a:buFont typeface="Wingdings" panose="05000000000000000000" pitchFamily="2" charset="2"/>
              <a:buChar char="l"/>
            </a:pPr>
            <a:r>
              <a:rPr lang="en-US" altLang="ko-KR" sz="1200" dirty="0"/>
              <a:t>Caltech</a:t>
            </a:r>
            <a:r>
              <a:rPr lang="ko-KR" altLang="en-US" sz="1200" dirty="0"/>
              <a:t>의</a:t>
            </a:r>
            <a:r>
              <a:rPr lang="en-US" altLang="ko-KR" sz="1200" dirty="0"/>
              <a:t> </a:t>
            </a:r>
            <a:r>
              <a:rPr lang="ko-KR" altLang="en-US" sz="1200" dirty="0"/>
              <a:t>이미지 데이터 세트 활용</a:t>
            </a:r>
            <a:endParaRPr lang="en-US" altLang="ko-KR" sz="1200" dirty="0"/>
          </a:p>
          <a:p>
            <a:pPr lvl="1">
              <a:buFont typeface="Wingdings" panose="05000000000000000000" pitchFamily="2" charset="2"/>
              <a:buChar char="l"/>
            </a:pPr>
            <a:r>
              <a:rPr lang="en-US" altLang="ko-KR" sz="1200" dirty="0"/>
              <a:t>Caltech 101 </a:t>
            </a:r>
            <a:r>
              <a:rPr lang="ko-KR" altLang="en-US" sz="1200" dirty="0"/>
              <a:t>이미지 분류</a:t>
            </a:r>
            <a:endParaRPr lang="en-US" altLang="ko-KR" sz="1200" dirty="0"/>
          </a:p>
          <a:p>
            <a:pPr lvl="1">
              <a:buFont typeface="Wingdings" panose="05000000000000000000" pitchFamily="2" charset="2"/>
              <a:buChar char="l"/>
            </a:pPr>
            <a:r>
              <a:rPr lang="en-US" altLang="ko-KR" sz="1200" dirty="0" err="1"/>
              <a:t>Tensorflow</a:t>
            </a:r>
            <a:r>
              <a:rPr lang="en-US" altLang="ko-KR" sz="1200" dirty="0"/>
              <a:t> </a:t>
            </a:r>
            <a:r>
              <a:rPr lang="ko-KR" altLang="en-US" sz="1200" dirty="0"/>
              <a:t>및 </a:t>
            </a:r>
            <a:r>
              <a:rPr lang="en-US" altLang="ko-KR" sz="1200" dirty="0"/>
              <a:t>CNN(convolutional Neural Network)</a:t>
            </a:r>
            <a:r>
              <a:rPr lang="ko-KR" altLang="en-US" sz="1200" dirty="0"/>
              <a:t>을 이용한 유사 이미지 정확도 증가  </a:t>
            </a:r>
            <a:endParaRPr lang="en-US" altLang="ko-KR" sz="1200" dirty="0"/>
          </a:p>
          <a:p>
            <a:pPr rtl="0">
              <a:buFont typeface="Wingdings" panose="05000000000000000000" pitchFamily="2" charset="2"/>
              <a:buChar char="l"/>
            </a:pPr>
            <a:r>
              <a:rPr lang="ko-KR" altLang="en-US" sz="1400" b="1" dirty="0"/>
              <a:t>방법</a:t>
            </a:r>
            <a:endParaRPr lang="en-US" altLang="ko-KR" sz="1400" b="1" dirty="0"/>
          </a:p>
          <a:p>
            <a:pPr lvl="1">
              <a:buFont typeface="Wingdings" panose="05000000000000000000" pitchFamily="2" charset="2"/>
              <a:buChar char="l"/>
            </a:pPr>
            <a:r>
              <a:rPr lang="en-US" altLang="ko-KR" sz="1200" b="1" dirty="0"/>
              <a:t>1</a:t>
            </a:r>
            <a:r>
              <a:rPr lang="ko-KR" altLang="en-US" sz="1200" b="1" dirty="0"/>
              <a:t>단계 </a:t>
            </a:r>
            <a:r>
              <a:rPr lang="en-US" altLang="ko-KR" sz="1200" b="1" dirty="0"/>
              <a:t>: </a:t>
            </a:r>
            <a:r>
              <a:rPr lang="ko-KR" altLang="en-US" sz="1200" b="1" dirty="0"/>
              <a:t>이미지 형상 인식 및 </a:t>
            </a:r>
            <a:r>
              <a:rPr lang="en-US" altLang="ko-KR" sz="1200" b="1" dirty="0"/>
              <a:t>PIL</a:t>
            </a:r>
            <a:r>
              <a:rPr lang="ko-KR" altLang="en-US" sz="1200" b="1" dirty="0"/>
              <a:t>을 사용한 </a:t>
            </a:r>
            <a:r>
              <a:rPr lang="en-US" altLang="ko-KR" sz="1200" b="1" dirty="0"/>
              <a:t>Average Hash</a:t>
            </a:r>
            <a:r>
              <a:rPr lang="ko-KR" altLang="en-US" sz="1200" b="1" dirty="0"/>
              <a:t>변환</a:t>
            </a:r>
            <a:endParaRPr lang="en-US" altLang="ko-KR" sz="1200" b="1" dirty="0"/>
          </a:p>
          <a:p>
            <a:pPr lvl="2">
              <a:buFont typeface="Wingdings" panose="05000000000000000000" pitchFamily="2" charset="2"/>
              <a:buChar char="l"/>
            </a:pPr>
            <a:r>
              <a:rPr lang="en-US" altLang="ko-KR" sz="1000" dirty="0"/>
              <a:t>Average Hash</a:t>
            </a:r>
            <a:r>
              <a:rPr lang="ko-KR" altLang="en-US" sz="1000" dirty="0"/>
              <a:t>를 이용한 이미지의 유사 값을 계산</a:t>
            </a:r>
            <a:endParaRPr lang="en-US" altLang="ko-KR" sz="1000" dirty="0"/>
          </a:p>
          <a:p>
            <a:pPr lvl="2">
              <a:buFont typeface="Wingdings" panose="05000000000000000000" pitchFamily="2" charset="2"/>
              <a:buChar char="l"/>
            </a:pPr>
            <a:r>
              <a:rPr lang="en-US" altLang="ko-KR" sz="1000" dirty="0" err="1"/>
              <a:t>Numpy</a:t>
            </a:r>
            <a:r>
              <a:rPr lang="ko-KR" altLang="en-US" sz="1000" dirty="0"/>
              <a:t>를 이용해서 이미지 데이터를 처리</a:t>
            </a:r>
            <a:endParaRPr lang="en-US" altLang="ko-KR" sz="1000" dirty="0"/>
          </a:p>
          <a:p>
            <a:pPr lvl="2">
              <a:buFont typeface="Wingdings" panose="05000000000000000000" pitchFamily="2" charset="2"/>
              <a:buChar char="l"/>
            </a:pPr>
            <a:r>
              <a:rPr lang="en-US" altLang="ko-KR" sz="1000" dirty="0"/>
              <a:t>Python</a:t>
            </a:r>
            <a:r>
              <a:rPr lang="ko-KR" altLang="en-US" sz="1000" dirty="0"/>
              <a:t>의</a:t>
            </a:r>
            <a:r>
              <a:rPr lang="en-US" altLang="ko-KR" sz="1000" dirty="0"/>
              <a:t> </a:t>
            </a:r>
            <a:r>
              <a:rPr lang="ko-KR" altLang="en-US" sz="1000" dirty="0"/>
              <a:t>이미지 라이브러리 </a:t>
            </a:r>
            <a:r>
              <a:rPr lang="en-US" altLang="ko-KR" sz="1000" dirty="0"/>
              <a:t>PIL(Python Image Library)</a:t>
            </a:r>
            <a:r>
              <a:rPr lang="ko-KR" altLang="en-US" sz="1000" dirty="0"/>
              <a:t> 사용</a:t>
            </a:r>
            <a:endParaRPr lang="en-US" altLang="ko-KR" sz="1000" dirty="0"/>
          </a:p>
          <a:p>
            <a:pPr lvl="3">
              <a:buFont typeface="Wingdings" panose="05000000000000000000" pitchFamily="2" charset="2"/>
              <a:buChar char="l"/>
            </a:pPr>
            <a:r>
              <a:rPr lang="ko-KR" altLang="en-US" sz="900" b="1" u="sng" dirty="0">
                <a:solidFill>
                  <a:schemeClr val="accent3">
                    <a:lumMod val="75000"/>
                  </a:schemeClr>
                </a:solidFill>
              </a:rPr>
              <a:t>이미지 불러오기 </a:t>
            </a:r>
            <a:r>
              <a:rPr lang="en-US" altLang="ko-KR" sz="900" b="1" u="sng" dirty="0">
                <a:solidFill>
                  <a:schemeClr val="accent3">
                    <a:lumMod val="75000"/>
                  </a:schemeClr>
                </a:solidFill>
              </a:rPr>
              <a:t>-&gt; </a:t>
            </a:r>
            <a:r>
              <a:rPr lang="ko-KR" altLang="en-US" sz="900" b="1" u="sng" dirty="0">
                <a:solidFill>
                  <a:schemeClr val="accent3">
                    <a:lumMod val="75000"/>
                  </a:schemeClr>
                </a:solidFill>
              </a:rPr>
              <a:t>그레이 스케일 변환 </a:t>
            </a:r>
            <a:r>
              <a:rPr lang="en-US" altLang="ko-KR" sz="900" b="1" u="sng" dirty="0">
                <a:solidFill>
                  <a:schemeClr val="accent3">
                    <a:lumMod val="75000"/>
                  </a:schemeClr>
                </a:solidFill>
              </a:rPr>
              <a:t>-&gt; </a:t>
            </a:r>
            <a:r>
              <a:rPr lang="ko-KR" altLang="en-US" sz="900" b="1" u="sng" dirty="0">
                <a:solidFill>
                  <a:schemeClr val="accent3">
                    <a:lumMod val="75000"/>
                  </a:schemeClr>
                </a:solidFill>
              </a:rPr>
              <a:t>이미지 </a:t>
            </a:r>
            <a:r>
              <a:rPr lang="ko-KR" altLang="en-US" sz="900" b="1" u="sng" dirty="0" err="1">
                <a:solidFill>
                  <a:schemeClr val="accent3">
                    <a:lumMod val="75000"/>
                  </a:schemeClr>
                </a:solidFill>
              </a:rPr>
              <a:t>리사이즈</a:t>
            </a:r>
            <a:r>
              <a:rPr lang="ko-KR" altLang="en-US" sz="900" b="1" u="sng" dirty="0">
                <a:solidFill>
                  <a:schemeClr val="accent3">
                    <a:lumMod val="75000"/>
                  </a:schemeClr>
                </a:solidFill>
              </a:rPr>
              <a:t> </a:t>
            </a:r>
            <a:r>
              <a:rPr lang="en-US" altLang="ko-KR" sz="900" b="1" u="sng" dirty="0">
                <a:solidFill>
                  <a:schemeClr val="accent3">
                    <a:lumMod val="75000"/>
                  </a:schemeClr>
                </a:solidFill>
              </a:rPr>
              <a:t>-&gt; </a:t>
            </a:r>
            <a:r>
              <a:rPr lang="ko-KR" altLang="en-US" sz="900" b="1" u="sng" dirty="0">
                <a:solidFill>
                  <a:schemeClr val="accent3">
                    <a:lumMod val="75000"/>
                  </a:schemeClr>
                </a:solidFill>
              </a:rPr>
              <a:t>이미지 픽셀 데이터 취득 </a:t>
            </a:r>
            <a:r>
              <a:rPr lang="en-US" altLang="ko-KR" sz="900" b="1" u="sng" dirty="0">
                <a:solidFill>
                  <a:schemeClr val="accent3">
                    <a:lumMod val="75000"/>
                  </a:schemeClr>
                </a:solidFill>
              </a:rPr>
              <a:t>-&gt; </a:t>
            </a:r>
            <a:r>
              <a:rPr lang="en-US" altLang="ko-KR" sz="900" b="1" u="sng" dirty="0" err="1">
                <a:solidFill>
                  <a:schemeClr val="accent3">
                    <a:lumMod val="75000"/>
                  </a:schemeClr>
                </a:solidFill>
              </a:rPr>
              <a:t>Numpy</a:t>
            </a:r>
            <a:r>
              <a:rPr lang="ko-KR" altLang="en-US" sz="900" b="1" u="sng" dirty="0">
                <a:solidFill>
                  <a:schemeClr val="accent3">
                    <a:lumMod val="75000"/>
                  </a:schemeClr>
                </a:solidFill>
              </a:rPr>
              <a:t>배열 취득 </a:t>
            </a:r>
            <a:r>
              <a:rPr lang="en-US" altLang="ko-KR" sz="900" b="1" u="sng" dirty="0">
                <a:solidFill>
                  <a:schemeClr val="accent3">
                    <a:lumMod val="75000"/>
                  </a:schemeClr>
                </a:solidFill>
              </a:rPr>
              <a:t>-&gt; 2</a:t>
            </a:r>
            <a:r>
              <a:rPr lang="ko-KR" altLang="en-US" sz="900" b="1" u="sng" dirty="0">
                <a:solidFill>
                  <a:schemeClr val="accent3">
                    <a:lumMod val="75000"/>
                  </a:schemeClr>
                </a:solidFill>
              </a:rPr>
              <a:t>차원 배열 변환 </a:t>
            </a:r>
            <a:r>
              <a:rPr lang="en-US" altLang="ko-KR" sz="900" b="1" u="sng" dirty="0">
                <a:solidFill>
                  <a:schemeClr val="accent3">
                    <a:lumMod val="75000"/>
                  </a:schemeClr>
                </a:solidFill>
              </a:rPr>
              <a:t>-&gt; </a:t>
            </a:r>
            <a:r>
              <a:rPr lang="ko-KR" altLang="en-US" sz="900" b="1" u="sng" dirty="0">
                <a:solidFill>
                  <a:schemeClr val="accent3">
                    <a:lumMod val="75000"/>
                  </a:schemeClr>
                </a:solidFill>
              </a:rPr>
              <a:t>픽셀 평균값 계산 </a:t>
            </a:r>
            <a:r>
              <a:rPr lang="en-US" altLang="ko-KR" sz="900" b="1" u="sng" dirty="0">
                <a:solidFill>
                  <a:schemeClr val="accent3">
                    <a:lumMod val="75000"/>
                  </a:schemeClr>
                </a:solidFill>
              </a:rPr>
              <a:t>-&gt; 0,1</a:t>
            </a:r>
            <a:r>
              <a:rPr lang="ko-KR" altLang="en-US" sz="900" b="1" u="sng" dirty="0">
                <a:solidFill>
                  <a:schemeClr val="accent3">
                    <a:lumMod val="75000"/>
                  </a:schemeClr>
                </a:solidFill>
              </a:rPr>
              <a:t>로 전환 </a:t>
            </a:r>
            <a:r>
              <a:rPr lang="en-US" altLang="ko-KR" sz="900" b="1" u="sng" dirty="0">
                <a:solidFill>
                  <a:schemeClr val="accent3">
                    <a:lumMod val="75000"/>
                  </a:schemeClr>
                </a:solidFill>
              </a:rPr>
              <a:t>-&gt; 16</a:t>
            </a:r>
            <a:r>
              <a:rPr lang="ko-KR" altLang="en-US" sz="900" b="1" u="sng" dirty="0">
                <a:solidFill>
                  <a:schemeClr val="accent3">
                    <a:lumMod val="75000"/>
                  </a:schemeClr>
                </a:solidFill>
              </a:rPr>
              <a:t>진수 </a:t>
            </a:r>
            <a:r>
              <a:rPr lang="en-US" altLang="ko-KR" sz="900" b="1" u="sng" dirty="0">
                <a:solidFill>
                  <a:schemeClr val="accent3">
                    <a:lumMod val="75000"/>
                  </a:schemeClr>
                </a:solidFill>
              </a:rPr>
              <a:t>Hash </a:t>
            </a:r>
            <a:r>
              <a:rPr lang="ko-KR" altLang="en-US" sz="900" b="1" u="sng" dirty="0">
                <a:solidFill>
                  <a:schemeClr val="accent3">
                    <a:lumMod val="75000"/>
                  </a:schemeClr>
                </a:solidFill>
              </a:rPr>
              <a:t>전환</a:t>
            </a:r>
            <a:endParaRPr lang="en-US" altLang="ko-KR" sz="900" b="1" u="sng" dirty="0">
              <a:solidFill>
                <a:schemeClr val="accent3">
                  <a:lumMod val="75000"/>
                </a:schemeClr>
              </a:solidFill>
            </a:endParaRPr>
          </a:p>
          <a:p>
            <a:pPr lvl="1">
              <a:buFont typeface="Wingdings" panose="05000000000000000000" pitchFamily="2" charset="2"/>
              <a:buChar char="l"/>
            </a:pPr>
            <a:r>
              <a:rPr lang="en-US" altLang="ko-KR" sz="1200" b="1" dirty="0"/>
              <a:t>2</a:t>
            </a:r>
            <a:r>
              <a:rPr lang="ko-KR" altLang="en-US" sz="1200" b="1" dirty="0"/>
              <a:t>단계 </a:t>
            </a:r>
            <a:r>
              <a:rPr lang="en-US" altLang="ko-KR" sz="1200" b="1" dirty="0"/>
              <a:t>:  </a:t>
            </a:r>
            <a:r>
              <a:rPr lang="ko-KR" altLang="en-US" sz="1200" b="1" dirty="0"/>
              <a:t>다양한 이미지로부터 유사 이미지 검출</a:t>
            </a:r>
            <a:endParaRPr lang="en-US" altLang="ko-KR" sz="1200" b="1" dirty="0"/>
          </a:p>
          <a:p>
            <a:pPr lvl="2">
              <a:buFont typeface="Wingdings" panose="05000000000000000000" pitchFamily="2" charset="2"/>
              <a:buChar char="l"/>
            </a:pPr>
            <a:r>
              <a:rPr lang="en-US" altLang="ko-KR" sz="1000" dirty="0"/>
              <a:t>Caltech </a:t>
            </a:r>
            <a:r>
              <a:rPr lang="ko-KR" altLang="en-US" sz="1000" dirty="0"/>
              <a:t>사이트에서 이미지 데이터 </a:t>
            </a:r>
            <a:r>
              <a:rPr lang="ko-KR" altLang="en-US" sz="1000" dirty="0" err="1"/>
              <a:t>셋트</a:t>
            </a:r>
            <a:r>
              <a:rPr lang="ko-KR" altLang="en-US" sz="1000" dirty="0"/>
              <a:t> 다운로드</a:t>
            </a:r>
            <a:endParaRPr lang="en-US" altLang="ko-KR" sz="1000" dirty="0"/>
          </a:p>
          <a:p>
            <a:pPr lvl="2">
              <a:buFont typeface="Wingdings" panose="05000000000000000000" pitchFamily="2" charset="2"/>
              <a:buChar char="l"/>
            </a:pPr>
            <a:r>
              <a:rPr lang="en-US" altLang="ko-KR" sz="1000" dirty="0"/>
              <a:t>Caltech 101 </a:t>
            </a:r>
            <a:r>
              <a:rPr lang="ko-KR" altLang="en-US" sz="1000" dirty="0"/>
              <a:t>이미지 </a:t>
            </a:r>
            <a:r>
              <a:rPr lang="ko-KR" altLang="en-US" sz="1000" dirty="0" err="1"/>
              <a:t>셋트를</a:t>
            </a:r>
            <a:r>
              <a:rPr lang="ko-KR" altLang="en-US" sz="1000" dirty="0"/>
              <a:t> 인공지능 적용에 적합한 </a:t>
            </a:r>
            <a:r>
              <a:rPr lang="en-US" altLang="ko-KR" sz="1000" dirty="0" err="1"/>
              <a:t>Numpy</a:t>
            </a:r>
            <a:r>
              <a:rPr lang="en-US" altLang="ko-KR" sz="1000" dirty="0"/>
              <a:t> </a:t>
            </a:r>
            <a:r>
              <a:rPr lang="ko-KR" altLang="en-US" sz="1000" dirty="0"/>
              <a:t>배열형식으로 전환</a:t>
            </a:r>
            <a:endParaRPr lang="en-US" altLang="ko-KR" sz="1000" dirty="0"/>
          </a:p>
          <a:p>
            <a:pPr lvl="2">
              <a:buFont typeface="Wingdings" panose="05000000000000000000" pitchFamily="2" charset="2"/>
              <a:buChar char="l"/>
            </a:pPr>
            <a:r>
              <a:rPr lang="ko-KR" altLang="en-US" sz="1000" dirty="0"/>
              <a:t>다양한 이미지에 대한 유사 이미지 검출 </a:t>
            </a:r>
            <a:endParaRPr lang="en-US" altLang="ko-KR" sz="1000" dirty="0"/>
          </a:p>
          <a:p>
            <a:pPr lvl="1">
              <a:buFont typeface="Wingdings" panose="05000000000000000000" pitchFamily="2" charset="2"/>
              <a:buChar char="l"/>
            </a:pPr>
            <a:r>
              <a:rPr lang="en-US" altLang="ko-KR" sz="1200" b="1" dirty="0"/>
              <a:t>3</a:t>
            </a:r>
            <a:r>
              <a:rPr lang="ko-KR" altLang="en-US" sz="1200" b="1" dirty="0"/>
              <a:t>단계 </a:t>
            </a:r>
            <a:r>
              <a:rPr lang="en-US" altLang="ko-KR" sz="1200" b="1" dirty="0"/>
              <a:t>: CNN</a:t>
            </a:r>
            <a:r>
              <a:rPr lang="ko-KR" altLang="en-US" sz="1200" b="1" dirty="0"/>
              <a:t>을 이용한 이미지 분류 및 인공지능의 적용</a:t>
            </a:r>
            <a:endParaRPr lang="en-US" altLang="ko-KR" sz="1200" b="1" dirty="0"/>
          </a:p>
          <a:p>
            <a:pPr lvl="2">
              <a:buFont typeface="Wingdings" panose="05000000000000000000" pitchFamily="2" charset="2"/>
              <a:buChar char="l"/>
            </a:pPr>
            <a:r>
              <a:rPr lang="ko-KR" altLang="en-US" sz="1000" dirty="0"/>
              <a:t>이미지 분류에 사용될 이미지에 대한 </a:t>
            </a:r>
            <a:r>
              <a:rPr lang="ko-KR" altLang="en-US" sz="1000" dirty="0" err="1"/>
              <a:t>라벨지정</a:t>
            </a:r>
            <a:r>
              <a:rPr lang="en-US" altLang="ko-KR" sz="1000" dirty="0"/>
              <a:t>(</a:t>
            </a:r>
            <a:r>
              <a:rPr lang="ko-KR" altLang="en-US" sz="1000" dirty="0"/>
              <a:t>지도학습방법 적용</a:t>
            </a:r>
            <a:r>
              <a:rPr lang="en-US" altLang="ko-KR" sz="1000" dirty="0"/>
              <a:t>)</a:t>
            </a:r>
          </a:p>
          <a:p>
            <a:pPr lvl="2">
              <a:buFont typeface="Wingdings" panose="05000000000000000000" pitchFamily="2" charset="2"/>
              <a:buChar char="l"/>
            </a:pPr>
            <a:r>
              <a:rPr lang="ko-KR" altLang="en-US" sz="1000" dirty="0" err="1"/>
              <a:t>학습데이터</a:t>
            </a:r>
            <a:r>
              <a:rPr lang="ko-KR" altLang="en-US" sz="1000" dirty="0"/>
              <a:t> 및 테스트 데이터 구분 </a:t>
            </a:r>
            <a:endParaRPr lang="en-US" altLang="ko-KR" sz="1000" dirty="0"/>
          </a:p>
          <a:p>
            <a:pPr lvl="2">
              <a:buFont typeface="Wingdings" panose="05000000000000000000" pitchFamily="2" charset="2"/>
              <a:buChar char="l"/>
            </a:pPr>
            <a:r>
              <a:rPr lang="en-US" altLang="ko-KR" sz="1000" dirty="0"/>
              <a:t>CNN(convolutional Neural Network)</a:t>
            </a:r>
            <a:r>
              <a:rPr lang="ko-KR" altLang="en-US" sz="1000" dirty="0"/>
              <a:t> 및 </a:t>
            </a:r>
            <a:r>
              <a:rPr lang="en-US" altLang="ko-KR" sz="1000" dirty="0" err="1"/>
              <a:t>Tensorflow</a:t>
            </a:r>
            <a:r>
              <a:rPr lang="ko-KR" altLang="en-US" sz="1000" dirty="0"/>
              <a:t>를</a:t>
            </a:r>
            <a:r>
              <a:rPr lang="en-US" altLang="ko-KR" sz="1000" dirty="0"/>
              <a:t> </a:t>
            </a:r>
            <a:r>
              <a:rPr lang="ko-KR" altLang="en-US" sz="1000" dirty="0"/>
              <a:t>이용해서 이미지 분류 </a:t>
            </a:r>
            <a:r>
              <a:rPr lang="en-US" altLang="ko-KR" sz="1100" dirty="0"/>
              <a:t>- </a:t>
            </a:r>
            <a:r>
              <a:rPr lang="en-US" altLang="ko-KR" sz="1000" dirty="0" err="1"/>
              <a:t>Keras</a:t>
            </a:r>
            <a:r>
              <a:rPr lang="en-US" altLang="ko-KR" sz="1000" dirty="0"/>
              <a:t>(back</a:t>
            </a:r>
            <a:r>
              <a:rPr lang="ko-KR" altLang="en-US" sz="1000" dirty="0"/>
              <a:t> </a:t>
            </a:r>
            <a:r>
              <a:rPr lang="en-US" altLang="ko-KR" sz="1000" dirty="0"/>
              <a:t>end</a:t>
            </a:r>
            <a:r>
              <a:rPr lang="ko-KR" altLang="en-US" sz="1000" dirty="0"/>
              <a:t>에 </a:t>
            </a:r>
            <a:r>
              <a:rPr lang="en-US" altLang="ko-KR" sz="1000" dirty="0" err="1"/>
              <a:t>Tensorflow</a:t>
            </a:r>
            <a:r>
              <a:rPr lang="en-US" altLang="ko-KR" sz="1000" dirty="0"/>
              <a:t>)</a:t>
            </a:r>
            <a:r>
              <a:rPr lang="ko-KR" altLang="en-US" sz="1000" dirty="0"/>
              <a:t>를 이용</a:t>
            </a:r>
            <a:endParaRPr lang="en-US" altLang="ko-KR" sz="1000" dirty="0"/>
          </a:p>
          <a:p>
            <a:pPr lvl="3">
              <a:buFont typeface="Wingdings" panose="05000000000000000000" pitchFamily="2" charset="2"/>
              <a:buChar char="l"/>
            </a:pPr>
            <a:r>
              <a:rPr lang="ko-KR" altLang="en-US" sz="900" b="1" dirty="0">
                <a:solidFill>
                  <a:schemeClr val="accent3">
                    <a:lumMod val="75000"/>
                  </a:schemeClr>
                </a:solidFill>
              </a:rPr>
              <a:t>카테고리 지정 </a:t>
            </a:r>
            <a:r>
              <a:rPr lang="en-US" altLang="ko-KR" sz="900" b="1" dirty="0">
                <a:solidFill>
                  <a:schemeClr val="accent3">
                    <a:lumMod val="75000"/>
                  </a:schemeClr>
                </a:solidFill>
              </a:rPr>
              <a:t>-&gt; </a:t>
            </a:r>
            <a:r>
              <a:rPr lang="ko-KR" altLang="en-US" sz="900" b="1" dirty="0">
                <a:solidFill>
                  <a:schemeClr val="accent3">
                    <a:lumMod val="75000"/>
                  </a:schemeClr>
                </a:solidFill>
              </a:rPr>
              <a:t>이미지 사이즈 지정 </a:t>
            </a:r>
            <a:r>
              <a:rPr lang="en-US" altLang="ko-KR" sz="900" b="1" dirty="0">
                <a:solidFill>
                  <a:schemeClr val="accent3">
                    <a:lumMod val="75000"/>
                  </a:schemeClr>
                </a:solidFill>
              </a:rPr>
              <a:t>-&gt; </a:t>
            </a:r>
            <a:r>
              <a:rPr lang="ko-KR" altLang="en-US" sz="900" b="1" dirty="0">
                <a:solidFill>
                  <a:schemeClr val="accent3">
                    <a:lumMod val="75000"/>
                  </a:schemeClr>
                </a:solidFill>
              </a:rPr>
              <a:t>데이터 로드 </a:t>
            </a:r>
            <a:r>
              <a:rPr lang="en-US" altLang="ko-KR" sz="900" b="1" dirty="0">
                <a:solidFill>
                  <a:schemeClr val="accent3">
                    <a:lumMod val="75000"/>
                  </a:schemeClr>
                </a:solidFill>
              </a:rPr>
              <a:t>-&gt; </a:t>
            </a:r>
            <a:r>
              <a:rPr lang="ko-KR" altLang="en-US" sz="900" b="1" u="sng" dirty="0">
                <a:solidFill>
                  <a:schemeClr val="accent3">
                    <a:lumMod val="75000"/>
                  </a:schemeClr>
                </a:solidFill>
              </a:rPr>
              <a:t>모델 구축 </a:t>
            </a:r>
            <a:r>
              <a:rPr lang="en-US" altLang="ko-KR" sz="900" b="1" u="sng" dirty="0">
                <a:solidFill>
                  <a:schemeClr val="accent3">
                    <a:lumMod val="75000"/>
                  </a:schemeClr>
                </a:solidFill>
              </a:rPr>
              <a:t>(</a:t>
            </a:r>
            <a:r>
              <a:rPr lang="ko-KR" altLang="en-US" sz="900" b="1" u="sng" dirty="0">
                <a:solidFill>
                  <a:schemeClr val="accent3">
                    <a:lumMod val="75000"/>
                  </a:schemeClr>
                </a:solidFill>
              </a:rPr>
              <a:t>활성화 함수 </a:t>
            </a:r>
            <a:r>
              <a:rPr lang="en-US" altLang="ko-KR" sz="900" b="1" u="sng" dirty="0" err="1">
                <a:solidFill>
                  <a:schemeClr val="accent3">
                    <a:lumMod val="75000"/>
                  </a:schemeClr>
                </a:solidFill>
              </a:rPr>
              <a:t>ReLU</a:t>
            </a:r>
            <a:r>
              <a:rPr lang="ko-KR" altLang="en-US" sz="900" b="1" u="sng" dirty="0">
                <a:solidFill>
                  <a:schemeClr val="accent3">
                    <a:lumMod val="75000"/>
                  </a:schemeClr>
                </a:solidFill>
              </a:rPr>
              <a:t>와</a:t>
            </a:r>
            <a:r>
              <a:rPr lang="en-US" altLang="ko-KR" sz="900" b="1" u="sng" dirty="0">
                <a:solidFill>
                  <a:schemeClr val="accent3">
                    <a:lumMod val="75000"/>
                  </a:schemeClr>
                </a:solidFill>
              </a:rPr>
              <a:t> Ma Pooling</a:t>
            </a:r>
            <a:r>
              <a:rPr lang="ko-KR" altLang="en-US" sz="900" b="1" u="sng" dirty="0">
                <a:solidFill>
                  <a:schemeClr val="accent3">
                    <a:lumMod val="75000"/>
                  </a:schemeClr>
                </a:solidFill>
              </a:rPr>
              <a:t>층을 적용</a:t>
            </a:r>
            <a:r>
              <a:rPr lang="en-US" altLang="ko-KR" sz="900" b="1" u="sng" dirty="0">
                <a:solidFill>
                  <a:schemeClr val="accent3">
                    <a:lumMod val="75000"/>
                  </a:schemeClr>
                </a:solidFill>
              </a:rPr>
              <a:t> / </a:t>
            </a:r>
            <a:r>
              <a:rPr lang="ko-KR" altLang="en-US" sz="900" b="1" u="sng" dirty="0" err="1">
                <a:solidFill>
                  <a:schemeClr val="accent3">
                    <a:lumMod val="75000"/>
                  </a:schemeClr>
                </a:solidFill>
              </a:rPr>
              <a:t>전결합층</a:t>
            </a:r>
            <a:r>
              <a:rPr lang="ko-KR" altLang="en-US" sz="900" b="1" u="sng" dirty="0">
                <a:solidFill>
                  <a:schemeClr val="accent3">
                    <a:lumMod val="75000"/>
                  </a:schemeClr>
                </a:solidFill>
              </a:rPr>
              <a:t> 배치</a:t>
            </a:r>
            <a:r>
              <a:rPr lang="en-US" altLang="ko-KR" sz="900" b="1" u="sng" dirty="0">
                <a:solidFill>
                  <a:schemeClr val="accent3">
                    <a:lumMod val="75000"/>
                  </a:schemeClr>
                </a:solidFill>
              </a:rPr>
              <a:t>)</a:t>
            </a:r>
            <a:r>
              <a:rPr lang="ko-KR" altLang="en-US" sz="900" b="1" u="sng" dirty="0">
                <a:solidFill>
                  <a:schemeClr val="accent3">
                    <a:lumMod val="75000"/>
                  </a:schemeClr>
                </a:solidFill>
              </a:rPr>
              <a:t> </a:t>
            </a:r>
            <a:r>
              <a:rPr lang="en-US" altLang="ko-KR" sz="900" b="1" dirty="0">
                <a:solidFill>
                  <a:schemeClr val="accent3">
                    <a:lumMod val="75000"/>
                  </a:schemeClr>
                </a:solidFill>
              </a:rPr>
              <a:t>-&gt; </a:t>
            </a:r>
            <a:r>
              <a:rPr lang="ko-KR" altLang="en-US" sz="900" b="1" dirty="0">
                <a:solidFill>
                  <a:schemeClr val="accent3">
                    <a:lumMod val="75000"/>
                  </a:schemeClr>
                </a:solidFill>
              </a:rPr>
              <a:t>모델 학습 </a:t>
            </a:r>
            <a:r>
              <a:rPr lang="en-US" altLang="ko-KR" sz="900" b="1" dirty="0">
                <a:solidFill>
                  <a:schemeClr val="accent3">
                    <a:lumMod val="75000"/>
                  </a:schemeClr>
                </a:solidFill>
              </a:rPr>
              <a:t>-&gt; </a:t>
            </a:r>
            <a:r>
              <a:rPr lang="ko-KR" altLang="en-US" sz="900" b="1" dirty="0">
                <a:solidFill>
                  <a:schemeClr val="accent3">
                    <a:lumMod val="75000"/>
                  </a:schemeClr>
                </a:solidFill>
              </a:rPr>
              <a:t>모델 평가</a:t>
            </a:r>
            <a:r>
              <a:rPr lang="en-US" altLang="ko-KR" sz="900" b="1" dirty="0">
                <a:solidFill>
                  <a:schemeClr val="accent3">
                    <a:lumMod val="75000"/>
                  </a:schemeClr>
                </a:solidFill>
              </a:rPr>
              <a:t>  </a:t>
            </a:r>
          </a:p>
          <a:p>
            <a:pPr marL="685800" lvl="2" indent="0">
              <a:buNone/>
            </a:pPr>
            <a:endParaRPr lang="en-US" altLang="ko-KR" sz="1000" dirty="0"/>
          </a:p>
        </p:txBody>
      </p:sp>
      <p:graphicFrame>
        <p:nvGraphicFramePr>
          <p:cNvPr id="19" name="내용 개체 틀 5" descr="서로 관련 있는 개념을 보여 주는 3단계 순차 기어 다이어그램"/>
          <p:cNvGraphicFramePr>
            <a:graphicFrameLocks noGrp="1"/>
          </p:cNvGraphicFramePr>
          <p:nvPr>
            <p:ph sz="half" idx="2"/>
            <p:extLst>
              <p:ext uri="{D42A27DB-BD31-4B8C-83A1-F6EECF244321}">
                <p14:modId xmlns:p14="http://schemas.microsoft.com/office/powerpoint/2010/main" val="298188678"/>
              </p:ext>
            </p:extLst>
          </p:nvPr>
        </p:nvGraphicFramePr>
        <p:xfrm>
          <a:off x="6950809" y="422031"/>
          <a:ext cx="3692767" cy="3569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실행 단추: 끝 5">
            <a:hlinkClick r:id="rId8" action="ppaction://hlinksldjump" highlightClick="1"/>
          </p:cNvPr>
          <p:cNvSpPr/>
          <p:nvPr/>
        </p:nvSpPr>
        <p:spPr>
          <a:xfrm>
            <a:off x="11368454" y="158262"/>
            <a:ext cx="589083" cy="518746"/>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789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아래쪽 6">
            <a:extLst>
              <a:ext uri="{FF2B5EF4-FFF2-40B4-BE49-F238E27FC236}">
                <a16:creationId xmlns:a16="http://schemas.microsoft.com/office/drawing/2014/main" id="{A32A35EE-ACFC-4EC2-BB91-F81451D97111}"/>
              </a:ext>
            </a:extLst>
          </p:cNvPr>
          <p:cNvSpPr/>
          <p:nvPr/>
        </p:nvSpPr>
        <p:spPr>
          <a:xfrm>
            <a:off x="2646210" y="3040015"/>
            <a:ext cx="781050"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72C17395-CA63-40F3-B477-8531F80CA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13" y="784631"/>
            <a:ext cx="3807340" cy="2038350"/>
          </a:xfrm>
          <a:prstGeom prst="rect">
            <a:avLst/>
          </a:prstGeom>
        </p:spPr>
      </p:pic>
      <p:pic>
        <p:nvPicPr>
          <p:cNvPr id="9" name="그림 8">
            <a:extLst>
              <a:ext uri="{FF2B5EF4-FFF2-40B4-BE49-F238E27FC236}">
                <a16:creationId xmlns:a16="http://schemas.microsoft.com/office/drawing/2014/main" id="{B58D6C44-94B6-4C27-A194-95E470C068A2}"/>
              </a:ext>
            </a:extLst>
          </p:cNvPr>
          <p:cNvPicPr>
            <a:picLocks noChangeAspect="1"/>
          </p:cNvPicPr>
          <p:nvPr/>
        </p:nvPicPr>
        <p:blipFill>
          <a:blip r:embed="rId4"/>
          <a:stretch>
            <a:fillRect/>
          </a:stretch>
        </p:blipFill>
        <p:spPr>
          <a:xfrm>
            <a:off x="1009240" y="3641937"/>
            <a:ext cx="3807340" cy="2145517"/>
          </a:xfrm>
          <a:prstGeom prst="rect">
            <a:avLst/>
          </a:prstGeom>
        </p:spPr>
      </p:pic>
      <p:sp>
        <p:nvSpPr>
          <p:cNvPr id="12" name="타원 11">
            <a:extLst>
              <a:ext uri="{FF2B5EF4-FFF2-40B4-BE49-F238E27FC236}">
                <a16:creationId xmlns:a16="http://schemas.microsoft.com/office/drawing/2014/main" id="{09C98DC3-633D-4071-82D1-D08BF0E1C231}"/>
              </a:ext>
            </a:extLst>
          </p:cNvPr>
          <p:cNvSpPr/>
          <p:nvPr/>
        </p:nvSpPr>
        <p:spPr>
          <a:xfrm>
            <a:off x="1154811" y="3803087"/>
            <a:ext cx="578346" cy="5101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E10EED0-200E-426B-98EA-E197A8EE3E2F}"/>
              </a:ext>
            </a:extLst>
          </p:cNvPr>
          <p:cNvSpPr/>
          <p:nvPr/>
        </p:nvSpPr>
        <p:spPr>
          <a:xfrm>
            <a:off x="3427260" y="1357460"/>
            <a:ext cx="843082" cy="80127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74AFA33-E079-4685-9872-EA869C5268A3}"/>
              </a:ext>
            </a:extLst>
          </p:cNvPr>
          <p:cNvSpPr/>
          <p:nvPr/>
        </p:nvSpPr>
        <p:spPr>
          <a:xfrm>
            <a:off x="3411670" y="4314056"/>
            <a:ext cx="843082" cy="80127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20E5A6B-A5E4-4AF6-874B-E7194A738A82}"/>
              </a:ext>
            </a:extLst>
          </p:cNvPr>
          <p:cNvSpPr txBox="1"/>
          <p:nvPr/>
        </p:nvSpPr>
        <p:spPr>
          <a:xfrm>
            <a:off x="3427260" y="2911342"/>
            <a:ext cx="1206631" cy="646331"/>
          </a:xfrm>
          <a:prstGeom prst="rect">
            <a:avLst/>
          </a:prstGeom>
          <a:noFill/>
        </p:spPr>
        <p:txBody>
          <a:bodyPr wrap="square" rtlCol="0">
            <a:spAutoFit/>
          </a:bodyPr>
          <a:lstStyle/>
          <a:p>
            <a:r>
              <a:rPr lang="ko-KR" altLang="en-US" sz="1200" dirty="0">
                <a:solidFill>
                  <a:schemeClr val="bg1"/>
                </a:solidFill>
              </a:rPr>
              <a:t>이미지에서 색</a:t>
            </a:r>
            <a:r>
              <a:rPr lang="en-US" altLang="ko-KR" sz="1200" dirty="0">
                <a:solidFill>
                  <a:schemeClr val="bg1"/>
                </a:solidFill>
              </a:rPr>
              <a:t>, </a:t>
            </a:r>
            <a:r>
              <a:rPr lang="ko-KR" altLang="en-US" sz="1200" dirty="0">
                <a:solidFill>
                  <a:schemeClr val="bg1"/>
                </a:solidFill>
              </a:rPr>
              <a:t>거리감에 의한 구분</a:t>
            </a:r>
          </a:p>
        </p:txBody>
      </p:sp>
      <p:sp>
        <p:nvSpPr>
          <p:cNvPr id="16" name="직사각형 15">
            <a:extLst>
              <a:ext uri="{FF2B5EF4-FFF2-40B4-BE49-F238E27FC236}">
                <a16:creationId xmlns:a16="http://schemas.microsoft.com/office/drawing/2014/main" id="{275E560D-2708-4121-833E-6AC9371B4B83}"/>
              </a:ext>
            </a:extLst>
          </p:cNvPr>
          <p:cNvSpPr/>
          <p:nvPr/>
        </p:nvSpPr>
        <p:spPr>
          <a:xfrm>
            <a:off x="2416579" y="3961811"/>
            <a:ext cx="459261" cy="51016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1B5579E0-D47A-4C20-929B-E0BB97A96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0126" y="988633"/>
            <a:ext cx="2054474" cy="1538932"/>
          </a:xfrm>
          <a:prstGeom prst="rect">
            <a:avLst/>
          </a:prstGeom>
        </p:spPr>
      </p:pic>
      <p:pic>
        <p:nvPicPr>
          <p:cNvPr id="19" name="그림 18">
            <a:extLst>
              <a:ext uri="{FF2B5EF4-FFF2-40B4-BE49-F238E27FC236}">
                <a16:creationId xmlns:a16="http://schemas.microsoft.com/office/drawing/2014/main" id="{D4D552EF-96BE-4DB1-8A73-ACB0175DDE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7224" y="784631"/>
            <a:ext cx="3807340" cy="2038350"/>
          </a:xfrm>
          <a:prstGeom prst="rect">
            <a:avLst/>
          </a:prstGeom>
        </p:spPr>
      </p:pic>
      <p:cxnSp>
        <p:nvCxnSpPr>
          <p:cNvPr id="21" name="직선 화살표 연결선 20">
            <a:extLst>
              <a:ext uri="{FF2B5EF4-FFF2-40B4-BE49-F238E27FC236}">
                <a16:creationId xmlns:a16="http://schemas.microsoft.com/office/drawing/2014/main" id="{73741477-D20D-4296-9A29-7D6439C88FE2}"/>
              </a:ext>
            </a:extLst>
          </p:cNvPr>
          <p:cNvCxnSpPr>
            <a:stCxn id="14" idx="3"/>
          </p:cNvCxnSpPr>
          <p:nvPr/>
        </p:nvCxnSpPr>
        <p:spPr>
          <a:xfrm>
            <a:off x="4254752" y="4714695"/>
            <a:ext cx="3899434" cy="8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2A513CAB-C693-470C-BCDA-3C50BB26B879}"/>
              </a:ext>
            </a:extLst>
          </p:cNvPr>
          <p:cNvSpPr/>
          <p:nvPr/>
        </p:nvSpPr>
        <p:spPr>
          <a:xfrm>
            <a:off x="8389856" y="4313254"/>
            <a:ext cx="1131216" cy="91178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Color</a:t>
            </a:r>
            <a:r>
              <a:rPr lang="ko-KR" altLang="en-US" dirty="0"/>
              <a:t>값</a:t>
            </a:r>
          </a:p>
        </p:txBody>
      </p:sp>
      <p:sp>
        <p:nvSpPr>
          <p:cNvPr id="23" name="직사각형 22">
            <a:extLst>
              <a:ext uri="{FF2B5EF4-FFF2-40B4-BE49-F238E27FC236}">
                <a16:creationId xmlns:a16="http://schemas.microsoft.com/office/drawing/2014/main" id="{771D9D08-812F-4376-8654-5DB567FB0DD2}"/>
              </a:ext>
            </a:extLst>
          </p:cNvPr>
          <p:cNvSpPr/>
          <p:nvPr/>
        </p:nvSpPr>
        <p:spPr>
          <a:xfrm>
            <a:off x="10399337" y="4313253"/>
            <a:ext cx="1131216" cy="91178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Depth</a:t>
            </a:r>
            <a:r>
              <a:rPr lang="ko-KR" altLang="en-US" dirty="0"/>
              <a:t>값</a:t>
            </a:r>
          </a:p>
        </p:txBody>
      </p:sp>
      <p:sp>
        <p:nvSpPr>
          <p:cNvPr id="24" name="십자형 23">
            <a:extLst>
              <a:ext uri="{FF2B5EF4-FFF2-40B4-BE49-F238E27FC236}">
                <a16:creationId xmlns:a16="http://schemas.microsoft.com/office/drawing/2014/main" id="{A8771E71-3B05-46A5-9AED-7A90A5859782}"/>
              </a:ext>
            </a:extLst>
          </p:cNvPr>
          <p:cNvSpPr/>
          <p:nvPr/>
        </p:nvSpPr>
        <p:spPr>
          <a:xfrm>
            <a:off x="9653833" y="4497477"/>
            <a:ext cx="612743" cy="543334"/>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오른쪽 중괄호 25">
            <a:extLst>
              <a:ext uri="{FF2B5EF4-FFF2-40B4-BE49-F238E27FC236}">
                <a16:creationId xmlns:a16="http://schemas.microsoft.com/office/drawing/2014/main" id="{0D339C2C-46B7-47ED-88D8-0EDE01BD7D8A}"/>
              </a:ext>
            </a:extLst>
          </p:cNvPr>
          <p:cNvSpPr/>
          <p:nvPr/>
        </p:nvSpPr>
        <p:spPr>
          <a:xfrm rot="5400000">
            <a:off x="9740150" y="4698508"/>
            <a:ext cx="612743" cy="1836847"/>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CAA4E144-692F-4F08-A406-DE462195D877}"/>
              </a:ext>
            </a:extLst>
          </p:cNvPr>
          <p:cNvSpPr txBox="1"/>
          <p:nvPr/>
        </p:nvSpPr>
        <p:spPr>
          <a:xfrm>
            <a:off x="8583891" y="6008386"/>
            <a:ext cx="3063711" cy="369332"/>
          </a:xfrm>
          <a:prstGeom prst="rect">
            <a:avLst/>
          </a:prstGeom>
          <a:noFill/>
        </p:spPr>
        <p:txBody>
          <a:bodyPr wrap="square" rtlCol="0">
            <a:spAutoFit/>
          </a:bodyPr>
          <a:lstStyle/>
          <a:p>
            <a:pPr algn="ctr"/>
            <a:r>
              <a:rPr lang="ko-KR" altLang="en-US" dirty="0"/>
              <a:t>보다 정확도를 높인다</a:t>
            </a:r>
            <a:r>
              <a:rPr lang="en-US" altLang="ko-KR" dirty="0"/>
              <a:t>.</a:t>
            </a:r>
            <a:endParaRPr lang="ko-KR" altLang="en-US" dirty="0"/>
          </a:p>
        </p:txBody>
      </p:sp>
      <p:sp>
        <p:nvSpPr>
          <p:cNvPr id="28" name="TextBox 27">
            <a:extLst>
              <a:ext uri="{FF2B5EF4-FFF2-40B4-BE49-F238E27FC236}">
                <a16:creationId xmlns:a16="http://schemas.microsoft.com/office/drawing/2014/main" id="{2C5E5D26-964D-4E9F-B0C4-821E16DEC913}"/>
              </a:ext>
            </a:extLst>
          </p:cNvPr>
          <p:cNvSpPr txBox="1"/>
          <p:nvPr/>
        </p:nvSpPr>
        <p:spPr>
          <a:xfrm>
            <a:off x="8325440" y="3794686"/>
            <a:ext cx="3140697" cy="307777"/>
          </a:xfrm>
          <a:prstGeom prst="rect">
            <a:avLst/>
          </a:prstGeom>
          <a:noFill/>
        </p:spPr>
        <p:txBody>
          <a:bodyPr wrap="square" rtlCol="0">
            <a:spAutoFit/>
          </a:bodyPr>
          <a:lstStyle/>
          <a:p>
            <a:pPr algn="ctr"/>
            <a:r>
              <a:rPr lang="ko-KR" altLang="en-US" sz="1400" dirty="0"/>
              <a:t>픽셀이 갖는 값을 </a:t>
            </a:r>
            <a:r>
              <a:rPr lang="en-US" altLang="ko-KR" sz="1400" dirty="0"/>
              <a:t>RGB + Depth</a:t>
            </a:r>
            <a:endParaRPr lang="ko-KR" altLang="en-US" sz="1400" dirty="0"/>
          </a:p>
        </p:txBody>
      </p:sp>
    </p:spTree>
    <p:extLst>
      <p:ext uri="{BB962C8B-B14F-4D97-AF65-F5344CB8AC3E}">
        <p14:creationId xmlns:p14="http://schemas.microsoft.com/office/powerpoint/2010/main" val="401756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ko-KR" altLang="en-US" sz="3200" b="1" dirty="0"/>
              <a:t>프로젝트 </a:t>
            </a:r>
            <a:r>
              <a:rPr lang="en-US" altLang="ko-KR" sz="3200" b="1" dirty="0"/>
              <a:t>3</a:t>
            </a:r>
            <a:endParaRPr lang="en-US" altLang="ko-KR" sz="3200" dirty="0"/>
          </a:p>
        </p:txBody>
      </p:sp>
      <p:sp>
        <p:nvSpPr>
          <p:cNvPr id="5" name="부제목 4"/>
          <p:cNvSpPr>
            <a:spLocks noGrp="1"/>
          </p:cNvSpPr>
          <p:nvPr>
            <p:ph type="subTitle" idx="1"/>
          </p:nvPr>
        </p:nvSpPr>
        <p:spPr>
          <a:xfrm>
            <a:off x="838200" y="4048089"/>
            <a:ext cx="10515600" cy="1693287"/>
          </a:xfrm>
        </p:spPr>
        <p:txBody>
          <a:bodyPr rtlCol="0">
            <a:noAutofit/>
          </a:bodyPr>
          <a:lstStyle/>
          <a:p>
            <a:pPr>
              <a:buFont typeface="Wingdings" panose="05000000000000000000" pitchFamily="2" charset="2"/>
              <a:buChar char="l"/>
            </a:pPr>
            <a:r>
              <a:rPr lang="en-US" altLang="ko-KR" sz="1800" dirty="0">
                <a:solidFill>
                  <a:schemeClr val="bg1"/>
                </a:solidFill>
              </a:rPr>
              <a:t> </a:t>
            </a:r>
            <a:r>
              <a:rPr lang="en-US" altLang="ko-KR" sz="1800" dirty="0"/>
              <a:t> </a:t>
            </a:r>
            <a:r>
              <a:rPr lang="ko-KR" altLang="en-US" sz="1800" dirty="0" err="1"/>
              <a:t>드론을</a:t>
            </a:r>
            <a:r>
              <a:rPr lang="ko-KR" altLang="en-US" sz="1800" dirty="0"/>
              <a:t> 이용한 사물인식</a:t>
            </a:r>
            <a:endParaRPr lang="en-US" altLang="ko-KR" sz="1600" b="1" dirty="0"/>
          </a:p>
        </p:txBody>
      </p:sp>
    </p:spTree>
    <p:extLst>
      <p:ext uri="{BB962C8B-B14F-4D97-AF65-F5344CB8AC3E}">
        <p14:creationId xmlns:p14="http://schemas.microsoft.com/office/powerpoint/2010/main" val="30280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ko-KR" altLang="en-US" sz="3200" b="1" dirty="0"/>
              <a:t>참고자료 </a:t>
            </a:r>
            <a:r>
              <a:rPr lang="en-US" altLang="ko-KR" sz="3200" b="1" dirty="0"/>
              <a:t>1</a:t>
            </a:r>
            <a:endParaRPr lang="en-US" altLang="ko-KR" sz="3200" dirty="0"/>
          </a:p>
        </p:txBody>
      </p:sp>
      <p:sp>
        <p:nvSpPr>
          <p:cNvPr id="5" name="부제목 4"/>
          <p:cNvSpPr>
            <a:spLocks noGrp="1"/>
          </p:cNvSpPr>
          <p:nvPr>
            <p:ph type="subTitle" idx="1"/>
          </p:nvPr>
        </p:nvSpPr>
        <p:spPr>
          <a:xfrm>
            <a:off x="838200" y="4048089"/>
            <a:ext cx="10515600" cy="1693287"/>
          </a:xfrm>
        </p:spPr>
        <p:txBody>
          <a:bodyPr rtlCol="0">
            <a:noAutofit/>
          </a:bodyPr>
          <a:lstStyle/>
          <a:p>
            <a:pPr>
              <a:buFont typeface="Wingdings" panose="05000000000000000000" pitchFamily="2" charset="2"/>
              <a:buChar char="l"/>
            </a:pPr>
            <a:r>
              <a:rPr lang="en-US" altLang="ko-KR" sz="1800" dirty="0">
                <a:solidFill>
                  <a:schemeClr val="bg1"/>
                </a:solidFill>
              </a:rPr>
              <a:t> HASH</a:t>
            </a:r>
            <a:r>
              <a:rPr lang="ko-KR" altLang="en-US" sz="1800" dirty="0">
                <a:solidFill>
                  <a:schemeClr val="bg1"/>
                </a:solidFill>
              </a:rPr>
              <a:t>의 특징</a:t>
            </a:r>
            <a:r>
              <a:rPr lang="en-US" altLang="ko-KR" sz="1800" dirty="0">
                <a:solidFill>
                  <a:schemeClr val="bg1"/>
                </a:solidFill>
              </a:rPr>
              <a:t>, </a:t>
            </a:r>
            <a:r>
              <a:rPr lang="ko-KR" altLang="en-US" sz="1800" dirty="0">
                <a:solidFill>
                  <a:schemeClr val="bg1"/>
                </a:solidFill>
              </a:rPr>
              <a:t>역할</a:t>
            </a:r>
            <a:r>
              <a:rPr lang="en-US" altLang="ko-KR" sz="1800" dirty="0">
                <a:solidFill>
                  <a:schemeClr val="bg1"/>
                </a:solidFill>
              </a:rPr>
              <a:t>, </a:t>
            </a:r>
            <a:r>
              <a:rPr lang="ko-KR" altLang="en-US" sz="1800" dirty="0">
                <a:solidFill>
                  <a:schemeClr val="bg1"/>
                </a:solidFill>
              </a:rPr>
              <a:t>종류</a:t>
            </a:r>
            <a:endParaRPr lang="en-US" altLang="ko-KR" sz="1600" b="1" dirty="0"/>
          </a:p>
        </p:txBody>
      </p:sp>
    </p:spTree>
    <p:extLst>
      <p:ext uri="{BB962C8B-B14F-4D97-AF65-F5344CB8AC3E}">
        <p14:creationId xmlns:p14="http://schemas.microsoft.com/office/powerpoint/2010/main" val="272372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451664" y="615983"/>
            <a:ext cx="3125787" cy="712177"/>
          </a:xfrm>
        </p:spPr>
        <p:txBody>
          <a:bodyPr rtlCol="0">
            <a:noAutofit/>
          </a:bodyPr>
          <a:lstStyle/>
          <a:p>
            <a:pPr lvl="1" algn="l" rtl="0" latinLnBrk="1">
              <a:lnSpc>
                <a:spcPct val="90000"/>
              </a:lnSpc>
              <a:spcBef>
                <a:spcPct val="0"/>
              </a:spcBef>
            </a:pPr>
            <a:r>
              <a:rPr lang="ko-KR" altLang="en-US" b="1" dirty="0">
                <a:solidFill>
                  <a:schemeClr val="bg1"/>
                </a:solidFill>
              </a:rPr>
              <a:t>인공지능은 어떻게 이미지를 알아볼까</a:t>
            </a:r>
            <a:r>
              <a:rPr lang="en-US" altLang="ko-KR" b="1" dirty="0">
                <a:solidFill>
                  <a:schemeClr val="bg1"/>
                </a:solidFill>
              </a:rPr>
              <a:t>?</a:t>
            </a:r>
            <a:endParaRPr lang="ko-KR" altLang="en-US" sz="2800" dirty="0">
              <a:solidFill>
                <a:schemeClr val="bg1"/>
              </a:solidFill>
            </a:endParaRPr>
          </a:p>
        </p:txBody>
      </p:sp>
      <p:sp>
        <p:nvSpPr>
          <p:cNvPr id="7" name="텍스트 개체 틀 2"/>
          <p:cNvSpPr txBox="1">
            <a:spLocks/>
          </p:cNvSpPr>
          <p:nvPr/>
        </p:nvSpPr>
        <p:spPr>
          <a:xfrm>
            <a:off x="8451664" y="1409628"/>
            <a:ext cx="3505873" cy="5228563"/>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endParaRPr lang="en-US" altLang="ko-KR" sz="1200" dirty="0">
              <a:solidFill>
                <a:schemeClr val="tx1"/>
              </a:solidFill>
            </a:endParaRPr>
          </a:p>
          <a:p>
            <a:pPr marL="285750" indent="-285750">
              <a:buFont typeface="Arial" pitchFamily="34" charset="0"/>
              <a:buChar char="•"/>
            </a:pPr>
            <a:endParaRPr lang="en-US" altLang="ko-KR" sz="1200" dirty="0">
              <a:solidFill>
                <a:schemeClr val="tx1"/>
              </a:solidFill>
            </a:endParaRPr>
          </a:p>
        </p:txBody>
      </p:sp>
      <p:sp>
        <p:nvSpPr>
          <p:cNvPr id="52" name="Rectangle 14"/>
          <p:cNvSpPr>
            <a:spLocks noChangeArrowheads="1"/>
          </p:cNvSpPr>
          <p:nvPr/>
        </p:nvSpPr>
        <p:spPr bwMode="auto">
          <a:xfrm>
            <a:off x="205959" y="337016"/>
            <a:ext cx="7862862"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컴퓨터와 사람이 보는 방식은 전혀 다르다. 일단 인공지능이 작동하는 컴퓨터는 사람같은 눈을 가지고있지 않다. 그래서 카메라로 받아들인 디지털 영상을 볼 뿐이다. 물론 이 디지털 영상을 컴퓨터가 ‘보는’ 방법은 사람과 다르다. </a:t>
            </a:r>
            <a:r>
              <a:rPr kumimoji="0" lang="ko-KR" altLang="ko-KR" sz="1100" b="1" i="0" u="none" strike="noStrike" cap="none" normalizeH="0" baseline="0" dirty="0">
                <a:ln>
                  <a:noFill/>
                </a:ln>
                <a:effectLst/>
                <a:latin typeface="맑은 고딕" panose="020B0503020000020004" pitchFamily="50" charset="-127"/>
                <a:ea typeface="맑은 고딕" panose="020B0503020000020004" pitchFamily="50" charset="-127"/>
              </a:rPr>
              <a:t>단지 숫자를 볼 뿐이다.</a:t>
            </a:r>
          </a:p>
          <a:p>
            <a:pPr marL="0" marR="0" lvl="0" indent="0" algn="l" defTabSz="914400" rtl="0" eaLnBrk="0" fontAlgn="ctr" latinLnBrk="0" hangingPunct="0">
              <a:lnSpc>
                <a:spcPct val="100000"/>
              </a:lnSpc>
              <a:spcBef>
                <a:spcPct val="0"/>
              </a:spcBef>
              <a:spcAft>
                <a:spcPct val="0"/>
              </a:spcAft>
              <a:buClrTx/>
              <a:buSzTx/>
              <a:buFontTx/>
              <a:buNone/>
              <a:tabLst/>
            </a:pP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hlinkClick r:id="rId4"/>
              </a:rPr>
              <a:t>  </a:t>
            </a:r>
            <a:endParaRPr kumimoji="0" lang="ko-KR" altLang="ko-KR" sz="4400" i="0" u="none" strike="noStrike" cap="none" normalizeH="0" baseline="0" dirty="0">
              <a:ln>
                <a:noFill/>
              </a:ln>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1100" i="0" u="none" strike="noStrike" cap="none" normalizeH="0" baseline="0" dirty="0">
                <a:ln>
                  <a:noFill/>
                </a:ln>
                <a:effectLst/>
                <a:latin typeface="맑은 고딕" panose="020B0503020000020004" pitchFamily="50" charset="-127"/>
                <a:ea typeface="맑은 고딕" panose="020B0503020000020004" pitchFamily="50" charset="-127"/>
              </a:rPr>
              <a:t>오른 쪽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그림</a:t>
            </a:r>
            <a:r>
              <a:rPr kumimoji="0" lang="en-US" altLang="ko-KR" sz="1100" i="0" u="none" strike="noStrike" cap="none" normalizeH="0" baseline="0" dirty="0">
                <a:ln>
                  <a:noFill/>
                </a:ln>
                <a:effectLst/>
                <a:latin typeface="맑은 고딕" panose="020B0503020000020004" pitchFamily="50" charset="-127"/>
                <a:ea typeface="맑은 고딕" panose="020B0503020000020004" pitchFamily="50" charset="-127"/>
              </a:rPr>
              <a:t> 1</a:t>
            </a:r>
            <a:r>
              <a:rPr kumimoji="0" lang="ko-KR" altLang="en-US" sz="1100" i="0" u="none" strike="noStrike" cap="none" normalizeH="0" baseline="0" dirty="0">
                <a:ln>
                  <a:noFill/>
                </a:ln>
                <a:effectLst/>
                <a:latin typeface="맑은 고딕" panose="020B0503020000020004" pitchFamily="50" charset="-127"/>
                <a:ea typeface="맑은 고딕" panose="020B0503020000020004" pitchFamily="50" charset="-127"/>
              </a:rPr>
              <a:t>은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8 비트의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회색조</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혹은 그레이스케일의 이미지인데, 디지털 이미지는 이렇게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네모칸으로</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되어 있는 픽셀이라는 격자들과 그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격자안의</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숫자라는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픽셀값으로</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구성돼있다. </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이 </a:t>
            </a:r>
            <a:r>
              <a:rPr kumimoji="0" lang="ko-KR" altLang="ko-KR" sz="1100" b="1" i="0" u="none" strike="noStrike" cap="none" normalizeH="0" baseline="0" dirty="0" err="1">
                <a:ln>
                  <a:noFill/>
                </a:ln>
                <a:solidFill>
                  <a:schemeClr val="accent3">
                    <a:lumMod val="75000"/>
                  </a:schemeClr>
                </a:solidFill>
                <a:effectLst/>
                <a:latin typeface="맑은 고딕" panose="020B0503020000020004" pitchFamily="50" charset="-127"/>
                <a:ea typeface="맑은 고딕" panose="020B0503020000020004" pitchFamily="50" charset="-127"/>
              </a:rPr>
              <a:t>픽셀값으로</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흰색에서 검정색의 </a:t>
            </a:r>
            <a:r>
              <a:rPr kumimoji="0" lang="ko-KR" altLang="ko-KR" sz="1100" b="1" i="0" u="none" strike="noStrike" cap="none" normalizeH="0" baseline="0" dirty="0" err="1">
                <a:ln>
                  <a:noFill/>
                </a:ln>
                <a:solidFill>
                  <a:schemeClr val="accent3">
                    <a:lumMod val="75000"/>
                  </a:schemeClr>
                </a:solidFill>
                <a:effectLst/>
                <a:latin typeface="맑은 고딕" panose="020B0503020000020004" pitchFamily="50" charset="-127"/>
                <a:ea typeface="맑은 고딕" panose="020B0503020000020004" pitchFamily="50" charset="-127"/>
              </a:rPr>
              <a:t>여러단계를</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표현하고 그것들의 패턴을 보며 사람의</a:t>
            </a:r>
            <a:r>
              <a:rPr kumimoji="0" lang="en-US"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이미지로 인식한다.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하지만 컴퓨터는 그저 이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픽셀값을</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읽을 뿐이다. 사람처럼 형태를 보는 것도 아니고 색을 보는 것도 아니다.</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a:t>
            </a:r>
            <a:endParaRPr kumimoji="0" lang="ko-KR" altLang="ko-KR" sz="16600" i="0" u="none" strike="noStrike" cap="none" normalizeH="0" baseline="0" dirty="0">
              <a:ln>
                <a:noFill/>
              </a:ln>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1100" i="0" u="none" strike="noStrike" cap="none" normalizeH="0" baseline="0" dirty="0">
                <a:ln>
                  <a:noFill/>
                </a:ln>
                <a:effectLst/>
                <a:latin typeface="맑은 고딕" panose="020B0503020000020004" pitchFamily="50" charset="-127"/>
                <a:ea typeface="맑은 고딕" panose="020B0503020000020004" pitchFamily="50" charset="-127"/>
              </a:rPr>
              <a:t>그림 </a:t>
            </a:r>
            <a:r>
              <a:rPr kumimoji="0" lang="en-US" altLang="ko-KR" sz="1100" i="0" u="none" strike="noStrike" cap="none" normalizeH="0" baseline="0" dirty="0">
                <a:ln>
                  <a:noFill/>
                </a:ln>
                <a:effectLst/>
                <a:latin typeface="맑은 고딕" panose="020B0503020000020004" pitchFamily="50" charset="-127"/>
                <a:ea typeface="맑은 고딕" panose="020B0503020000020004" pitchFamily="50" charset="-127"/>
              </a:rPr>
              <a:t>2</a:t>
            </a:r>
            <a:r>
              <a:rPr kumimoji="0" lang="ko-KR" altLang="en-US" sz="1100" i="0" u="none" strike="noStrike" cap="none" normalizeH="0" baseline="0" dirty="0">
                <a:ln>
                  <a:noFill/>
                </a:ln>
                <a:effectLst/>
                <a:latin typeface="맑은 고딕" panose="020B0503020000020004" pitchFamily="50" charset="-127"/>
                <a:ea typeface="맑은 고딕" panose="020B0503020000020004" pitchFamily="50" charset="-127"/>
              </a:rPr>
              <a:t>는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손으로 쓴 숫자, 1의 이미지를 보여준다. 이미지에서 가로의 픽셀 수는 25개, 세로의 픽셀 수도 25개, 즉 </a:t>
            </a:r>
            <a:r>
              <a:rPr kumimoji="0" lang="ko-KR" altLang="ko-KR" sz="1100" b="1" i="0" u="none" strike="noStrike" cap="none" normalizeH="0" baseline="0" dirty="0">
                <a:ln>
                  <a:noFill/>
                </a:ln>
                <a:effectLst/>
                <a:latin typeface="맑은 고딕" panose="020B0503020000020004" pitchFamily="50" charset="-127"/>
                <a:ea typeface="맑은 고딕" panose="020B0503020000020004" pitchFamily="50" charset="-127"/>
              </a:rPr>
              <a:t>총 </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25 </a:t>
            </a:r>
            <a:r>
              <a:rPr kumimoji="0" lang="ko-KR" altLang="ko-KR" sz="1100" b="1" i="0" u="none" strike="noStrike" cap="none" normalizeH="0" baseline="0" dirty="0" err="1">
                <a:ln>
                  <a:noFill/>
                </a:ln>
                <a:solidFill>
                  <a:schemeClr val="accent3">
                    <a:lumMod val="75000"/>
                  </a:schemeClr>
                </a:solidFill>
                <a:effectLst/>
                <a:latin typeface="맑은 고딕" panose="020B0503020000020004" pitchFamily="50" charset="-127"/>
                <a:ea typeface="맑은 고딕" panose="020B0503020000020004" pitchFamily="50" charset="-127"/>
              </a:rPr>
              <a:t>X</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25의 </a:t>
            </a:r>
            <a:r>
              <a:rPr kumimoji="0" lang="ko-KR" altLang="en-US"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해</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상도</a:t>
            </a:r>
            <a:r>
              <a:rPr kumimoji="0" lang="en-US"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a:t>
            </a:r>
            <a:r>
              <a:rPr kumimoji="0" lang="ko-KR" altLang="ko-KR" sz="1100" b="1" i="0" u="none" strike="noStrike" cap="none" normalizeH="0" baseline="0" dirty="0" err="1">
                <a:ln>
                  <a:noFill/>
                </a:ln>
                <a:solidFill>
                  <a:schemeClr val="accent3">
                    <a:lumMod val="75000"/>
                  </a:schemeClr>
                </a:solidFill>
                <a:effectLst/>
                <a:latin typeface="맑은 고딕" panose="020B0503020000020004" pitchFamily="50" charset="-127"/>
                <a:ea typeface="맑은 고딕" panose="020B0503020000020004" pitchFamily="50" charset="-127"/>
              </a:rPr>
              <a:t>resolution</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a:t>
            </a:r>
            <a:r>
              <a:rPr kumimoji="0" lang="en-US"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625개의 픽셀 값</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을 가지고 있다. 각 픽셀은 1또는 0이란 숫자가 들어 있다. 참고로 회색은 이해를 돕기 위해 표시를 한 것 뿐이다.</a:t>
            </a:r>
            <a:r>
              <a:rPr kumimoji="0" lang="en-US" altLang="ko-KR" sz="110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흑백으로 된 이미지이기 때문에 </a:t>
            </a:r>
            <a:r>
              <a:rPr kumimoji="0" lang="ko-KR" altLang="ko-KR" sz="1100" b="1" i="0" u="none" strike="noStrike" cap="none" normalizeH="0" baseline="0" dirty="0">
                <a:ln>
                  <a:noFill/>
                </a:ln>
                <a:effectLst/>
                <a:latin typeface="맑은 고딕" panose="020B0503020000020004" pitchFamily="50" charset="-127"/>
                <a:ea typeface="맑은 고딕" panose="020B0503020000020004" pitchFamily="50" charset="-127"/>
              </a:rPr>
              <a:t>검정색 잉크로 숫자가 써진 부분의 픽셀에는 1이 있고, 그렇지 않은 픽셀에는 흰색으로 0이라고 되어 있다.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이 숫자들을 좌측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상단줄부터</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우측 하단으로 쭉 읽어보면, 0,0,0,0,0, 0,0,0,0,0,0,0,0,0,0, … 이렇게 4줄을 읽고, </a:t>
            </a:r>
            <a:r>
              <a:rPr kumimoji="0" lang="ko-KR" altLang="ko-KR" sz="1100" b="1" i="0" u="sng" strike="noStrike" cap="none" normalizeH="0" baseline="0" dirty="0">
                <a:ln>
                  <a:noFill/>
                </a:ln>
                <a:effectLst/>
                <a:latin typeface="맑은 고딕" panose="020B0503020000020004" pitchFamily="50" charset="-127"/>
                <a:ea typeface="맑은 고딕" panose="020B0503020000020004" pitchFamily="50" charset="-127"/>
              </a:rPr>
              <a:t>다섯째 줄에 가서</a:t>
            </a:r>
            <a:r>
              <a:rPr kumimoji="0" lang="en-US" altLang="ko-KR" sz="1100" b="1" i="0" u="sng"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b="1" i="0" u="sng" strike="noStrike" cap="none" normalizeH="0" baseline="0" dirty="0">
                <a:ln>
                  <a:noFill/>
                </a:ln>
                <a:effectLst/>
                <a:latin typeface="맑은 고딕" panose="020B0503020000020004" pitchFamily="50" charset="-127"/>
                <a:ea typeface="맑은 고딕" panose="020B0503020000020004" pitchFamily="50" charset="-127"/>
              </a:rPr>
              <a:t>0,0,0,0,0,0,0,0,0,0,0,0,1,1,1,0,0,0,0,0,0,0,0,0,0,이라고 읽고</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같은 방식으로 나머지 픽셀을 모두 읽는다.</a:t>
            </a:r>
            <a:r>
              <a:rPr kumimoji="0" lang="en-US" altLang="ko-KR" sz="110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그러면 625개의 모든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픽셀값을</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읽게 된다. 참 단순하기 그지 없지만, 이런 숫자들의 모음을 멋진 말로 벡터(</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vector</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라고</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부른다. 또 다른 1이란 숫자는 조금 바뀐 패턴일 것이다. 이런 패턴의 공통적인 특징을 컴퓨터가 파악하면 손으로 쓴 1이란 숫자를 이해하게 된다.</a:t>
            </a:r>
            <a:r>
              <a:rPr kumimoji="0" lang="en-US" altLang="ko-KR" sz="1100" i="0" u="none" strike="noStrike" cap="none" normalizeH="0" baseline="0" dirty="0">
                <a:ln>
                  <a:noFill/>
                </a:ln>
                <a:effectLst/>
                <a:latin typeface="맑은 고딕" panose="020B0503020000020004" pitchFamily="50" charset="-127"/>
                <a:ea typeface="맑은 고딕" panose="020B0503020000020004" pitchFamily="50" charset="-127"/>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100" dirty="0">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사진 이미지의 해상도가 높으면,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픽셀수가</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더 많아진다. 앞의 25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X</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25의 이미지보다, 1024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X</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768의 이미지는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픽셀수가</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훨씬 많다. </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똑같은 장면이라도, </a:t>
            </a:r>
            <a:r>
              <a:rPr kumimoji="0" lang="ko-KR" altLang="ko-KR" sz="1100" b="1" i="0" u="none" strike="noStrike" cap="none" normalizeH="0" baseline="0" dirty="0" err="1">
                <a:ln>
                  <a:noFill/>
                </a:ln>
                <a:solidFill>
                  <a:schemeClr val="accent3">
                    <a:lumMod val="75000"/>
                  </a:schemeClr>
                </a:solidFill>
                <a:effectLst/>
                <a:latin typeface="맑은 고딕" panose="020B0503020000020004" pitchFamily="50" charset="-127"/>
                <a:ea typeface="맑은 고딕" panose="020B0503020000020004" pitchFamily="50" charset="-127"/>
              </a:rPr>
              <a:t>픽셀수가</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많다면 즉 해상도가 높은 카메라로 찍으면 사진의 표현이 </a:t>
            </a:r>
            <a:r>
              <a:rPr kumimoji="0" lang="ko-KR" altLang="ko-KR" sz="1100" b="1" i="0" u="none" strike="noStrike" cap="none" normalizeH="0" baseline="0" dirty="0" err="1">
                <a:ln>
                  <a:noFill/>
                </a:ln>
                <a:solidFill>
                  <a:schemeClr val="accent3">
                    <a:lumMod val="75000"/>
                  </a:schemeClr>
                </a:solidFill>
                <a:effectLst/>
                <a:latin typeface="맑은 고딕" panose="020B0503020000020004" pitchFamily="50" charset="-127"/>
                <a:ea typeface="맑은 고딕" panose="020B0503020000020004" pitchFamily="50" charset="-127"/>
              </a:rPr>
              <a:t>섬세해진다</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물론 앞에서는 0과 1로 코딩했지만, 4가지값으로 </a:t>
            </a:r>
            <a:r>
              <a:rPr kumimoji="0" lang="en-US" altLang="ko-KR" sz="110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코딩이 될 수도 있고, 256가지의 값 혹은 그 이상의 값으로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코딩될</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수도 있다. 숫자 범위가 넓을수록 더욱 정밀한 표현을 할 수 있다. </a:t>
            </a:r>
            <a:r>
              <a:rPr kumimoji="0" lang="ko-KR" altLang="ko-KR" sz="1100" i="0" u="sng" strike="noStrike" cap="none" normalizeH="0" baseline="0" dirty="0">
                <a:ln>
                  <a:noFill/>
                </a:ln>
                <a:effectLst/>
                <a:latin typeface="맑은 고딕" panose="020B0503020000020004" pitchFamily="50" charset="-127"/>
                <a:ea typeface="맑은 고딕" panose="020B0503020000020004" pitchFamily="50" charset="-127"/>
              </a:rPr>
              <a:t>색도</a:t>
            </a:r>
            <a:r>
              <a:rPr kumimoji="0" lang="en-US" altLang="ko-KR" sz="1100" i="0" u="sng"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i="0" u="sng" strike="noStrike" cap="none" normalizeH="0" baseline="0" dirty="0">
                <a:ln>
                  <a:noFill/>
                </a:ln>
                <a:effectLst/>
                <a:latin typeface="맑은 고딕" panose="020B0503020000020004" pitchFamily="50" charset="-127"/>
                <a:ea typeface="맑은 고딕" panose="020B0503020000020004" pitchFamily="50" charset="-127"/>
              </a:rPr>
              <a:t>마찬가지다. 여러가지 </a:t>
            </a:r>
            <a:r>
              <a:rPr kumimoji="0" lang="ko-KR" altLang="ko-KR" sz="1100" i="0" u="sng" strike="noStrike" cap="none" normalizeH="0" baseline="0" dirty="0" err="1">
                <a:ln>
                  <a:noFill/>
                </a:ln>
                <a:effectLst/>
                <a:latin typeface="맑은 고딕" panose="020B0503020000020004" pitchFamily="50" charset="-127"/>
                <a:ea typeface="맑은 고딕" panose="020B0503020000020004" pitchFamily="50" charset="-127"/>
              </a:rPr>
              <a:t>방법이있지만</a:t>
            </a:r>
            <a:r>
              <a:rPr kumimoji="0" lang="ko-KR" altLang="ko-KR" sz="1100" i="0" u="sng"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i="0" u="sng" strike="noStrike" cap="none" normalizeH="0" baseline="0" dirty="0" err="1">
                <a:ln>
                  <a:noFill/>
                </a:ln>
                <a:effectLst/>
                <a:latin typeface="맑은 고딕" panose="020B0503020000020004" pitchFamily="50" charset="-127"/>
                <a:ea typeface="맑은 고딕" panose="020B0503020000020004" pitchFamily="50" charset="-127"/>
              </a:rPr>
              <a:t>RGB방식을</a:t>
            </a:r>
            <a:r>
              <a:rPr kumimoji="0" lang="ko-KR" altLang="ko-KR" sz="1100" i="0" u="sng" strike="noStrike" cap="none" normalizeH="0" baseline="0" dirty="0">
                <a:ln>
                  <a:noFill/>
                </a:ln>
                <a:effectLst/>
                <a:latin typeface="맑은 고딕" panose="020B0503020000020004" pitchFamily="50" charset="-127"/>
                <a:ea typeface="맑은 고딕" panose="020B0503020000020004" pitchFamily="50" charset="-127"/>
              </a:rPr>
              <a:t> 사용해서</a:t>
            </a:r>
            <a:r>
              <a:rPr kumimoji="0" lang="en-US" altLang="ko-KR" sz="1100" i="0" u="sng"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i="0" u="sng" strike="noStrike" cap="none" normalizeH="0" baseline="0" dirty="0">
                <a:ln>
                  <a:noFill/>
                </a:ln>
                <a:effectLst/>
                <a:latin typeface="맑은 고딕" panose="020B0503020000020004" pitchFamily="50" charset="-127"/>
                <a:ea typeface="맑은 고딕" panose="020B0503020000020004" pitchFamily="50" charset="-127"/>
              </a:rPr>
              <a:t>각각의 색마다 256개의 스케일로</a:t>
            </a:r>
            <a:r>
              <a:rPr kumimoji="0" lang="en-US" altLang="ko-KR" sz="1100" i="0" u="sng"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i="0" u="sng" strike="noStrike" cap="none" normalizeH="0" baseline="0" dirty="0">
                <a:ln>
                  <a:noFill/>
                </a:ln>
                <a:effectLst/>
                <a:latin typeface="맑은 고딕" panose="020B0503020000020004" pitchFamily="50" charset="-127"/>
                <a:ea typeface="맑은 고딕" panose="020B0503020000020004" pitchFamily="50" charset="-127"/>
              </a:rPr>
              <a:t> 코딩을 할 수 있다. 이미지를 3층으로 쌓으면 RGB 방식의</a:t>
            </a:r>
            <a:r>
              <a:rPr kumimoji="0" lang="en-US" altLang="ko-KR" sz="1100" i="0" u="sng"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i="0" u="sng" strike="noStrike" cap="none" normalizeH="0" baseline="0" dirty="0">
                <a:ln>
                  <a:noFill/>
                </a:ln>
                <a:effectLst/>
                <a:latin typeface="맑은 고딕" panose="020B0503020000020004" pitchFamily="50" charset="-127"/>
                <a:ea typeface="맑은 고딕" panose="020B0503020000020004" pitchFamily="50" charset="-127"/>
              </a:rPr>
              <a:t> 컬러 이미지가 된다.</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100" i="0" u="none" strike="noStrike" cap="none" normalizeH="0" baseline="0" dirty="0">
              <a:ln>
                <a:noFill/>
              </a:ln>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상식적으로 두 이미지가 완벽하게 일치한다면, 즉 같은 이미지 두 장이라면, 각기 대응되는 픽셀의 값이 같을 것이다.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즉, 두 이미지에서 대응되는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픽셀값을</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빼준다면</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각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차이값은</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0이 될 것이다. 그리고 이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차이값들을</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모두 더한다면 0이 될 것이고, </a:t>
            </a:r>
            <a:r>
              <a:rPr kumimoji="0" lang="ko-KR" altLang="ko-KR" sz="1100" b="1" i="0" u="none" strike="noStrike" cap="none" normalizeH="0" baseline="0" dirty="0">
                <a:ln>
                  <a:noFill/>
                </a:ln>
                <a:solidFill>
                  <a:srgbClr val="FF0000"/>
                </a:solidFill>
                <a:effectLst/>
                <a:latin typeface="맑은 고딕" panose="020B0503020000020004" pitchFamily="50" charset="-127"/>
                <a:ea typeface="맑은 고딕" panose="020B0503020000020004" pitchFamily="50" charset="-127"/>
              </a:rPr>
              <a:t>그렇다면 두 이미지가 같다라고</a:t>
            </a:r>
            <a:r>
              <a:rPr kumimoji="0" lang="en-US" altLang="ko-KR" sz="1100" b="1" i="0" u="none" strike="noStrike" cap="none" normalizeH="0" baseline="0" dirty="0">
                <a:ln>
                  <a:noFill/>
                </a:ln>
                <a:solidFill>
                  <a:srgbClr val="FF0000"/>
                </a:solidFill>
                <a:effectLst/>
                <a:latin typeface="맑은 고딕" panose="020B0503020000020004" pitchFamily="50" charset="-127"/>
                <a:ea typeface="맑은 고딕" panose="020B0503020000020004" pitchFamily="50" charset="-127"/>
              </a:rPr>
              <a:t> </a:t>
            </a:r>
            <a:r>
              <a:rPr kumimoji="0" lang="ko-KR" altLang="ko-KR" sz="1100" b="1" i="0" u="none" strike="noStrike" cap="none" normalizeH="0" baseline="0" dirty="0">
                <a:ln>
                  <a:noFill/>
                </a:ln>
                <a:solidFill>
                  <a:srgbClr val="FF0000"/>
                </a:solidFill>
                <a:effectLst/>
                <a:latin typeface="맑은 고딕" panose="020B0503020000020004" pitchFamily="50" charset="-127"/>
                <a:ea typeface="맑은 고딕" panose="020B0503020000020004" pitchFamily="50" charset="-127"/>
              </a:rPr>
              <a:t>말할 수 있다.</a:t>
            </a:r>
            <a:r>
              <a:rPr kumimoji="0" lang="en-US" altLang="ko-KR" sz="1100" b="1" i="0" u="none" strike="noStrike" cap="none" normalizeH="0" baseline="0" dirty="0">
                <a:ln>
                  <a:noFill/>
                </a:ln>
                <a:solidFill>
                  <a:srgbClr val="FF0000"/>
                </a:solidFill>
                <a:effectLst/>
                <a:latin typeface="맑은 고딕" panose="020B0503020000020004" pitchFamily="50" charset="-127"/>
                <a:ea typeface="맑은 고딕" panose="020B0503020000020004" pitchFamily="50" charset="-127"/>
              </a:rPr>
              <a:t> </a:t>
            </a:r>
            <a:r>
              <a:rPr kumimoji="0" lang="ko-KR" altLang="ko-KR" sz="1100" b="1" i="0" u="none" strike="noStrike" cap="none" normalizeH="0" baseline="0" dirty="0">
                <a:ln>
                  <a:noFill/>
                </a:ln>
                <a:solidFill>
                  <a:srgbClr val="FF0000"/>
                </a:solidFill>
                <a:effectLst/>
                <a:latin typeface="맑은 고딕" panose="020B0503020000020004" pitchFamily="50" charset="-127"/>
                <a:ea typeface="맑은 고딕" panose="020B0503020000020004" pitchFamily="50" charset="-127"/>
              </a:rPr>
              <a:t>마찬 가지로 조금씩 이미지가 다를 수 있다. 같은 방식을 적용해서, 그 총합이 0에 가까우면 가까울수록 두 이미지는 비슷할 것이고, 총합이 0보다 크면 클수록 두 이미지는 다르다고 말할 수 있다.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이 방식은 실제로 </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두 </a:t>
            </a:r>
            <a:r>
              <a:rPr kumimoji="0" lang="ko-KR" altLang="ko-KR" sz="1100" b="1" i="0" u="none" strike="noStrike" cap="none" normalizeH="0" baseline="0" dirty="0" err="1">
                <a:ln>
                  <a:noFill/>
                </a:ln>
                <a:solidFill>
                  <a:schemeClr val="accent3">
                    <a:lumMod val="75000"/>
                  </a:schemeClr>
                </a:solidFill>
                <a:effectLst/>
                <a:latin typeface="맑은 고딕" panose="020B0503020000020004" pitchFamily="50" charset="-127"/>
                <a:ea typeface="맑은 고딕" panose="020B0503020000020004" pitchFamily="50" charset="-127"/>
              </a:rPr>
              <a:t>이미지간의</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유사성을 비교하는 </a:t>
            </a:r>
            <a:r>
              <a:rPr kumimoji="0" lang="ko-KR" altLang="ko-KR" sz="1100" b="1" i="0" u="none" strike="noStrike" cap="none" normalizeH="0" baseline="0" dirty="0" err="1">
                <a:ln>
                  <a:noFill/>
                </a:ln>
                <a:solidFill>
                  <a:schemeClr val="accent3">
                    <a:lumMod val="75000"/>
                  </a:schemeClr>
                </a:solidFill>
                <a:effectLst/>
                <a:latin typeface="맑은 고딕" panose="020B0503020000020004" pitchFamily="50" charset="-127"/>
                <a:ea typeface="맑은 고딕" panose="020B0503020000020004" pitchFamily="50" charset="-127"/>
              </a:rPr>
              <a:t>알고리듬인</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a:t>
            </a:r>
            <a:r>
              <a:rPr kumimoji="0" lang="ko-KR" altLang="ko-KR" sz="1100" b="1" i="0" u="none" strike="noStrike" cap="none" normalizeH="0" baseline="0" dirty="0" err="1">
                <a:ln>
                  <a:noFill/>
                </a:ln>
                <a:solidFill>
                  <a:schemeClr val="accent3">
                    <a:lumMod val="75000"/>
                  </a:schemeClr>
                </a:solidFill>
                <a:effectLst/>
                <a:latin typeface="맑은 고딕" panose="020B0503020000020004" pitchFamily="50" charset="-127"/>
                <a:ea typeface="맑은 고딕" panose="020B0503020000020004" pitchFamily="50" charset="-127"/>
              </a:rPr>
              <a:t>해밍</a:t>
            </a:r>
            <a:r>
              <a:rPr kumimoji="0" lang="ko-KR"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거리 </a:t>
            </a:r>
            <a:r>
              <a:rPr kumimoji="0" lang="ko-KR" altLang="ko-KR" sz="1100" b="1" i="0" u="none" strike="noStrike" cap="none" normalizeH="0" baseline="0" dirty="0" err="1">
                <a:ln>
                  <a:noFill/>
                </a:ln>
                <a:solidFill>
                  <a:schemeClr val="accent3">
                    <a:lumMod val="75000"/>
                  </a:schemeClr>
                </a:solidFill>
                <a:effectLst/>
                <a:latin typeface="맑은 고딕" panose="020B0503020000020004" pitchFamily="50" charset="-127"/>
                <a:ea typeface="맑은 고딕" panose="020B0503020000020004" pitchFamily="50" charset="-127"/>
              </a:rPr>
              <a:t>구하기라는</a:t>
            </a:r>
            <a:r>
              <a:rPr kumimoji="0" lang="en-US" altLang="ko-KR" sz="1100" b="1" i="0" u="none" strike="noStrike" cap="none" normalizeH="0" baseline="0" dirty="0">
                <a:ln>
                  <a:noFill/>
                </a:ln>
                <a:solidFill>
                  <a:schemeClr val="accent3">
                    <a:lumMod val="75000"/>
                  </a:schemeClr>
                </a:solidFill>
                <a:effectLst/>
                <a:latin typeface="맑은 고딕" panose="020B0503020000020004" pitchFamily="50" charset="-127"/>
                <a:ea typeface="맑은 고딕" panose="020B0503020000020004" pitchFamily="50" charset="-127"/>
              </a:rPr>
              <a:t> </a:t>
            </a:r>
            <a:r>
              <a:rPr kumimoji="0" lang="ko-KR" altLang="ko-KR" sz="1100" b="1" i="0" u="none" strike="noStrike" cap="none" normalizeH="0" baseline="0" dirty="0" err="1">
                <a:ln>
                  <a:noFill/>
                </a:ln>
                <a:solidFill>
                  <a:schemeClr val="accent3">
                    <a:lumMod val="75000"/>
                  </a:schemeClr>
                </a:solidFill>
                <a:effectLst/>
                <a:latin typeface="맑은 고딕" panose="020B0503020000020004" pitchFamily="50" charset="-127"/>
                <a:ea typeface="맑은 고딕" panose="020B0503020000020004" pitchFamily="50" charset="-127"/>
              </a:rPr>
              <a:t>알고리듬</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을</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이해하기 쉽게 살짝 변형한 것이다. 이렇게 빼기를 이용하는 방법도 있지만, 일단 숫자로 되어 있기에 수학이나 통계의 다양한</a:t>
            </a:r>
            <a:r>
              <a:rPr kumimoji="0" lang="en-US" altLang="ko-KR" sz="110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방법을 거의 모두 동원할 수 있다. 문제는 얼마나 정확히 얼마나 빨리 계산을 </a:t>
            </a:r>
            <a:r>
              <a:rPr kumimoji="0" lang="ko-KR" altLang="ko-KR" sz="1100" i="0" u="none" strike="noStrike" cap="none" normalizeH="0" baseline="0" dirty="0" err="1">
                <a:ln>
                  <a:noFill/>
                </a:ln>
                <a:effectLst/>
                <a:latin typeface="맑은 고딕" panose="020B0503020000020004" pitchFamily="50" charset="-127"/>
                <a:ea typeface="맑은 고딕" panose="020B0503020000020004" pitchFamily="50" charset="-127"/>
              </a:rPr>
              <a:t>하는가일</a:t>
            </a:r>
            <a:r>
              <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rPr>
              <a:t> 뿐이다.</a:t>
            </a:r>
            <a:endParaRPr kumimoji="0" lang="en-US" altLang="ko-KR" sz="1100" i="0" u="none" strike="noStrike" cap="none" normalizeH="0" baseline="0" dirty="0">
              <a:ln>
                <a:noFill/>
              </a:ln>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100" i="0" u="none" strike="noStrike" cap="none" normalizeH="0" baseline="0" dirty="0">
              <a:ln>
                <a:noFill/>
              </a:ln>
              <a:effectLst/>
              <a:latin typeface="맑은 고딕" panose="020B0503020000020004" pitchFamily="50" charset="-127"/>
              <a:ea typeface="맑은 고딕" panose="020B0503020000020004" pitchFamily="50" charset="-127"/>
            </a:endParaRPr>
          </a:p>
        </p:txBody>
      </p:sp>
      <p:pic>
        <p:nvPicPr>
          <p:cNvPr id="1039" name="Picture 15" descr="그림2 픽셀값이 보이는 사진 예">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9857" y="1541305"/>
            <a:ext cx="3182251" cy="12658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그림3 손글씨 이미지"/>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9857" y="2938864"/>
            <a:ext cx="3182251" cy="3585027"/>
          </a:xfrm>
          <a:prstGeom prst="rect">
            <a:avLst/>
          </a:prstGeom>
          <a:noFill/>
          <a:extLst>
            <a:ext uri="{909E8E84-426E-40DD-AFC4-6F175D3DCCD1}">
              <a14:hiddenFill xmlns:a14="http://schemas.microsoft.com/office/drawing/2010/main">
                <a:solidFill>
                  <a:srgbClr val="FFFFFF"/>
                </a:solidFill>
              </a14:hiddenFill>
            </a:ext>
          </a:extLst>
        </p:spPr>
      </p:pic>
      <p:sp>
        <p:nvSpPr>
          <p:cNvPr id="53" name="실행 단추: 시작 52">
            <a:hlinkClick r:id="rId7" action="ppaction://hlinksldjump" highlightClick="1"/>
          </p:cNvPr>
          <p:cNvSpPr/>
          <p:nvPr/>
        </p:nvSpPr>
        <p:spPr>
          <a:xfrm>
            <a:off x="11577451" y="140677"/>
            <a:ext cx="476803" cy="475306"/>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4" name="개체 53"/>
          <p:cNvGraphicFramePr>
            <a:graphicFrameLocks noChangeAspect="1"/>
          </p:cNvGraphicFramePr>
          <p:nvPr>
            <p:extLst>
              <p:ext uri="{D42A27DB-BD31-4B8C-83A1-F6EECF244321}">
                <p14:modId xmlns:p14="http://schemas.microsoft.com/office/powerpoint/2010/main" val="1292966483"/>
              </p:ext>
            </p:extLst>
          </p:nvPr>
        </p:nvGraphicFramePr>
        <p:xfrm>
          <a:off x="5809999" y="5743101"/>
          <a:ext cx="2111870" cy="1016794"/>
        </p:xfrm>
        <a:graphic>
          <a:graphicData uri="http://schemas.openxmlformats.org/presentationml/2006/ole">
            <mc:AlternateContent xmlns:mc="http://schemas.openxmlformats.org/markup-compatibility/2006">
              <mc:Choice xmlns:v="urn:schemas-microsoft-com:vml" Requires="v">
                <p:oleObj spid="_x0000_s1337" name="Document" showAsIcon="1" r:id="rId8" imgW="914400" imgH="792360" progId="Word.Document.12">
                  <p:embed/>
                </p:oleObj>
              </mc:Choice>
              <mc:Fallback>
                <p:oleObj name="Document" showAsIcon="1" r:id="rId8" imgW="914400" imgH="792360" progId="Word.Document.12">
                  <p:embed/>
                  <p:pic>
                    <p:nvPicPr>
                      <p:cNvPr id="0" name=""/>
                      <p:cNvPicPr/>
                      <p:nvPr/>
                    </p:nvPicPr>
                    <p:blipFill>
                      <a:blip r:embed="rId9"/>
                      <a:stretch>
                        <a:fillRect/>
                      </a:stretch>
                    </p:blipFill>
                    <p:spPr>
                      <a:xfrm>
                        <a:off x="5809999" y="5743101"/>
                        <a:ext cx="2111870" cy="1016794"/>
                      </a:xfrm>
                      <a:prstGeom prst="rect">
                        <a:avLst/>
                      </a:prstGeom>
                      <a:solidFill>
                        <a:schemeClr val="accent3">
                          <a:lumMod val="60000"/>
                          <a:lumOff val="40000"/>
                        </a:schemeClr>
                      </a:solidFill>
                    </p:spPr>
                  </p:pic>
                </p:oleObj>
              </mc:Fallback>
            </mc:AlternateContent>
          </a:graphicData>
        </a:graphic>
      </p:graphicFrame>
    </p:spTree>
    <p:extLst>
      <p:ext uri="{BB962C8B-B14F-4D97-AF65-F5344CB8AC3E}">
        <p14:creationId xmlns:p14="http://schemas.microsoft.com/office/powerpoint/2010/main" val="13721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532813" y="650631"/>
            <a:ext cx="3125787" cy="1166756"/>
          </a:xfrm>
        </p:spPr>
        <p:txBody>
          <a:bodyPr rtlCol="0">
            <a:noAutofit/>
          </a:bodyPr>
          <a:lstStyle/>
          <a:p>
            <a:pPr lvl="1" algn="l" rtl="0" latinLnBrk="1">
              <a:lnSpc>
                <a:spcPct val="90000"/>
              </a:lnSpc>
              <a:spcBef>
                <a:spcPct val="0"/>
              </a:spcBef>
            </a:pPr>
            <a:r>
              <a:rPr lang="ko-KR" altLang="en-US" b="1" dirty="0">
                <a:solidFill>
                  <a:schemeClr val="bg1"/>
                </a:solidFill>
              </a:rPr>
              <a:t>참고 </a:t>
            </a:r>
            <a:r>
              <a:rPr lang="en-US" altLang="ko-KR" b="1" dirty="0">
                <a:solidFill>
                  <a:schemeClr val="bg1"/>
                </a:solidFill>
              </a:rPr>
              <a:t>:</a:t>
            </a:r>
            <a:br>
              <a:rPr lang="en-US" altLang="ko-KR" b="1" dirty="0">
                <a:solidFill>
                  <a:schemeClr val="bg1"/>
                </a:solidFill>
              </a:rPr>
            </a:br>
            <a:br>
              <a:rPr lang="en-US" altLang="ko-KR" b="1" dirty="0">
                <a:solidFill>
                  <a:schemeClr val="bg1"/>
                </a:solidFill>
              </a:rPr>
            </a:br>
            <a:endParaRPr lang="ko-KR" altLang="en-US" sz="2800" dirty="0">
              <a:solidFill>
                <a:schemeClr val="bg1"/>
              </a:solidFill>
            </a:endParaRPr>
          </a:p>
        </p:txBody>
      </p:sp>
      <p:sp>
        <p:nvSpPr>
          <p:cNvPr id="6" name="텍스트 개체 틀 2"/>
          <p:cNvSpPr>
            <a:spLocks noGrp="1"/>
          </p:cNvSpPr>
          <p:nvPr>
            <p:ph type="body" sz="half" idx="2"/>
          </p:nvPr>
        </p:nvSpPr>
        <p:spPr>
          <a:xfrm>
            <a:off x="8620735" y="2373841"/>
            <a:ext cx="3125787" cy="1580440"/>
          </a:xfrm>
          <a:solidFill>
            <a:schemeClr val="accent1">
              <a:lumMod val="60000"/>
              <a:lumOff val="40000"/>
            </a:schemeClr>
          </a:solidFill>
        </p:spPr>
        <p:txBody>
          <a:bodyPr rtlCol="0"/>
          <a:lstStyle/>
          <a:p>
            <a:pPr marL="285750" lvl="2" indent="-285750" algn="ctr">
              <a:buFont typeface="Arial" panose="020B0604020202020204" pitchFamily="34" charset="0"/>
              <a:buChar char="•"/>
            </a:pPr>
            <a:endParaRPr lang="en-US" altLang="ko-KR" sz="1600" dirty="0"/>
          </a:p>
          <a:p>
            <a:pPr marL="285750" lvl="2" indent="-285750" algn="ctr">
              <a:buFont typeface="Arial" panose="020B0604020202020204" pitchFamily="34" charset="0"/>
              <a:buChar char="•"/>
            </a:pPr>
            <a:endParaRPr lang="en-US" altLang="ko-KR" sz="1600" dirty="0"/>
          </a:p>
          <a:p>
            <a:pPr marL="0" lvl="2" algn="ctr"/>
            <a:r>
              <a:rPr lang="ko-KR" altLang="en-US" sz="1600" dirty="0"/>
              <a:t>해시의 특징</a:t>
            </a:r>
            <a:endParaRPr lang="en-US" altLang="ko-KR" sz="1600" dirty="0"/>
          </a:p>
        </p:txBody>
      </p:sp>
      <p:sp>
        <p:nvSpPr>
          <p:cNvPr id="7" name="텍스트 개체 틀 2"/>
          <p:cNvSpPr txBox="1">
            <a:spLocks/>
          </p:cNvSpPr>
          <p:nvPr/>
        </p:nvSpPr>
        <p:spPr>
          <a:xfrm>
            <a:off x="8620734" y="4167555"/>
            <a:ext cx="3125787" cy="2426676"/>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r>
              <a:rPr lang="ko-KR" altLang="en-US" sz="1200" dirty="0">
                <a:solidFill>
                  <a:schemeClr val="tx1"/>
                </a:solidFill>
              </a:rPr>
              <a:t>해시</a:t>
            </a:r>
            <a:r>
              <a:rPr lang="en-US" altLang="ko-KR" sz="1200" dirty="0">
                <a:solidFill>
                  <a:schemeClr val="tx1"/>
                </a:solidFill>
              </a:rPr>
              <a:t>(Hash)</a:t>
            </a:r>
            <a:r>
              <a:rPr lang="ko-KR" altLang="en-US" sz="1200" dirty="0">
                <a:solidFill>
                  <a:schemeClr val="tx1"/>
                </a:solidFill>
              </a:rPr>
              <a:t>는 하나의 문자열을</a:t>
            </a:r>
            <a:r>
              <a:rPr lang="en-US" altLang="ko-KR" sz="1200" dirty="0">
                <a:solidFill>
                  <a:schemeClr val="tx1"/>
                </a:solidFill>
              </a:rPr>
              <a:t>, </a:t>
            </a:r>
            <a:r>
              <a:rPr lang="ko-KR" altLang="en-US" sz="1200" dirty="0">
                <a:solidFill>
                  <a:schemeClr val="tx1"/>
                </a:solidFill>
              </a:rPr>
              <a:t>이를 상징하는 더 짧은 길이의 값이나 키로 변환하는 것이다</a:t>
            </a:r>
            <a:r>
              <a:rPr lang="en-US" altLang="ko-KR" sz="1200" dirty="0">
                <a:solidFill>
                  <a:schemeClr val="tx1"/>
                </a:solidFill>
              </a:rPr>
              <a:t>.</a:t>
            </a:r>
          </a:p>
          <a:p>
            <a:pPr marL="285750" indent="-285750">
              <a:buFont typeface="Arial" pitchFamily="34" charset="0"/>
              <a:buChar char="•"/>
            </a:pPr>
            <a:r>
              <a:rPr lang="ko-KR" altLang="en-US" sz="1200" dirty="0">
                <a:solidFill>
                  <a:schemeClr val="tx1"/>
                </a:solidFill>
              </a:rPr>
              <a:t>해시는 암호화와는 다른 개념인데</a:t>
            </a:r>
            <a:r>
              <a:rPr lang="en-US" altLang="ko-KR" sz="1200" dirty="0">
                <a:solidFill>
                  <a:schemeClr val="tx1"/>
                </a:solidFill>
              </a:rPr>
              <a:t>, </a:t>
            </a:r>
            <a:r>
              <a:rPr lang="ko-KR" altLang="en-US" sz="1200" dirty="0">
                <a:solidFill>
                  <a:schemeClr val="tx1"/>
                </a:solidFill>
              </a:rPr>
              <a:t>암호가 정보를 숨기기 위한 것이라면 해시는 정보의 </a:t>
            </a:r>
            <a:r>
              <a:rPr lang="ko-KR" altLang="en-US" sz="1200" dirty="0" err="1">
                <a:solidFill>
                  <a:schemeClr val="tx1"/>
                </a:solidFill>
              </a:rPr>
              <a:t>위변조를</a:t>
            </a:r>
            <a:r>
              <a:rPr lang="ko-KR" altLang="en-US" sz="1200" dirty="0">
                <a:solidFill>
                  <a:schemeClr val="tx1"/>
                </a:solidFill>
              </a:rPr>
              <a:t> 확인하기 위한</a:t>
            </a:r>
            <a:r>
              <a:rPr lang="en-US" altLang="ko-KR" sz="1200" dirty="0">
                <a:solidFill>
                  <a:schemeClr val="tx1"/>
                </a:solidFill>
              </a:rPr>
              <a:t> </a:t>
            </a:r>
            <a:r>
              <a:rPr lang="ko-KR" altLang="en-US" sz="1200" dirty="0">
                <a:solidFill>
                  <a:schemeClr val="tx1"/>
                </a:solidFill>
              </a:rPr>
              <a:t>방법이다</a:t>
            </a:r>
            <a:r>
              <a:rPr lang="en-US" altLang="ko-KR" sz="1200" dirty="0">
                <a:solidFill>
                  <a:schemeClr val="tx1"/>
                </a:solidFill>
              </a:rPr>
              <a:t>. </a:t>
            </a:r>
            <a:endParaRPr lang="ko-KR" altLang="en-US" sz="1200" dirty="0">
              <a:solidFill>
                <a:schemeClr val="tx1"/>
              </a:solidFill>
            </a:endParaRPr>
          </a:p>
        </p:txBody>
      </p:sp>
      <p:sp>
        <p:nvSpPr>
          <p:cNvPr id="13" name="Rectangle 1"/>
          <p:cNvSpPr>
            <a:spLocks noChangeArrowheads="1"/>
          </p:cNvSpPr>
          <p:nvPr/>
        </p:nvSpPr>
        <p:spPr bwMode="auto">
          <a:xfrm>
            <a:off x="298938" y="224699"/>
            <a:ext cx="7458635" cy="63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0880" tIns="57132" rIns="38088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050" b="0" i="0" u="none" strike="noStrike" cap="none" normalizeH="0" baseline="0" dirty="0">
                <a:ln>
                  <a:noFill/>
                </a:ln>
                <a:solidFill>
                  <a:srgbClr val="0033AC"/>
                </a:solidFill>
                <a:effectLst/>
                <a:latin typeface="맑은 고딕" panose="020B0503020000020004" pitchFamily="50" charset="-127"/>
                <a:ea typeface="맑은 고딕" panose="020B0503020000020004" pitchFamily="50" charset="-127"/>
                <a:hlinkClick r:id="rId3"/>
              </a:rPr>
              <a:t>해시</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는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평문의</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길이에 상관없이 해시 결과의 길이가 모두 같고,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평문이</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아주 조금만 달라도 결과를 추측하기 불가능할 정도로 다르게 나타난다. 대표적인 해시 알고리즘인 MD5를 통해 해시의 특징을 알아보자. [그림 8-29]는 세 가지 형태의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평문에</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대한 MD5 해시의 결과이다. </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a:ln>
                  <a:noFill/>
                </a:ln>
                <a:solidFill>
                  <a:srgbClr val="0033AC"/>
                </a:solidFill>
                <a:effectLst/>
                <a:latin typeface="맑은 고딕" panose="020B0503020000020004" pitchFamily="50" charset="-127"/>
                <a:ea typeface="맑은 고딕" panose="020B0503020000020004" pitchFamily="50" charset="-127"/>
                <a:hlinkClick r:id="rId4"/>
              </a:rPr>
              <a:t>  </a:t>
            </a:r>
            <a:r>
              <a:rPr kumimoji="0" lang="ko-KR" altLang="ko-KR" sz="2120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a:t>
            </a:r>
            <a:endParaRPr kumimoji="0" lang="en-US" altLang="ko-KR" sz="2120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1" i="0" u="none" strike="noStrike" cap="none" normalizeH="0" baseline="0" dirty="0">
                <a:ln>
                  <a:noFill/>
                </a:ln>
                <a:solidFill>
                  <a:srgbClr val="888888"/>
                </a:solidFill>
                <a:effectLst/>
                <a:latin typeface="맑은 고딕" panose="020B0503020000020004" pitchFamily="50" charset="-127"/>
                <a:ea typeface="맑은 고딕" panose="020B0503020000020004" pitchFamily="50" charset="-127"/>
              </a:rPr>
              <a:t>[그림 8-29] 각 </a:t>
            </a:r>
            <a:r>
              <a:rPr kumimoji="0" lang="ko-KR" altLang="ko-KR" sz="1000" b="1" i="0" u="none" strike="noStrike" cap="none" normalizeH="0" baseline="0" dirty="0" err="1">
                <a:ln>
                  <a:noFill/>
                </a:ln>
                <a:solidFill>
                  <a:srgbClr val="888888"/>
                </a:solidFill>
                <a:effectLst/>
                <a:latin typeface="맑은 고딕" panose="020B0503020000020004" pitchFamily="50" charset="-127"/>
                <a:ea typeface="맑은 고딕" panose="020B0503020000020004" pitchFamily="50" charset="-127"/>
              </a:rPr>
              <a:t>평문에</a:t>
            </a:r>
            <a:r>
              <a:rPr kumimoji="0" lang="ko-KR" altLang="ko-KR" sz="1000" b="1" i="0" u="none" strike="noStrike" cap="none" normalizeH="0" baseline="0" dirty="0">
                <a:ln>
                  <a:noFill/>
                </a:ln>
                <a:solidFill>
                  <a:srgbClr val="888888"/>
                </a:solidFill>
                <a:effectLst/>
                <a:latin typeface="맑은 고딕" panose="020B0503020000020004" pitchFamily="50" charset="-127"/>
                <a:ea typeface="맑은 고딕" panose="020B0503020000020004" pitchFamily="50" charset="-127"/>
              </a:rPr>
              <a:t> 대한 MD5 </a:t>
            </a:r>
            <a:r>
              <a:rPr kumimoji="0" lang="ko-KR" altLang="ko-KR" sz="1000" b="1" i="0" u="none" strike="noStrike" cap="none" normalizeH="0" baseline="0" dirty="0" err="1">
                <a:ln>
                  <a:noFill/>
                </a:ln>
                <a:solidFill>
                  <a:srgbClr val="888888"/>
                </a:solidFill>
                <a:effectLst/>
                <a:latin typeface="맑은 고딕" panose="020B0503020000020004" pitchFamily="50" charset="-127"/>
                <a:ea typeface="맑은 고딕" panose="020B0503020000020004" pitchFamily="50" charset="-127"/>
              </a:rPr>
              <a:t>해시값</a:t>
            </a:r>
            <a:r>
              <a:rPr kumimoji="0" lang="ko-KR" altLang="ko-KR" sz="1000" b="0" i="0" u="none" strike="noStrike" cap="none" normalizeH="0" baseline="0" dirty="0">
                <a:ln>
                  <a:noFill/>
                </a:ln>
                <a:solidFill>
                  <a:srgbClr val="888888"/>
                </a:solidFill>
                <a:effectLst/>
                <a:latin typeface="맑은 고딕" panose="020B0503020000020004" pitchFamily="50" charset="-127"/>
                <a:ea typeface="맑은 고딕" panose="020B0503020000020004" pitchFamily="50" charset="-127"/>
              </a:rPr>
              <a:t> </a:t>
            </a:r>
            <a:endPar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dirty="0">
              <a:solidFill>
                <a:srgbClr val="333333"/>
              </a:solidFill>
              <a:latin typeface="맑은 고딕" panose="020B0503020000020004" pitchFamily="50" charset="-127"/>
              <a:ea typeface="맑은 고딕" panose="020B0503020000020004" pitchFamily="50" charset="-127"/>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050" b="1" i="0" u="sng"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세 </a:t>
            </a:r>
            <a:r>
              <a:rPr kumimoji="0" lang="ko-KR" altLang="ko-KR" sz="1050" b="1" i="0" u="sng"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평문은</a:t>
            </a:r>
            <a:r>
              <a:rPr kumimoji="0" lang="ko-KR" altLang="ko-KR" sz="1050" b="1" i="0" u="sng"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길이가 각각 다르지만, 해시 결과는 32개의 문자로 길이가 모두 같다</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또한 두 번째와 세 번째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평문은</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단어 하나만 다를 뿐인데 해시 결과는 완전히 다르다. 이와 같은 결과는 해시가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해시값을</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통해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해시되기</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전의 값을 추측하기가 불가능한 특징을 가졌기 때문이다.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예를 들어 </a:t>
            </a:r>
            <a:r>
              <a:rPr kumimoji="0" lang="ko-KR" altLang="ko-KR" sz="1050" b="1" i="0" u="sng"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하나의 단어를 제외한 모든 내용이 같은 책이 두 권 있다고 해보자. 이 두 책의 내용을 해시로 생성해서 비교해보면 해시 결과가 전혀 다르고 길이만 32개의 문자로 같게 나타난다. 즉 똑같은 해시 결과가 나온다면 두 책은 완벽하게 똑같다고 볼 수 있다.</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그렇다면 MD5는 몇 가지의 해시 결과 값을 만들까? MD5는 32개의 16진수로 이루어졌으므로 16</a:t>
            </a:r>
            <a:r>
              <a:rPr kumimoji="0" lang="ko-KR" altLang="ko-KR" sz="900" b="0" i="0" u="none" strike="noStrike" cap="none" normalizeH="0" baseline="30000" dirty="0">
                <a:ln>
                  <a:noFill/>
                </a:ln>
                <a:solidFill>
                  <a:srgbClr val="333333"/>
                </a:solidFill>
                <a:effectLst/>
                <a:latin typeface="맑은 고딕" panose="020B0503020000020004" pitchFamily="50" charset="-127"/>
                <a:ea typeface="맑은 고딕" panose="020B0503020000020004" pitchFamily="50" charset="-127"/>
              </a:rPr>
              <a:t>32</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 340,282,366,920,938,463,463,374,607,431,768,211,456개의 결과 값이 존재한다. 큰 수이지만 무한은 아니다.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하지만 우리가 사용해야 하는 데이터는 사실상 무한에 가까우므로, 다른 값의 데이터를 입력했더라도 해시 결과 값이 같을 수 있다. 이를 충돌(</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Collision</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)이라 한다. 충돌이 자주 일어나는 해시는 해시를 이용해 구현한 기능이 무력화되는 위험에 노출되기 때문에 좋은 해시가 아니다. </a:t>
            </a:r>
          </a:p>
        </p:txBody>
      </p:sp>
      <p:pic>
        <p:nvPicPr>
          <p:cNvPr id="14" name="Picture 2" descr="[그림 8-29] 각 평문에 대한 MD5 해시값">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06" y="1144406"/>
            <a:ext cx="6737986"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6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532813" y="650631"/>
            <a:ext cx="3125787" cy="1166756"/>
          </a:xfrm>
        </p:spPr>
        <p:txBody>
          <a:bodyPr rtlCol="0">
            <a:noAutofit/>
          </a:bodyPr>
          <a:lstStyle/>
          <a:p>
            <a:pPr lvl="1" algn="l" rtl="0" latinLnBrk="1">
              <a:lnSpc>
                <a:spcPct val="90000"/>
              </a:lnSpc>
              <a:spcBef>
                <a:spcPct val="0"/>
              </a:spcBef>
            </a:pPr>
            <a:r>
              <a:rPr lang="ko-KR" altLang="en-US" b="1" dirty="0">
                <a:solidFill>
                  <a:schemeClr val="bg1"/>
                </a:solidFill>
              </a:rPr>
              <a:t>참고 </a:t>
            </a:r>
            <a:r>
              <a:rPr lang="en-US" altLang="ko-KR" b="1" dirty="0">
                <a:solidFill>
                  <a:schemeClr val="bg1"/>
                </a:solidFill>
              </a:rPr>
              <a:t>:</a:t>
            </a:r>
            <a:br>
              <a:rPr lang="en-US" altLang="ko-KR" b="1" dirty="0">
                <a:solidFill>
                  <a:schemeClr val="bg1"/>
                </a:solidFill>
              </a:rPr>
            </a:br>
            <a:br>
              <a:rPr lang="en-US" altLang="ko-KR" b="1" dirty="0">
                <a:solidFill>
                  <a:schemeClr val="bg1"/>
                </a:solidFill>
              </a:rPr>
            </a:br>
            <a:endParaRPr lang="ko-KR" altLang="en-US" sz="2800" dirty="0">
              <a:solidFill>
                <a:schemeClr val="bg1"/>
              </a:solidFill>
            </a:endParaRPr>
          </a:p>
        </p:txBody>
      </p:sp>
      <p:sp>
        <p:nvSpPr>
          <p:cNvPr id="6" name="텍스트 개체 틀 2"/>
          <p:cNvSpPr>
            <a:spLocks noGrp="1"/>
          </p:cNvSpPr>
          <p:nvPr>
            <p:ph type="body" sz="half" idx="2"/>
          </p:nvPr>
        </p:nvSpPr>
        <p:spPr>
          <a:xfrm>
            <a:off x="8620735" y="2373841"/>
            <a:ext cx="3125787" cy="1580440"/>
          </a:xfrm>
          <a:solidFill>
            <a:schemeClr val="accent1">
              <a:lumMod val="60000"/>
              <a:lumOff val="40000"/>
            </a:schemeClr>
          </a:solidFill>
        </p:spPr>
        <p:txBody>
          <a:bodyPr rtlCol="0"/>
          <a:lstStyle/>
          <a:p>
            <a:pPr marL="285750" lvl="2" indent="-285750" algn="ctr">
              <a:buFont typeface="Arial" panose="020B0604020202020204" pitchFamily="34" charset="0"/>
              <a:buChar char="•"/>
            </a:pPr>
            <a:endParaRPr lang="en-US" altLang="ko-KR" sz="1600" dirty="0"/>
          </a:p>
          <a:p>
            <a:pPr marL="285750" lvl="2" indent="-285750" algn="ctr">
              <a:buFont typeface="Arial" panose="020B0604020202020204" pitchFamily="34" charset="0"/>
              <a:buChar char="•"/>
            </a:pPr>
            <a:endParaRPr lang="en-US" altLang="ko-KR" sz="1600" dirty="0"/>
          </a:p>
          <a:p>
            <a:pPr marL="0" lvl="2" algn="ctr"/>
            <a:r>
              <a:rPr lang="ko-KR" altLang="en-US" sz="1600" dirty="0"/>
              <a:t>해시의 역할</a:t>
            </a:r>
            <a:endParaRPr lang="en-US" altLang="ko-KR" sz="1600" dirty="0"/>
          </a:p>
        </p:txBody>
      </p:sp>
      <p:sp>
        <p:nvSpPr>
          <p:cNvPr id="7" name="텍스트 개체 틀 2"/>
          <p:cNvSpPr txBox="1">
            <a:spLocks/>
          </p:cNvSpPr>
          <p:nvPr/>
        </p:nvSpPr>
        <p:spPr>
          <a:xfrm>
            <a:off x="8620734" y="4167555"/>
            <a:ext cx="3125787" cy="2426676"/>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pPr marL="285750" indent="-285750">
              <a:buFont typeface="Arial" pitchFamily="34" charset="0"/>
              <a:buChar char="•"/>
            </a:pPr>
            <a:endParaRPr lang="ko-KR" altLang="en-US" sz="1200" dirty="0">
              <a:solidFill>
                <a:schemeClr val="tx1"/>
              </a:solidFill>
            </a:endParaRPr>
          </a:p>
        </p:txBody>
      </p:sp>
      <p:sp>
        <p:nvSpPr>
          <p:cNvPr id="2" name="Rectangle 1"/>
          <p:cNvSpPr>
            <a:spLocks noChangeArrowheads="1"/>
          </p:cNvSpPr>
          <p:nvPr/>
        </p:nvSpPr>
        <p:spPr bwMode="auto">
          <a:xfrm>
            <a:off x="534965" y="2586425"/>
            <a:ext cx="7339854" cy="41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1" i="0" u="none" strike="noStrike" cap="none" normalizeH="0" baseline="0" dirty="0">
                <a:ln>
                  <a:noFill/>
                </a:ln>
                <a:solidFill>
                  <a:srgbClr val="888888"/>
                </a:solidFill>
                <a:effectLst/>
                <a:latin typeface="맑은 고딕" panose="020B0503020000020004" pitchFamily="50" charset="-127"/>
                <a:ea typeface="맑은 고딕" panose="020B0503020000020004" pitchFamily="50" charset="-127"/>
              </a:rPr>
              <a:t>[그림 8-30] 데이터베이스에서의 </a:t>
            </a:r>
            <a:r>
              <a:rPr kumimoji="0" lang="ko-KR" altLang="ko-KR" sz="1050" b="1" i="0" u="none" strike="noStrike" cap="none" normalizeH="0" baseline="0" dirty="0" err="1">
                <a:ln>
                  <a:noFill/>
                </a:ln>
                <a:solidFill>
                  <a:srgbClr val="888888"/>
                </a:solidFill>
                <a:effectLst/>
                <a:latin typeface="맑은 고딕" panose="020B0503020000020004" pitchFamily="50" charset="-127"/>
                <a:ea typeface="맑은 고딕" panose="020B0503020000020004" pitchFamily="50" charset="-127"/>
              </a:rPr>
              <a:t>해시값을</a:t>
            </a:r>
            <a:r>
              <a:rPr kumimoji="0" lang="ko-KR" altLang="ko-KR" sz="1050" b="1" i="0" u="none" strike="noStrike" cap="none" normalizeH="0" baseline="0" dirty="0">
                <a:ln>
                  <a:noFill/>
                </a:ln>
                <a:solidFill>
                  <a:srgbClr val="888888"/>
                </a:solidFill>
                <a:effectLst/>
                <a:latin typeface="맑은 고딕" panose="020B0503020000020004" pitchFamily="50" charset="-127"/>
                <a:ea typeface="맑은 고딕" panose="020B0503020000020004" pitchFamily="50" charset="-127"/>
              </a:rPr>
              <a:t> 통한 값의 참조</a:t>
            </a:r>
            <a:r>
              <a:rPr kumimoji="0" lang="ko-KR" altLang="ko-KR" sz="1050" b="0" i="0" u="none" strike="noStrike" cap="none" normalizeH="0" baseline="0" dirty="0">
                <a:ln>
                  <a:noFill/>
                </a:ln>
                <a:solidFill>
                  <a:srgbClr val="888888"/>
                </a:solidFill>
                <a:effectLst/>
                <a:latin typeface="맑은 고딕" panose="020B0503020000020004" pitchFamily="50" charset="-127"/>
                <a:ea typeface="맑은 고딕" panose="020B0503020000020004" pitchFamily="50" charset="-127"/>
              </a:rPr>
              <a:t> </a:t>
            </a:r>
            <a:endParaRPr kumimoji="0" lang="en-US" altLang="ko-KR" sz="1050" b="0" i="0" u="none" strike="noStrike" cap="none" normalizeH="0" baseline="0" dirty="0">
              <a:ln>
                <a:noFill/>
              </a:ln>
              <a:solidFill>
                <a:srgbClr val="888888"/>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[그림 8-30]과 같이 데이터 셋이 16개의 저장 공간을 가지고 있다고 해보자. 철수의 정보를 찾기 위해 데이터 셋을 처음부터 하나씩 탐색하여 그 결과값을 돌려줄 경우, 데이터의 저장 위치에 따라 결과값을 찾는 속도가 다르고, 하나를 찾기 위해 모든 값을 확인하므로 데이터베이스의 성능이 매우 떨어진다. 이럴 때 참조하고자 하는 데이터에 라벨을 붙이고(앞의 예에서는 0000부터 1111까지 붙임),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참조값을</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그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라벨값</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중의 하나로 생성되도록 해시 알고리즘을 만들면 어떨까?</a:t>
            </a:r>
            <a:endParaRPr kumimoji="0" lang="en-US"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50" b="0"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[그림 8-30]</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처럼</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해시를 통해 0010이라는 라벨 값을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부여받아</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해당 철수의 데이터로 직접 접근 가능하다. 영희나 민수의 경우도 마찬가지이다. 이렇게 구현된 데이터베이스 탐색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로직은</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모든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참조값에</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대해 데이터 반환 시간이 균일하고, 순차 탐색보다 속도가 훨씬 빨라진다. 하지만 보안에서의 해시는 데이터베이스에서 사용되는 해시와 기본 알고리즘은 같지만 추구하는 목적이 완전히 다르다. 보안에서는 해시를 </a:t>
            </a:r>
            <a:r>
              <a:rPr kumimoji="0" lang="ko-KR" altLang="ko-KR" sz="1050" b="0" i="0" u="none" strike="noStrike" cap="none" normalizeH="0" baseline="0" dirty="0">
                <a:ln>
                  <a:noFill/>
                </a:ln>
                <a:solidFill>
                  <a:srgbClr val="0033AC"/>
                </a:solidFill>
                <a:effectLst/>
                <a:latin typeface="맑은 고딕" panose="020B0503020000020004" pitchFamily="50" charset="-127"/>
                <a:ea typeface="맑은 고딕" panose="020B0503020000020004" pitchFamily="50" charset="-127"/>
                <a:hlinkClick r:id="rId3"/>
              </a:rPr>
              <a:t>무결성</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확인을 위한 알고리즘으로 사용한다. 여기서 무결성이란 오직 허가된 사람들에게만 정보가 개방되고 또 그들에 의해서만 수정될 수 있음을 보장한다는 의미이다. </a:t>
            </a:r>
            <a:endParaRPr kumimoji="0" lang="ko-KR" altLang="ko-KR" sz="1050" b="0"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하지만 해시가 제공하는 무결성의 개념은 데이터가 변하지 않고 똑같음을 확인하는 것으로, 데이터의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해시값은</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절대 변하지 않는다. 물론 해시 충돌과 같은 예외 사항이 극히 드물게 발생할 수는 있겠지만 말이다. 인터넷상에서 배포되는 소프트웨어는 때때로 해커의 공격 대상이 되곤 한다. 배포되는 소프트웨어에 자신이 만든 </a:t>
            </a:r>
            <a:r>
              <a:rPr kumimoji="0" lang="ko-KR" altLang="ko-KR" sz="1050" b="0" i="0" u="none" strike="noStrike" cap="none" normalizeH="0" baseline="0" dirty="0">
                <a:ln>
                  <a:noFill/>
                </a:ln>
                <a:solidFill>
                  <a:srgbClr val="0033AC"/>
                </a:solidFill>
                <a:effectLst/>
                <a:latin typeface="맑은 고딕" panose="020B0503020000020004" pitchFamily="50" charset="-127"/>
                <a:ea typeface="맑은 고딕" panose="020B0503020000020004" pitchFamily="50" charset="-127"/>
                <a:hlinkClick r:id="rId4"/>
              </a:rPr>
              <a:t>악성코드</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를 넣어 배포할 수 있다면 효과적인 악성코드의 확산을 꾀할 수 있기 때문이다. 따라서 소프트웨어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배포자는</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사용자가 원본인지 확인할 수 있도록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배포판의</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MD5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해시값을</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사이트에 함께 올려둔다. </a:t>
            </a:r>
            <a:endParaRPr kumimoji="0" lang="en-US"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50" b="0"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사용자는 사이트에서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배포판을</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다운로드받아</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직접 MD5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해시값을</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구해 사이트에 게시된 MD5 값과 동일함을 확인하고, 해당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배포판을</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신뢰할 수 있다.</a:t>
            </a:r>
            <a:r>
              <a:rPr kumimoji="0" lang="ko-KR" altLang="ko-KR" sz="1050" b="1" i="0" u="none" strike="noStrike" cap="none" normalizeH="0" baseline="30000" dirty="0">
                <a:ln>
                  <a:noFill/>
                </a:ln>
                <a:solidFill>
                  <a:srgbClr val="00AF91"/>
                </a:solidFill>
                <a:effectLst/>
                <a:latin typeface="맑은 고딕" panose="020B0503020000020004" pitchFamily="50" charset="-127"/>
                <a:ea typeface="맑은 고딕" panose="020B0503020000020004" pitchFamily="50" charset="-127"/>
                <a:hlinkClick r:id="rId5"/>
              </a:rPr>
              <a:t>1)</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또한 사용자는 자신의 시스템에 존재하는 파일들에 대해 해킹이나 악성코드 등에 의한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위변조</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여부를 MD5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해시값을</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구해봄으로써 확인할 수 있다.</a:t>
            </a:r>
            <a:endParaRPr kumimoji="0" lang="ko-KR" altLang="ko-KR" sz="1050" b="0"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인터넷에서 쉽게 구할 수 있는 윈도우용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해시값</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생성 툴인 md5.exe</a:t>
            </a:r>
            <a:r>
              <a:rPr kumimoji="0" lang="ko-KR" altLang="ko-KR" sz="1050" b="1" i="0" u="none" strike="noStrike" cap="none" normalizeH="0" baseline="30000" dirty="0">
                <a:ln>
                  <a:noFill/>
                </a:ln>
                <a:solidFill>
                  <a:srgbClr val="00AF91"/>
                </a:solidFill>
                <a:effectLst/>
                <a:latin typeface="맑은 고딕" panose="020B0503020000020004" pitchFamily="50" charset="-127"/>
                <a:ea typeface="맑은 고딕" panose="020B0503020000020004" pitchFamily="50" charset="-127"/>
                <a:hlinkClick r:id="rId6"/>
              </a:rPr>
              <a:t>2)</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를</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사용해 직접 MD5 해시를 생성하고 확인해보자. 먼저 다음과 같이 간단한 텍스트 파일(md5.txt)을 만든다. </a:t>
            </a:r>
            <a:endParaRPr kumimoji="0" lang="ko-KR" altLang="ko-KR" sz="1050" b="0" i="0" u="none" strike="noStrike" cap="none" normalizeH="0" baseline="0" dirty="0">
              <a:ln>
                <a:noFill/>
              </a:ln>
              <a:solidFill>
                <a:srgbClr val="0033AC"/>
              </a:solidFill>
              <a:effectLst/>
              <a:latin typeface="맑은 고딕" panose="020B0503020000020004" pitchFamily="50" charset="-127"/>
              <a:ea typeface="맑은 고딕" panose="020B0503020000020004" pitchFamily="50" charset="-127"/>
            </a:endParaRPr>
          </a:p>
        </p:txBody>
      </p:sp>
      <p:pic>
        <p:nvPicPr>
          <p:cNvPr id="3074" name="Picture 2" descr="[그림 8-30] 데이터베이스에서의 해시값을 통한 값의 참조">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590" y="254043"/>
            <a:ext cx="7152604" cy="219021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20734" y="4066443"/>
            <a:ext cx="3429000" cy="2628900"/>
          </a:xfrm>
          <a:prstGeom prst="rect">
            <a:avLst/>
          </a:prstGeom>
        </p:spPr>
      </p:pic>
    </p:spTree>
    <p:extLst>
      <p:ext uri="{BB962C8B-B14F-4D97-AF65-F5344CB8AC3E}">
        <p14:creationId xmlns:p14="http://schemas.microsoft.com/office/powerpoint/2010/main" val="66332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83001" y="249801"/>
            <a:ext cx="7844376" cy="6204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1" i="0" u="none" strike="noStrike" cap="none" normalizeH="0" baseline="0" dirty="0">
                <a:ln>
                  <a:noFill/>
                </a:ln>
                <a:solidFill>
                  <a:srgbClr val="111111"/>
                </a:solidFill>
                <a:effectLst/>
                <a:latin typeface="맑은 고딕" panose="020B0503020000020004" pitchFamily="50" charset="-127"/>
                <a:ea typeface="맑은 고딕" panose="020B0503020000020004" pitchFamily="50" charset="-127"/>
              </a:rPr>
              <a:t>MD 알고리즘</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MD(</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Message</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Digest</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function</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95) 알고리즘에는 MD2, MD4, MD5 이렇게 세 가지가 있는데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RSA를</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개발한 미국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MIT의</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로널드</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리베스트</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교수가 공개키 기반 구조를 만들기 위해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RSA와</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함께 개발했다. 1989년에 만들어진 MD2는 8비트 컴퓨터에 최적화되어 있고 MD4(1990년 개발)와 MD5(1991년 개발)는 32비트 컴퓨터에 최적화되어 있다. MD5 알고리즘은 MD4의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확장판으로</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MD4보다 속도가 빠르지는 않지만 데이터 보안성에 있어 더 많은 확신을 제공한다. </a:t>
            </a:r>
            <a:endParaRPr kumimoji="0" lang="en-US" altLang="ko-KR" sz="1050" b="1"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50" b="1" i="0" u="none" strike="noStrike" cap="none" normalizeH="0" baseline="0" dirty="0">
              <a:ln>
                <a:noFill/>
              </a:ln>
              <a:solidFill>
                <a:srgbClr val="111111"/>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1" i="0" u="none" strike="noStrike" cap="none" normalizeH="0" baseline="0" dirty="0">
                <a:ln>
                  <a:noFill/>
                </a:ln>
                <a:solidFill>
                  <a:srgbClr val="111111"/>
                </a:solidFill>
                <a:effectLst/>
                <a:latin typeface="맑은 고딕" panose="020B0503020000020004" pitchFamily="50" charset="-127"/>
                <a:ea typeface="맑은 고딕" panose="020B0503020000020004" pitchFamily="50" charset="-127"/>
              </a:rPr>
              <a:t>SHA 알고리즘</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SHA(</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Secure</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Hash</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Algorithm</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알고리즘은 미국 NSA</a:t>
            </a:r>
            <a:r>
              <a:rPr kumimoji="0" lang="ko-KR" altLang="ko-KR" sz="1050" b="1" i="0" u="none" strike="noStrike" cap="none" normalizeH="0" baseline="30000" dirty="0">
                <a:ln>
                  <a:noFill/>
                </a:ln>
                <a:solidFill>
                  <a:srgbClr val="00AF91"/>
                </a:solidFill>
                <a:effectLst/>
                <a:latin typeface="맑은 고딕" panose="020B0503020000020004" pitchFamily="50" charset="-127"/>
                <a:ea typeface="맑은 고딕" panose="020B0503020000020004" pitchFamily="50" charset="-127"/>
                <a:hlinkClick r:id="rId3"/>
              </a:rPr>
              <a:t>1)</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에 의해 만들어졌다. 160비트의 값을 생성하는 </a:t>
            </a:r>
            <a:r>
              <a:rPr kumimoji="0" lang="ko-KR" altLang="ko-KR" sz="1050" b="0" i="0" u="none" strike="noStrike" cap="none" normalizeH="0" baseline="0" dirty="0">
                <a:ln>
                  <a:noFill/>
                </a:ln>
                <a:solidFill>
                  <a:srgbClr val="0033AC"/>
                </a:solidFill>
                <a:effectLst/>
                <a:latin typeface="맑은 고딕" panose="020B0503020000020004" pitchFamily="50" charset="-127"/>
                <a:ea typeface="맑은 고딕" panose="020B0503020000020004" pitchFamily="50" charset="-127"/>
                <a:hlinkClick r:id="rId4"/>
              </a:rPr>
              <a:t>해시</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함수로, MD4가 발전한 형태이다. MD5보다 조금 느리지만 좀더 안전한 것으로 알려져 있다.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SHA에</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입력하는 데이터는 512비트 크기의 블록이며 알고리즘의 동작 원리는 [그림 8-34]와 같다. </a:t>
            </a:r>
            <a:endParaRPr kumimoji="0" lang="ko-KR" altLang="ko-KR" sz="1050" b="0"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a:ln>
                  <a:noFill/>
                </a:ln>
                <a:solidFill>
                  <a:srgbClr val="0033AC"/>
                </a:solidFill>
                <a:effectLst/>
                <a:latin typeface="맑은 고딕" panose="020B0503020000020004" pitchFamily="50" charset="-127"/>
                <a:ea typeface="맑은 고딕" panose="020B0503020000020004" pitchFamily="50" charset="-127"/>
                <a:hlinkClick r:id="rId5"/>
              </a:rPr>
              <a:t>  </a:t>
            </a:r>
            <a:endParaRPr kumimoji="0" lang="en-US" altLang="ko-KR" sz="1050" b="0" i="0" u="none" strike="noStrike" cap="none" normalizeH="0" baseline="0" dirty="0">
              <a:ln>
                <a:noFill/>
              </a:ln>
              <a:solidFill>
                <a:srgbClr val="0033AC"/>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dirty="0">
              <a:solidFill>
                <a:srgbClr val="0033AC"/>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dirty="0">
              <a:solidFill>
                <a:srgbClr val="0033AC"/>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dirty="0">
              <a:solidFill>
                <a:srgbClr val="0033AC"/>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dirty="0">
              <a:solidFill>
                <a:srgbClr val="0033AC"/>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dirty="0">
              <a:solidFill>
                <a:srgbClr val="0033AC"/>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dirty="0">
              <a:solidFill>
                <a:srgbClr val="0033AC"/>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dirty="0">
              <a:solidFill>
                <a:srgbClr val="0033AC"/>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50" b="0" i="0" u="none" strike="noStrike" cap="none" normalizeH="0" baseline="0" dirty="0">
              <a:ln>
                <a:noFill/>
              </a:ln>
              <a:solidFill>
                <a:srgbClr val="0033AC"/>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dirty="0">
              <a:solidFill>
                <a:srgbClr val="0033AC"/>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1" i="0" u="none" strike="noStrike" cap="none" normalizeH="0" baseline="0" dirty="0">
                <a:ln>
                  <a:noFill/>
                </a:ln>
                <a:solidFill>
                  <a:srgbClr val="888888"/>
                </a:solidFill>
                <a:effectLst/>
                <a:latin typeface="맑은 고딕" panose="020B0503020000020004" pitchFamily="50" charset="-127"/>
                <a:ea typeface="맑은 고딕" panose="020B0503020000020004" pitchFamily="50" charset="-127"/>
              </a:rPr>
              <a:t>[그림 8-34] SHA 알고리즘의 동작</a:t>
            </a:r>
            <a:r>
              <a:rPr kumimoji="0" lang="ko-KR" altLang="ko-KR" sz="1050" b="0" i="0" u="none" strike="noStrike" cap="none" normalizeH="0" baseline="0" dirty="0">
                <a:ln>
                  <a:noFill/>
                </a:ln>
                <a:solidFill>
                  <a:srgbClr val="888888"/>
                </a:solidFill>
                <a:effectLst/>
                <a:latin typeface="맑은 고딕" panose="020B0503020000020004" pitchFamily="50" charset="-127"/>
                <a:ea typeface="맑은 고딕" panose="020B0503020000020004" pitchFamily="50" charset="-127"/>
              </a:rPr>
              <a:t> </a:t>
            </a:r>
            <a:endPar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SHA 알고리즘은 크게 SHA-1과 SHA-2로 나눌 수 있으며 종류에 따른 성능은 [표 8-1]과 같다(SHA-256, 384, 512는 SHA-2에 속한다).</a:t>
            </a:r>
            <a:endParaRPr kumimoji="0" lang="en-US"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50" b="0"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50" b="1"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b="1" dirty="0">
              <a:solidFill>
                <a:srgbClr val="333333"/>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50" b="1"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b="1" dirty="0">
              <a:solidFill>
                <a:srgbClr val="333333"/>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50" b="1"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b="1" dirty="0">
              <a:solidFill>
                <a:srgbClr val="333333"/>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50" b="1"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b="1" dirty="0">
              <a:solidFill>
                <a:srgbClr val="333333"/>
              </a:solidFill>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50" b="1"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50" b="1"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1"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[표 8-1] SHA 알고리즘의 종류와 특징</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NIST는</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SHA-3의 개발을 위해 2007년 11월 2일부터 공모를 진행하고 있다. 표준처럼 쓰이는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SHA는</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MD5와 함께 TLS, SSL, PGP, SSH,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S</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/MIME, </a:t>
            </a:r>
            <a:r>
              <a:rPr kumimoji="0" lang="ko-KR" altLang="ko-KR" sz="1050" b="0" i="0" u="none" strike="noStrike" cap="none" normalizeH="0" baseline="0" dirty="0" err="1">
                <a:ln>
                  <a:noFill/>
                </a:ln>
                <a:solidFill>
                  <a:srgbClr val="333333"/>
                </a:solidFill>
                <a:effectLst/>
                <a:latin typeface="맑은 고딕" panose="020B0503020000020004" pitchFamily="50" charset="-127"/>
                <a:ea typeface="맑은 고딕" panose="020B0503020000020004" pitchFamily="50" charset="-127"/>
              </a:rPr>
              <a:t>IPsec</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 등에 널리 이용되고 있는데, 이에 대한 자세한 내용은 다음 장 </a:t>
            </a:r>
            <a:r>
              <a:rPr kumimoji="0" lang="ko-KR" altLang="ko-KR" sz="1050" b="0" i="0" u="none" strike="noStrike" cap="none" normalizeH="0" baseline="0" dirty="0">
                <a:ln>
                  <a:noFill/>
                </a:ln>
                <a:solidFill>
                  <a:srgbClr val="0033AC"/>
                </a:solidFill>
                <a:effectLst/>
                <a:latin typeface="맑은 고딕" panose="020B0503020000020004" pitchFamily="50" charset="-127"/>
                <a:ea typeface="맑은 고딕" panose="020B0503020000020004" pitchFamily="50" charset="-127"/>
                <a:hlinkClick r:id="rId6"/>
              </a:rPr>
              <a:t>암호를 이용한 전자상거래</a:t>
            </a:r>
            <a:r>
              <a:rPr kumimoji="0" lang="ko-KR" altLang="ko-KR" sz="1050" b="0" i="0" u="none" strike="noStrike" cap="none" normalizeH="0" baseline="0" dirty="0">
                <a:ln>
                  <a:noFill/>
                </a:ln>
                <a:solidFill>
                  <a:srgbClr val="333333"/>
                </a:solidFill>
                <a:effectLst/>
                <a:latin typeface="맑은 고딕" panose="020B0503020000020004" pitchFamily="50" charset="-127"/>
                <a:ea typeface="맑은 고딕" panose="020B0503020000020004" pitchFamily="50" charset="-127"/>
              </a:rPr>
              <a:t>에서 살펴볼 것이다.</a:t>
            </a:r>
            <a:endParaRPr kumimoji="0" lang="ko-KR" altLang="ko-KR" sz="1050" b="0"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endParaRPr>
          </a:p>
        </p:txBody>
      </p:sp>
      <p:sp>
        <p:nvSpPr>
          <p:cNvPr id="5" name="제목 4"/>
          <p:cNvSpPr>
            <a:spLocks noGrp="1"/>
          </p:cNvSpPr>
          <p:nvPr>
            <p:ph type="title"/>
          </p:nvPr>
        </p:nvSpPr>
        <p:spPr>
          <a:xfrm>
            <a:off x="8532813" y="650631"/>
            <a:ext cx="3125787" cy="1166756"/>
          </a:xfrm>
        </p:spPr>
        <p:txBody>
          <a:bodyPr rtlCol="0">
            <a:noAutofit/>
          </a:bodyPr>
          <a:lstStyle/>
          <a:p>
            <a:pPr lvl="1" algn="l" rtl="0" latinLnBrk="1">
              <a:lnSpc>
                <a:spcPct val="90000"/>
              </a:lnSpc>
              <a:spcBef>
                <a:spcPct val="0"/>
              </a:spcBef>
            </a:pPr>
            <a:r>
              <a:rPr lang="ko-KR" altLang="en-US" b="1" dirty="0">
                <a:solidFill>
                  <a:schemeClr val="bg1"/>
                </a:solidFill>
              </a:rPr>
              <a:t>참고 </a:t>
            </a:r>
            <a:r>
              <a:rPr lang="en-US" altLang="ko-KR" b="1" dirty="0">
                <a:solidFill>
                  <a:schemeClr val="bg1"/>
                </a:solidFill>
              </a:rPr>
              <a:t>:</a:t>
            </a:r>
            <a:br>
              <a:rPr lang="en-US" altLang="ko-KR" b="1" dirty="0">
                <a:solidFill>
                  <a:schemeClr val="bg1"/>
                </a:solidFill>
              </a:rPr>
            </a:br>
            <a:br>
              <a:rPr lang="en-US" altLang="ko-KR" b="1" dirty="0">
                <a:solidFill>
                  <a:schemeClr val="bg1"/>
                </a:solidFill>
              </a:rPr>
            </a:br>
            <a:endParaRPr lang="ko-KR" altLang="en-US" sz="2800" dirty="0">
              <a:solidFill>
                <a:schemeClr val="bg1"/>
              </a:solidFill>
            </a:endParaRPr>
          </a:p>
        </p:txBody>
      </p:sp>
      <p:sp>
        <p:nvSpPr>
          <p:cNvPr id="6" name="텍스트 개체 틀 2"/>
          <p:cNvSpPr>
            <a:spLocks noGrp="1"/>
          </p:cNvSpPr>
          <p:nvPr>
            <p:ph type="body" sz="half" idx="2"/>
          </p:nvPr>
        </p:nvSpPr>
        <p:spPr>
          <a:xfrm>
            <a:off x="8620735" y="2373841"/>
            <a:ext cx="3125787" cy="1580440"/>
          </a:xfrm>
          <a:solidFill>
            <a:schemeClr val="accent1">
              <a:lumMod val="60000"/>
              <a:lumOff val="40000"/>
            </a:schemeClr>
          </a:solidFill>
        </p:spPr>
        <p:txBody>
          <a:bodyPr rtlCol="0"/>
          <a:lstStyle/>
          <a:p>
            <a:pPr marL="285750" lvl="2" indent="-285750" algn="ctr">
              <a:buFont typeface="Arial" panose="020B0604020202020204" pitchFamily="34" charset="0"/>
              <a:buChar char="•"/>
            </a:pPr>
            <a:endParaRPr lang="en-US" altLang="ko-KR" sz="1600" dirty="0"/>
          </a:p>
          <a:p>
            <a:pPr marL="285750" lvl="2" indent="-285750" algn="ctr">
              <a:buFont typeface="Arial" panose="020B0604020202020204" pitchFamily="34" charset="0"/>
              <a:buChar char="•"/>
            </a:pPr>
            <a:endParaRPr lang="en-US" altLang="ko-KR" sz="1600" dirty="0"/>
          </a:p>
          <a:p>
            <a:pPr marL="0" lvl="2" algn="ctr"/>
            <a:r>
              <a:rPr lang="ko-KR" altLang="en-US" sz="1600" dirty="0"/>
              <a:t>해시의 종류</a:t>
            </a:r>
            <a:endParaRPr lang="en-US" altLang="ko-KR" sz="1600" dirty="0"/>
          </a:p>
        </p:txBody>
      </p:sp>
      <p:sp>
        <p:nvSpPr>
          <p:cNvPr id="7" name="텍스트 개체 틀 2"/>
          <p:cNvSpPr txBox="1">
            <a:spLocks/>
          </p:cNvSpPr>
          <p:nvPr/>
        </p:nvSpPr>
        <p:spPr>
          <a:xfrm>
            <a:off x="8620734" y="4167555"/>
            <a:ext cx="3125787" cy="2426676"/>
          </a:xfrm>
          <a:prstGeom prst="rect">
            <a:avLst/>
          </a:prstGeom>
          <a:solidFill>
            <a:schemeClr val="accent1">
              <a:lumMod val="60000"/>
              <a:lumOff val="40000"/>
            </a:schemeClr>
          </a:solidFill>
        </p:spPr>
        <p:txBody>
          <a:bodyPr vert="horz" lIns="91440" tIns="45720" rIns="91440" bIns="45720" rtlCol="0">
            <a:noAutofit/>
          </a:bodyPr>
          <a:lstStyle>
            <a:lvl1pPr marL="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600" kern="1200">
                <a:solidFill>
                  <a:schemeClr val="bg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40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20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맑은 고딕" panose="020B0503020000020004" pitchFamily="50" charset="-127"/>
                <a:ea typeface="맑은 고딕" panose="020B0503020000020004" pitchFamily="50" charset="-127"/>
                <a:cs typeface="+mn-cs"/>
              </a:defRPr>
            </a:lvl5pPr>
            <a:lvl6pPr marL="22860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1" hangingPunct="1">
              <a:lnSpc>
                <a:spcPct val="90000"/>
              </a:lnSpc>
              <a:spcBef>
                <a:spcPts val="800"/>
              </a:spcBef>
              <a:buClr>
                <a:schemeClr val="accent1">
                  <a:lumMod val="50000"/>
                </a:schemeClr>
              </a:buClr>
              <a:buSzPct val="100000"/>
              <a:buFont typeface="Arial" pitchFamily="34" charset="0"/>
              <a:buNone/>
              <a:defRPr sz="1000" kern="1200">
                <a:solidFill>
                  <a:schemeClr val="tx1"/>
                </a:solidFill>
                <a:latin typeface="+mn-lt"/>
                <a:ea typeface="+mn-ea"/>
                <a:cs typeface="+mn-cs"/>
              </a:defRPr>
            </a:lvl9pPr>
          </a:lstStyle>
          <a:p>
            <a:r>
              <a:rPr lang="ko-KR" altLang="en-US" sz="1200" dirty="0">
                <a:solidFill>
                  <a:schemeClr val="tx1"/>
                </a:solidFill>
              </a:rPr>
              <a:t>어떤 데이터를 입력해도 같은 길이의 결과를 도출하는 함수이다</a:t>
            </a:r>
            <a:r>
              <a:rPr lang="en-US" altLang="ko-KR" sz="1200" dirty="0">
                <a:solidFill>
                  <a:schemeClr val="tx1"/>
                </a:solidFill>
              </a:rPr>
              <a:t>. </a:t>
            </a:r>
            <a:r>
              <a:rPr lang="ko-KR" altLang="en-US" sz="1200" dirty="0">
                <a:solidFill>
                  <a:schemeClr val="tx1"/>
                </a:solidFill>
              </a:rPr>
              <a:t>도출되는 결과가 중복될 가능성이 낮고</a:t>
            </a:r>
            <a:r>
              <a:rPr lang="en-US" altLang="ko-KR" sz="1200" dirty="0">
                <a:solidFill>
                  <a:schemeClr val="tx1"/>
                </a:solidFill>
              </a:rPr>
              <a:t>, </a:t>
            </a:r>
            <a:r>
              <a:rPr lang="ko-KR" altLang="en-US" sz="1200" dirty="0">
                <a:solidFill>
                  <a:schemeClr val="tx1"/>
                </a:solidFill>
              </a:rPr>
              <a:t>결과 값으로 입력 값을 역으로 추정하기 어렵다</a:t>
            </a:r>
            <a:r>
              <a:rPr lang="en-US" altLang="ko-KR" sz="1200" dirty="0">
                <a:solidFill>
                  <a:schemeClr val="tx1"/>
                </a:solidFill>
              </a:rPr>
              <a:t>. </a:t>
            </a:r>
            <a:r>
              <a:rPr lang="ko-KR" altLang="en-US" sz="1200" dirty="0">
                <a:solidFill>
                  <a:schemeClr val="tx1"/>
                </a:solidFill>
              </a:rPr>
              <a:t>이 때문에 해시 값을 비교하면 데이터의 변경이 발생했는지 파악할 수 있다</a:t>
            </a:r>
            <a:r>
              <a:rPr lang="en-US" altLang="ko-KR" sz="1200" dirty="0">
                <a:solidFill>
                  <a:schemeClr val="tx1"/>
                </a:solidFill>
              </a:rPr>
              <a:t>. </a:t>
            </a:r>
            <a:r>
              <a:rPr lang="ko-KR" altLang="en-US" sz="1200" dirty="0" err="1">
                <a:solidFill>
                  <a:schemeClr val="tx1"/>
                </a:solidFill>
              </a:rPr>
              <a:t>해시함수는</a:t>
            </a:r>
            <a:r>
              <a:rPr lang="ko-KR" altLang="en-US" sz="1200" dirty="0">
                <a:solidFill>
                  <a:schemeClr val="tx1"/>
                </a:solidFill>
              </a:rPr>
              <a:t> </a:t>
            </a:r>
            <a:r>
              <a:rPr lang="en-US" altLang="ko-KR" sz="1200" dirty="0">
                <a:solidFill>
                  <a:schemeClr val="tx1"/>
                </a:solidFill>
              </a:rPr>
              <a:t>SHA(Secure Hash Algorithm)-1</a:t>
            </a:r>
            <a:r>
              <a:rPr lang="ko-KR" altLang="en-US" sz="1200" dirty="0">
                <a:solidFill>
                  <a:schemeClr val="tx1"/>
                </a:solidFill>
              </a:rPr>
              <a:t>이 처음 고안된 후 더 발전된 형태의 </a:t>
            </a:r>
            <a:r>
              <a:rPr lang="en-US" altLang="ko-KR" sz="1200" dirty="0">
                <a:solidFill>
                  <a:schemeClr val="tx1"/>
                </a:solidFill>
              </a:rPr>
              <a:t>SHA-2(SHA 256)</a:t>
            </a:r>
            <a:r>
              <a:rPr lang="ko-KR" altLang="en-US" sz="1200" dirty="0">
                <a:solidFill>
                  <a:schemeClr val="tx1"/>
                </a:solidFill>
              </a:rPr>
              <a:t>가 나왔는데</a:t>
            </a:r>
            <a:r>
              <a:rPr lang="en-US" altLang="ko-KR" sz="1200" dirty="0">
                <a:solidFill>
                  <a:schemeClr val="tx1"/>
                </a:solidFill>
              </a:rPr>
              <a:t>, </a:t>
            </a:r>
            <a:r>
              <a:rPr lang="ko-KR" altLang="en-US" sz="1200" dirty="0">
                <a:solidFill>
                  <a:schemeClr val="tx1"/>
                </a:solidFill>
              </a:rPr>
              <a:t>이것을 블록체인에서 사용하고 있다</a:t>
            </a:r>
            <a:r>
              <a:rPr lang="en-US" altLang="ko-KR" sz="1200" dirty="0">
                <a:solidFill>
                  <a:schemeClr val="tx1"/>
                </a:solidFill>
              </a:rPr>
              <a:t>. SHA-2</a:t>
            </a:r>
            <a:r>
              <a:rPr lang="ko-KR" altLang="en-US" sz="1200" dirty="0">
                <a:solidFill>
                  <a:schemeClr val="tx1"/>
                </a:solidFill>
              </a:rPr>
              <a:t>는 어떤 길이의 값을 입력해도 결과가 </a:t>
            </a:r>
            <a:r>
              <a:rPr lang="en-US" altLang="ko-KR" sz="1200" dirty="0">
                <a:solidFill>
                  <a:schemeClr val="tx1"/>
                </a:solidFill>
              </a:rPr>
              <a:t>256</a:t>
            </a:r>
            <a:r>
              <a:rPr lang="ko-KR" altLang="en-US" sz="1200" dirty="0">
                <a:solidFill>
                  <a:schemeClr val="tx1"/>
                </a:solidFill>
              </a:rPr>
              <a:t>비트로 도출된다</a:t>
            </a:r>
            <a:r>
              <a:rPr lang="en-US" altLang="ko-KR" sz="1200" dirty="0">
                <a:solidFill>
                  <a:schemeClr val="tx1"/>
                </a:solidFill>
              </a:rPr>
              <a:t>. </a:t>
            </a:r>
            <a:r>
              <a:rPr lang="en-US" altLang="ko-KR" sz="1200" b="1" dirty="0">
                <a:solidFill>
                  <a:schemeClr val="tx1"/>
                </a:solidFill>
              </a:rPr>
              <a:t>[</a:t>
            </a:r>
            <a:r>
              <a:rPr lang="ko-KR" altLang="en-US" sz="1200" b="1" dirty="0">
                <a:solidFill>
                  <a:schemeClr val="tx1"/>
                </a:solidFill>
              </a:rPr>
              <a:t>네이버 지식백과</a:t>
            </a:r>
            <a:r>
              <a:rPr lang="en-US" altLang="ko-KR" sz="1200" b="1" dirty="0">
                <a:solidFill>
                  <a:schemeClr val="tx1"/>
                </a:solidFill>
              </a:rPr>
              <a:t>]</a:t>
            </a:r>
            <a:r>
              <a:rPr lang="ko-KR" altLang="en-US" sz="1200" dirty="0">
                <a:solidFill>
                  <a:schemeClr val="tx1"/>
                </a:solidFill>
              </a:rPr>
              <a:t> </a:t>
            </a:r>
            <a:r>
              <a:rPr lang="ko-KR" altLang="en-US" sz="1200" dirty="0" err="1">
                <a:solidFill>
                  <a:schemeClr val="tx1"/>
                </a:solidFill>
                <a:hlinkClick r:id="rId7"/>
              </a:rPr>
              <a:t>블록체인</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시사상식사전</a:t>
            </a:r>
            <a:r>
              <a:rPr lang="en-US" altLang="ko-KR" sz="1200" dirty="0">
                <a:solidFill>
                  <a:schemeClr val="tx1"/>
                </a:solidFill>
              </a:rPr>
              <a:t>, </a:t>
            </a:r>
            <a:r>
              <a:rPr lang="en-US" altLang="ko-KR" sz="1200" dirty="0" err="1">
                <a:solidFill>
                  <a:schemeClr val="tx1"/>
                </a:solidFill>
              </a:rPr>
              <a:t>pmg</a:t>
            </a:r>
            <a:r>
              <a:rPr lang="en-US" altLang="ko-KR" sz="1200" dirty="0">
                <a:solidFill>
                  <a:schemeClr val="tx1"/>
                </a:solidFill>
              </a:rPr>
              <a:t> </a:t>
            </a:r>
            <a:r>
              <a:rPr lang="ko-KR" altLang="en-US" sz="1200" dirty="0">
                <a:solidFill>
                  <a:schemeClr val="tx1"/>
                </a:solidFill>
              </a:rPr>
              <a:t>지식엔진연구소</a:t>
            </a:r>
            <a:r>
              <a:rPr lang="en-US" altLang="ko-KR" sz="1200" dirty="0">
                <a:solidFill>
                  <a:schemeClr val="tx1"/>
                </a:solidFill>
              </a:rPr>
              <a:t>)</a:t>
            </a:r>
          </a:p>
          <a:p>
            <a:pPr marL="285750" indent="-285750">
              <a:buFont typeface="Arial" pitchFamily="34" charset="0"/>
              <a:buChar char="•"/>
            </a:pPr>
            <a:endParaRPr lang="ko-KR" altLang="en-US" sz="1050" dirty="0">
              <a:solidFill>
                <a:schemeClr val="tx1"/>
              </a:solidFill>
            </a:endParaRPr>
          </a:p>
        </p:txBody>
      </p:sp>
      <p:graphicFrame>
        <p:nvGraphicFramePr>
          <p:cNvPr id="3" name="표 2"/>
          <p:cNvGraphicFramePr>
            <a:graphicFrameLocks noGrp="1"/>
          </p:cNvGraphicFramePr>
          <p:nvPr/>
        </p:nvGraphicFramePr>
        <p:xfrm>
          <a:off x="278811" y="4264220"/>
          <a:ext cx="7652755" cy="1539240"/>
        </p:xfrm>
        <a:graphic>
          <a:graphicData uri="http://schemas.openxmlformats.org/drawingml/2006/table">
            <a:tbl>
              <a:tblPr/>
              <a:tblGrid>
                <a:gridCol w="1530551">
                  <a:extLst>
                    <a:ext uri="{9D8B030D-6E8A-4147-A177-3AD203B41FA5}">
                      <a16:colId xmlns:a16="http://schemas.microsoft.com/office/drawing/2014/main" val="680042312"/>
                    </a:ext>
                  </a:extLst>
                </a:gridCol>
                <a:gridCol w="1530551">
                  <a:extLst>
                    <a:ext uri="{9D8B030D-6E8A-4147-A177-3AD203B41FA5}">
                      <a16:colId xmlns:a16="http://schemas.microsoft.com/office/drawing/2014/main" val="2594649435"/>
                    </a:ext>
                  </a:extLst>
                </a:gridCol>
                <a:gridCol w="1530551">
                  <a:extLst>
                    <a:ext uri="{9D8B030D-6E8A-4147-A177-3AD203B41FA5}">
                      <a16:colId xmlns:a16="http://schemas.microsoft.com/office/drawing/2014/main" val="1258928553"/>
                    </a:ext>
                  </a:extLst>
                </a:gridCol>
                <a:gridCol w="1530551">
                  <a:extLst>
                    <a:ext uri="{9D8B030D-6E8A-4147-A177-3AD203B41FA5}">
                      <a16:colId xmlns:a16="http://schemas.microsoft.com/office/drawing/2014/main" val="3358291801"/>
                    </a:ext>
                  </a:extLst>
                </a:gridCol>
                <a:gridCol w="1530551">
                  <a:extLst>
                    <a:ext uri="{9D8B030D-6E8A-4147-A177-3AD203B41FA5}">
                      <a16:colId xmlns:a16="http://schemas.microsoft.com/office/drawing/2014/main" val="1979386591"/>
                    </a:ext>
                  </a:extLst>
                </a:gridCol>
              </a:tblGrid>
              <a:tr h="198073">
                <a:tc gridSpan="5">
                  <a:txBody>
                    <a:bodyPr/>
                    <a:lstStyle/>
                    <a:p>
                      <a:r>
                        <a:rPr lang="en-US" altLang="ko-KR" sz="1000"/>
                        <a:t>[</a:t>
                      </a:r>
                      <a:r>
                        <a:rPr lang="ko-KR" altLang="en-US" sz="1000"/>
                        <a:t>표 </a:t>
                      </a:r>
                      <a:r>
                        <a:rPr lang="en-US" altLang="ko-KR" sz="1000"/>
                        <a:t>8-1] SHA </a:t>
                      </a:r>
                      <a:r>
                        <a:rPr lang="ko-KR" altLang="en-US" sz="1000"/>
                        <a:t>알고리즘의 종류와 특징</a:t>
                      </a:r>
                    </a:p>
                  </a:txBody>
                  <a:tcPr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87887967"/>
                  </a:ext>
                </a:extLst>
              </a:tr>
              <a:tr h="210453">
                <a:tc>
                  <a:txBody>
                    <a:bodyPr/>
                    <a:lstStyle/>
                    <a:p>
                      <a:pPr latinLnBrk="0"/>
                      <a:r>
                        <a:rPr lang="ko-KR" altLang="en-US" sz="1000" b="0" i="0">
                          <a:solidFill>
                            <a:srgbClr val="333333"/>
                          </a:solidFill>
                          <a:effectLst/>
                        </a:rPr>
                        <a:t>알고리즘</a:t>
                      </a:r>
                      <a:endParaRPr lang="ko-KR" altLang="en-US" sz="1000" b="0">
                        <a:solidFill>
                          <a:srgbClr val="333333"/>
                        </a:solidFill>
                        <a:effectLst/>
                      </a:endParaRP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B w="3810" cap="flat" cmpd="sng" algn="ctr">
                      <a:solidFill>
                        <a:srgbClr val="D5D7DA"/>
                      </a:solidFill>
                      <a:prstDash val="solid"/>
                      <a:round/>
                      <a:headEnd type="none" w="med" len="med"/>
                      <a:tailEnd type="none" w="med" len="med"/>
                    </a:lnB>
                    <a:solidFill>
                      <a:srgbClr val="F9F9F9"/>
                    </a:solidFill>
                  </a:tcPr>
                </a:tc>
                <a:tc>
                  <a:txBody>
                    <a:bodyPr/>
                    <a:lstStyle/>
                    <a:p>
                      <a:pPr latinLnBrk="0"/>
                      <a:r>
                        <a:rPr lang="ko-KR" altLang="en-US" sz="1000" b="0" i="0">
                          <a:solidFill>
                            <a:srgbClr val="333333"/>
                          </a:solidFill>
                          <a:effectLst/>
                        </a:rPr>
                        <a:t>메시지 문자 크기</a:t>
                      </a:r>
                      <a:endParaRPr lang="ko-KR" altLang="en-US" sz="1000" b="0">
                        <a:solidFill>
                          <a:srgbClr val="333333"/>
                        </a:solidFill>
                        <a:effectLst/>
                      </a:endParaRP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solidFill>
                      <a:srgbClr val="F9F9F9"/>
                    </a:solidFill>
                  </a:tcPr>
                </a:tc>
                <a:tc>
                  <a:txBody>
                    <a:bodyPr/>
                    <a:lstStyle/>
                    <a:p>
                      <a:pPr latinLnBrk="0"/>
                      <a:r>
                        <a:rPr lang="ko-KR" altLang="en-US" sz="1000" b="0" i="0">
                          <a:solidFill>
                            <a:srgbClr val="333333"/>
                          </a:solidFill>
                          <a:effectLst/>
                        </a:rPr>
                        <a:t>블록 크기</a:t>
                      </a:r>
                      <a:endParaRPr lang="ko-KR" altLang="en-US" sz="1000" b="0">
                        <a:solidFill>
                          <a:srgbClr val="333333"/>
                        </a:solidFill>
                        <a:effectLst/>
                      </a:endParaRP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solidFill>
                      <a:srgbClr val="F9F9F9"/>
                    </a:solidFill>
                  </a:tcPr>
                </a:tc>
                <a:tc>
                  <a:txBody>
                    <a:bodyPr/>
                    <a:lstStyle/>
                    <a:p>
                      <a:pPr latinLnBrk="0"/>
                      <a:r>
                        <a:rPr lang="ko-KR" altLang="en-US" sz="1000" b="0" i="0">
                          <a:solidFill>
                            <a:srgbClr val="333333"/>
                          </a:solidFill>
                          <a:effectLst/>
                        </a:rPr>
                        <a:t>해시 결과값 길이</a:t>
                      </a:r>
                      <a:endParaRPr lang="ko-KR" altLang="en-US" sz="1000" b="0">
                        <a:solidFill>
                          <a:srgbClr val="333333"/>
                        </a:solidFill>
                        <a:effectLst/>
                      </a:endParaRP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solidFill>
                      <a:srgbClr val="F9F9F9"/>
                    </a:solidFill>
                  </a:tcPr>
                </a:tc>
                <a:tc>
                  <a:txBody>
                    <a:bodyPr/>
                    <a:lstStyle/>
                    <a:p>
                      <a:pPr latinLnBrk="0"/>
                      <a:r>
                        <a:rPr lang="ko-KR" altLang="en-US" sz="1000" b="0" i="0">
                          <a:solidFill>
                            <a:srgbClr val="333333"/>
                          </a:solidFill>
                          <a:effectLst/>
                        </a:rPr>
                        <a:t>해시 강도</a:t>
                      </a:r>
                      <a:endParaRPr lang="ko-KR" altLang="en-US" sz="1000" b="0">
                        <a:solidFill>
                          <a:srgbClr val="333333"/>
                        </a:solidFill>
                        <a:effectLst/>
                      </a:endParaRP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solidFill>
                      <a:srgbClr val="F9F9F9"/>
                    </a:solidFill>
                  </a:tcPr>
                </a:tc>
                <a:extLst>
                  <a:ext uri="{0D108BD9-81ED-4DB2-BD59-A6C34878D82A}">
                    <a16:rowId xmlns:a16="http://schemas.microsoft.com/office/drawing/2014/main" val="2876742814"/>
                  </a:ext>
                </a:extLst>
              </a:tr>
              <a:tr h="210453">
                <a:tc>
                  <a:txBody>
                    <a:bodyPr/>
                    <a:lstStyle/>
                    <a:p>
                      <a:pPr algn="ctr"/>
                      <a:r>
                        <a:rPr lang="en-US" sz="1000">
                          <a:effectLst/>
                        </a:rPr>
                        <a:t>SHA-1</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&lt; 2</a:t>
                      </a:r>
                      <a:r>
                        <a:rPr lang="en-US" altLang="ko-KR" sz="1000" baseline="30000">
                          <a:solidFill>
                            <a:srgbClr val="333333"/>
                          </a:solidFill>
                          <a:effectLst/>
                          <a:latin typeface="verdana" panose="020B0604030504040204" pitchFamily="34" charset="0"/>
                        </a:rPr>
                        <a:t>64</a:t>
                      </a:r>
                      <a:endParaRPr lang="ko-KR" altLang="en-US" sz="1000">
                        <a:effectLst/>
                      </a:endParaRP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512</a:t>
                      </a:r>
                      <a:r>
                        <a:rPr lang="ko-KR" altLang="en-US" sz="1000">
                          <a:effectLst/>
                        </a:rPr>
                        <a:t>비트</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160</a:t>
                      </a:r>
                      <a:r>
                        <a:rPr lang="ko-KR" altLang="en-US" sz="1000">
                          <a:effectLst/>
                        </a:rPr>
                        <a:t>비트</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0.625</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extLst>
                  <a:ext uri="{0D108BD9-81ED-4DB2-BD59-A6C34878D82A}">
                    <a16:rowId xmlns:a16="http://schemas.microsoft.com/office/drawing/2014/main" val="3735937727"/>
                  </a:ext>
                </a:extLst>
              </a:tr>
              <a:tr h="210453">
                <a:tc>
                  <a:txBody>
                    <a:bodyPr/>
                    <a:lstStyle/>
                    <a:p>
                      <a:pPr algn="ctr"/>
                      <a:r>
                        <a:rPr lang="en-US" sz="1000" dirty="0">
                          <a:effectLst/>
                        </a:rPr>
                        <a:t>SHA-256</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&lt; 2</a:t>
                      </a:r>
                      <a:r>
                        <a:rPr lang="en-US" altLang="ko-KR" sz="1000" baseline="30000">
                          <a:solidFill>
                            <a:srgbClr val="333333"/>
                          </a:solidFill>
                          <a:effectLst/>
                          <a:latin typeface="verdana" panose="020B0604030504040204" pitchFamily="34" charset="0"/>
                        </a:rPr>
                        <a:t>64</a:t>
                      </a:r>
                      <a:endParaRPr lang="ko-KR" altLang="en-US" sz="1000">
                        <a:effectLst/>
                      </a:endParaRP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dirty="0">
                          <a:effectLst/>
                        </a:rPr>
                        <a:t>512</a:t>
                      </a:r>
                      <a:r>
                        <a:rPr lang="ko-KR" altLang="en-US" sz="1000" dirty="0">
                          <a:effectLst/>
                        </a:rPr>
                        <a:t>비트</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256</a:t>
                      </a:r>
                      <a:r>
                        <a:rPr lang="ko-KR" altLang="en-US" sz="1000">
                          <a:effectLst/>
                        </a:rPr>
                        <a:t>비트</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1</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extLst>
                  <a:ext uri="{0D108BD9-81ED-4DB2-BD59-A6C34878D82A}">
                    <a16:rowId xmlns:a16="http://schemas.microsoft.com/office/drawing/2014/main" val="1424964481"/>
                  </a:ext>
                </a:extLst>
              </a:tr>
              <a:tr h="210453">
                <a:tc>
                  <a:txBody>
                    <a:bodyPr/>
                    <a:lstStyle/>
                    <a:p>
                      <a:pPr algn="ctr"/>
                      <a:r>
                        <a:rPr lang="en-US" sz="1000">
                          <a:effectLst/>
                        </a:rPr>
                        <a:t>SHA-384</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&lt; 2</a:t>
                      </a:r>
                      <a:r>
                        <a:rPr lang="en-US" altLang="ko-KR" sz="1000" baseline="30000">
                          <a:solidFill>
                            <a:srgbClr val="333333"/>
                          </a:solidFill>
                          <a:effectLst/>
                          <a:latin typeface="verdana" panose="020B0604030504040204" pitchFamily="34" charset="0"/>
                        </a:rPr>
                        <a:t>128</a:t>
                      </a:r>
                      <a:endParaRPr lang="ko-KR" altLang="en-US" sz="1000">
                        <a:effectLst/>
                      </a:endParaRP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1024</a:t>
                      </a:r>
                      <a:r>
                        <a:rPr lang="ko-KR" altLang="en-US" sz="1000">
                          <a:effectLst/>
                        </a:rPr>
                        <a:t>비트</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dirty="0">
                          <a:effectLst/>
                        </a:rPr>
                        <a:t>384</a:t>
                      </a:r>
                      <a:r>
                        <a:rPr lang="ko-KR" altLang="en-US" sz="1000" dirty="0">
                          <a:effectLst/>
                        </a:rPr>
                        <a:t>비트</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1.5</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extLst>
                  <a:ext uri="{0D108BD9-81ED-4DB2-BD59-A6C34878D82A}">
                    <a16:rowId xmlns:a16="http://schemas.microsoft.com/office/drawing/2014/main" val="926534757"/>
                  </a:ext>
                </a:extLst>
              </a:tr>
              <a:tr h="210453">
                <a:tc>
                  <a:txBody>
                    <a:bodyPr/>
                    <a:lstStyle/>
                    <a:p>
                      <a:pPr algn="ctr"/>
                      <a:r>
                        <a:rPr lang="en-US" sz="1000">
                          <a:effectLst/>
                        </a:rPr>
                        <a:t>SHA-512</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dirty="0">
                          <a:effectLst/>
                        </a:rPr>
                        <a:t>&lt; 2</a:t>
                      </a:r>
                      <a:r>
                        <a:rPr lang="en-US" altLang="ko-KR" sz="1000" baseline="30000" dirty="0">
                          <a:solidFill>
                            <a:srgbClr val="333333"/>
                          </a:solidFill>
                          <a:effectLst/>
                          <a:latin typeface="verdana" panose="020B0604030504040204" pitchFamily="34" charset="0"/>
                        </a:rPr>
                        <a:t>128</a:t>
                      </a:r>
                      <a:endParaRPr lang="ko-KR" altLang="en-US" sz="1000" dirty="0">
                        <a:effectLst/>
                      </a:endParaRP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1024</a:t>
                      </a:r>
                      <a:r>
                        <a:rPr lang="ko-KR" altLang="en-US" sz="1000">
                          <a:effectLst/>
                        </a:rPr>
                        <a:t>비트</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a:effectLst/>
                        </a:rPr>
                        <a:t>512</a:t>
                      </a:r>
                      <a:r>
                        <a:rPr lang="ko-KR" altLang="en-US" sz="1000">
                          <a:effectLst/>
                        </a:rPr>
                        <a:t>비트</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tc>
                  <a:txBody>
                    <a:bodyPr/>
                    <a:lstStyle/>
                    <a:p>
                      <a:pPr algn="ctr"/>
                      <a:r>
                        <a:rPr lang="en-US" altLang="ko-KR" sz="1000" dirty="0">
                          <a:effectLst/>
                        </a:rPr>
                        <a:t>2</a:t>
                      </a:r>
                    </a:p>
                  </a:txBody>
                  <a:tcPr marT="60960" anchor="ctr">
                    <a:lnL w="3810" cap="flat" cmpd="sng" algn="ctr">
                      <a:solidFill>
                        <a:srgbClr val="D5D7DA"/>
                      </a:solidFill>
                      <a:prstDash val="solid"/>
                      <a:round/>
                      <a:headEnd type="none" w="med" len="med"/>
                      <a:tailEnd type="none" w="med" len="med"/>
                    </a:lnL>
                    <a:lnR w="3810" cap="flat" cmpd="sng" algn="ctr">
                      <a:solidFill>
                        <a:srgbClr val="D5D7DA"/>
                      </a:solidFill>
                      <a:prstDash val="solid"/>
                      <a:round/>
                      <a:headEnd type="none" w="med" len="med"/>
                      <a:tailEnd type="none" w="med" len="med"/>
                    </a:lnR>
                    <a:lnT w="3810" cap="flat" cmpd="sng" algn="ctr">
                      <a:solidFill>
                        <a:srgbClr val="D5D7DA"/>
                      </a:solidFill>
                      <a:prstDash val="solid"/>
                      <a:round/>
                      <a:headEnd type="none" w="med" len="med"/>
                      <a:tailEnd type="none" w="med" len="med"/>
                    </a:lnT>
                    <a:lnB w="3810" cap="flat" cmpd="sng" algn="ctr">
                      <a:solidFill>
                        <a:srgbClr val="D5D7DA"/>
                      </a:solidFill>
                      <a:prstDash val="solid"/>
                      <a:round/>
                      <a:headEnd type="none" w="med" len="med"/>
                      <a:tailEnd type="none" w="med" len="med"/>
                    </a:lnB>
                  </a:tcPr>
                </a:tc>
                <a:extLst>
                  <a:ext uri="{0D108BD9-81ED-4DB2-BD59-A6C34878D82A}">
                    <a16:rowId xmlns:a16="http://schemas.microsoft.com/office/drawing/2014/main" val="3055679255"/>
                  </a:ext>
                </a:extLst>
              </a:tr>
            </a:tbl>
          </a:graphicData>
        </a:graphic>
      </p:graphicFrame>
      <p:pic>
        <p:nvPicPr>
          <p:cNvPr id="5122" name="Picture 2" descr="[그림 8-34] SHA 알고리즘의 동작">
            <a:hlinkClick r:id="rId5"/>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9861" y="1987062"/>
            <a:ext cx="4994031" cy="1521070"/>
          </a:xfrm>
          <a:prstGeom prst="rect">
            <a:avLst/>
          </a:prstGeom>
          <a:noFill/>
          <a:extLst>
            <a:ext uri="{909E8E84-426E-40DD-AFC4-6F175D3DCCD1}">
              <a14:hiddenFill xmlns:a14="http://schemas.microsoft.com/office/drawing/2010/main">
                <a:solidFill>
                  <a:srgbClr val="FFFFFF"/>
                </a:solidFill>
              </a14:hiddenFill>
            </a:ext>
          </a:extLst>
        </p:spPr>
      </p:pic>
      <p:sp>
        <p:nvSpPr>
          <p:cNvPr id="9" name="실행 단추: 시작 8">
            <a:hlinkClick r:id="rId9" action="ppaction://hlinksldjump" highlightClick="1"/>
          </p:cNvPr>
          <p:cNvSpPr/>
          <p:nvPr/>
        </p:nvSpPr>
        <p:spPr>
          <a:xfrm>
            <a:off x="11577451" y="140677"/>
            <a:ext cx="476803" cy="475306"/>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585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ko-KR" altLang="en-US" sz="3200" b="1" dirty="0"/>
              <a:t>참고자료 </a:t>
            </a:r>
            <a:r>
              <a:rPr lang="en-US" altLang="ko-KR" sz="3200" b="1" dirty="0"/>
              <a:t>2</a:t>
            </a:r>
            <a:endParaRPr lang="en-US" altLang="ko-KR" sz="3200" dirty="0"/>
          </a:p>
        </p:txBody>
      </p:sp>
      <p:sp>
        <p:nvSpPr>
          <p:cNvPr id="5" name="부제목 4"/>
          <p:cNvSpPr>
            <a:spLocks noGrp="1"/>
          </p:cNvSpPr>
          <p:nvPr>
            <p:ph type="subTitle" idx="1"/>
          </p:nvPr>
        </p:nvSpPr>
        <p:spPr>
          <a:xfrm>
            <a:off x="838200" y="4048089"/>
            <a:ext cx="10515600" cy="1693287"/>
          </a:xfrm>
        </p:spPr>
        <p:txBody>
          <a:bodyPr rtlCol="0">
            <a:noAutofit/>
          </a:bodyPr>
          <a:lstStyle/>
          <a:p>
            <a:pPr>
              <a:buFont typeface="Wingdings" panose="05000000000000000000" pitchFamily="2" charset="2"/>
              <a:buChar char="l"/>
            </a:pPr>
            <a:r>
              <a:rPr lang="en-US" altLang="ko-KR" sz="1800" dirty="0">
                <a:solidFill>
                  <a:schemeClr val="bg1"/>
                </a:solidFill>
              </a:rPr>
              <a:t> Color Space</a:t>
            </a:r>
            <a:endParaRPr lang="en-US" altLang="ko-KR" sz="1600" b="1" dirty="0"/>
          </a:p>
        </p:txBody>
      </p:sp>
    </p:spTree>
    <p:extLst>
      <p:ext uri="{BB962C8B-B14F-4D97-AF65-F5344CB8AC3E}">
        <p14:creationId xmlns:p14="http://schemas.microsoft.com/office/powerpoint/2010/main" val="68251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1"/>
          <p:cNvSpPr txBox="1">
            <a:spLocks noGrp="1"/>
          </p:cNvSpPr>
          <p:nvPr>
            <p:ph type="title" idx="4294967295"/>
          </p:nvPr>
        </p:nvSpPr>
        <p:spPr>
          <a:xfrm>
            <a:off x="574159" y="202877"/>
            <a:ext cx="10515600" cy="738664"/>
          </a:xfrm>
          <a:prstGeom prst="rect">
            <a:avLst/>
          </a:prstGeom>
        </p:spPr>
        <p:txBody>
          <a:bodyPr/>
          <a:lstStyle/>
          <a:p>
            <a:r>
              <a:rPr sz="4000" dirty="0"/>
              <a:t>Color Spaces: Introduction    </a:t>
            </a:r>
          </a:p>
        </p:txBody>
      </p:sp>
      <p:sp>
        <p:nvSpPr>
          <p:cNvPr id="226" name="Content Placeholder 2"/>
          <p:cNvSpPr txBox="1">
            <a:spLocks noGrp="1"/>
          </p:cNvSpPr>
          <p:nvPr>
            <p:ph type="body" idx="4294967295"/>
          </p:nvPr>
        </p:nvSpPr>
        <p:spPr>
          <a:xfrm>
            <a:off x="704703" y="1023163"/>
            <a:ext cx="10998200" cy="5146675"/>
          </a:xfrm>
          <a:prstGeom prst="rect">
            <a:avLst/>
          </a:prstGeom>
        </p:spPr>
        <p:txBody>
          <a:bodyPr/>
          <a:lstStyle/>
          <a:p>
            <a:r>
              <a:rPr b="0" dirty="0"/>
              <a:t>All images are represented by pixels with values in </a:t>
            </a:r>
            <a:r>
              <a:rPr b="0" u="sng" dirty="0"/>
              <a:t>color spaces</a:t>
            </a:r>
            <a:r>
              <a:rPr b="0" dirty="0"/>
              <a:t>. Must represent an image in a color space before applying any processing techniques.</a:t>
            </a:r>
          </a:p>
          <a:p>
            <a:r>
              <a:rPr b="0" dirty="0"/>
              <a:t>Examples of color spaces:</a:t>
            </a:r>
          </a:p>
          <a:p>
            <a:pPr marL="280728" indent="-280728">
              <a:buChar char="•"/>
            </a:pPr>
            <a:r>
              <a:rPr b="0" dirty="0"/>
              <a:t>Grayscale (black and white)</a:t>
            </a:r>
          </a:p>
          <a:p>
            <a:pPr marL="280728" indent="-280728">
              <a:buChar char="•"/>
            </a:pPr>
            <a:r>
              <a:rPr b="0" dirty="0"/>
              <a:t>Color </a:t>
            </a:r>
          </a:p>
          <a:p>
            <a:pPr marL="661719" lvl="1" indent="-280728"/>
            <a:r>
              <a:rPr dirty="0"/>
              <a:t>RGB (</a:t>
            </a:r>
            <a:r>
              <a:rPr lang="en-US" dirty="0"/>
              <a:t>r</a:t>
            </a:r>
            <a:r>
              <a:rPr dirty="0"/>
              <a:t>ed, </a:t>
            </a:r>
            <a:r>
              <a:rPr lang="en-US" dirty="0"/>
              <a:t>g</a:t>
            </a:r>
            <a:r>
              <a:rPr dirty="0"/>
              <a:t>reen, </a:t>
            </a:r>
            <a:r>
              <a:rPr lang="en-US" dirty="0"/>
              <a:t>b</a:t>
            </a:r>
            <a:r>
              <a:rPr dirty="0"/>
              <a:t>lue)</a:t>
            </a:r>
          </a:p>
          <a:p>
            <a:pPr marL="661719" lvl="1" indent="-280728"/>
            <a:r>
              <a:rPr dirty="0"/>
              <a:t>HSV (</a:t>
            </a:r>
            <a:r>
              <a:rPr lang="en-US" dirty="0"/>
              <a:t>h</a:t>
            </a:r>
            <a:r>
              <a:rPr dirty="0"/>
              <a:t>ue, </a:t>
            </a:r>
            <a:r>
              <a:rPr lang="en-US" dirty="0"/>
              <a:t>s</a:t>
            </a:r>
            <a:r>
              <a:rPr dirty="0"/>
              <a:t>aturation, </a:t>
            </a:r>
            <a:r>
              <a:rPr lang="en-US" dirty="0"/>
              <a:t>v</a:t>
            </a:r>
            <a:r>
              <a:rPr dirty="0"/>
              <a:t>alue)</a:t>
            </a:r>
          </a:p>
          <a:p>
            <a:pPr marL="661719" lvl="1" indent="-280728"/>
            <a:r>
              <a:rPr dirty="0"/>
              <a:t>CMYK (</a:t>
            </a:r>
            <a:r>
              <a:rPr lang="en-US" dirty="0"/>
              <a:t>c</a:t>
            </a:r>
            <a:r>
              <a:rPr dirty="0"/>
              <a:t>yan, </a:t>
            </a:r>
            <a:r>
              <a:rPr lang="en-US" dirty="0"/>
              <a:t>m</a:t>
            </a:r>
            <a:r>
              <a:rPr dirty="0"/>
              <a:t>agenta, </a:t>
            </a:r>
            <a:r>
              <a:rPr lang="en-US" dirty="0"/>
              <a:t>y</a:t>
            </a:r>
            <a:r>
              <a:rPr dirty="0"/>
              <a:t>ellow, </a:t>
            </a:r>
            <a:r>
              <a:rPr lang="en-US" dirty="0"/>
              <a:t>b</a:t>
            </a:r>
            <a:r>
              <a:rPr dirty="0"/>
              <a:t>lack)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idx="4294967295"/>
          </p:nvPr>
        </p:nvSpPr>
        <p:spPr>
          <a:xfrm>
            <a:off x="563648" y="220383"/>
            <a:ext cx="10515600" cy="738664"/>
          </a:xfrm>
          <a:prstGeom prst="rect">
            <a:avLst/>
          </a:prstGeom>
        </p:spPr>
        <p:txBody>
          <a:bodyPr/>
          <a:lstStyle/>
          <a:p>
            <a:r>
              <a:rPr sz="4000" dirty="0"/>
              <a:t>Color Spaces: Grayscale    </a:t>
            </a:r>
          </a:p>
        </p:txBody>
      </p:sp>
      <p:sp>
        <p:nvSpPr>
          <p:cNvPr id="229" name="Content Placeholder 2"/>
          <p:cNvSpPr txBox="1">
            <a:spLocks noGrp="1"/>
          </p:cNvSpPr>
          <p:nvPr>
            <p:ph type="body" idx="4294967295"/>
          </p:nvPr>
        </p:nvSpPr>
        <p:spPr>
          <a:xfrm>
            <a:off x="574159" y="1373331"/>
            <a:ext cx="11186044" cy="5146675"/>
          </a:xfrm>
          <a:prstGeom prst="rect">
            <a:avLst/>
          </a:prstGeom>
        </p:spPr>
        <p:txBody>
          <a:bodyPr/>
          <a:lstStyle/>
          <a:p>
            <a:r>
              <a:rPr b="0" dirty="0"/>
              <a:t>Grayscale to RGB conversion assumes all components of images are equal</a:t>
            </a:r>
            <a:r>
              <a:rPr lang="en-US" b="0" dirty="0"/>
              <a:t>.</a:t>
            </a:r>
            <a:endParaRPr b="0" dirty="0"/>
          </a:p>
          <a:p>
            <a:endParaRPr b="0" dirty="0"/>
          </a:p>
          <a:p>
            <a:r>
              <a:rPr b="0" dirty="0"/>
              <a:t>RGB to grayscale conversion uses</a:t>
            </a:r>
          </a:p>
          <a:p>
            <a:pPr marL="0" lvl="1" indent="685783">
              <a:spcBef>
                <a:spcPts val="500"/>
              </a:spcBef>
              <a:buNone/>
              <a:defRPr sz="2000"/>
            </a:pPr>
            <a:r>
              <a:rPr dirty="0"/>
              <a:t>	Y = (0.299)R + (0.587)G + (0.114)B</a:t>
            </a:r>
          </a:p>
        </p:txBody>
      </p:sp>
      <p:pic>
        <p:nvPicPr>
          <p:cNvPr id="230" name="Picture 3" descr="Picture 3"/>
          <p:cNvPicPr>
            <a:picLocks noChangeAspect="1"/>
          </p:cNvPicPr>
          <p:nvPr/>
        </p:nvPicPr>
        <p:blipFill>
          <a:blip r:embed="rId2">
            <a:extLst/>
          </a:blip>
          <a:stretch>
            <a:fillRect/>
          </a:stretch>
        </p:blipFill>
        <p:spPr>
          <a:xfrm>
            <a:off x="266700" y="3692700"/>
            <a:ext cx="5942715" cy="2231883"/>
          </a:xfrm>
          <a:prstGeom prst="rect">
            <a:avLst/>
          </a:prstGeom>
          <a:ln w="12700">
            <a:miter lim="400000"/>
          </a:ln>
        </p:spPr>
      </p:pic>
      <p:pic>
        <p:nvPicPr>
          <p:cNvPr id="231" name="Picture 4" descr="Picture 4"/>
          <p:cNvPicPr>
            <a:picLocks noChangeAspect="1"/>
          </p:cNvPicPr>
          <p:nvPr/>
        </p:nvPicPr>
        <p:blipFill>
          <a:blip r:embed="rId3">
            <a:extLst/>
          </a:blip>
          <a:stretch>
            <a:fillRect/>
          </a:stretch>
        </p:blipFill>
        <p:spPr>
          <a:xfrm>
            <a:off x="6316033" y="3689497"/>
            <a:ext cx="5844475" cy="221381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2192000" cy="844062"/>
          </a:xfrm>
        </p:spPr>
        <p:txBody>
          <a:bodyPr rtlCol="0">
            <a:normAutofit/>
          </a:bodyPr>
          <a:lstStyle/>
          <a:p>
            <a:pPr algn="ctr" rtl="0"/>
            <a:r>
              <a:rPr lang="ko-KR" altLang="en-US" sz="2800" dirty="0"/>
              <a:t>프로젝트 방법 </a:t>
            </a:r>
            <a:r>
              <a:rPr lang="en-US" altLang="ko-KR" sz="2800" dirty="0"/>
              <a:t>advanced</a:t>
            </a:r>
            <a:endParaRPr lang="ko-KR" altLang="en-US" sz="2800" dirty="0"/>
          </a:p>
        </p:txBody>
      </p:sp>
      <p:sp>
        <p:nvSpPr>
          <p:cNvPr id="3" name="내용 개체 틀 2"/>
          <p:cNvSpPr>
            <a:spLocks noGrp="1"/>
          </p:cNvSpPr>
          <p:nvPr>
            <p:ph sz="half" idx="1"/>
          </p:nvPr>
        </p:nvSpPr>
        <p:spPr>
          <a:xfrm>
            <a:off x="597876" y="844062"/>
            <a:ext cx="11131062" cy="5741376"/>
          </a:xfrm>
        </p:spPr>
        <p:txBody>
          <a:bodyPr rtlCol="0">
            <a:noAutofit/>
          </a:bodyPr>
          <a:lstStyle/>
          <a:p>
            <a:pPr rtl="0">
              <a:buFont typeface="Wingdings" panose="05000000000000000000" pitchFamily="2" charset="2"/>
              <a:buChar char="l"/>
            </a:pPr>
            <a:r>
              <a:rPr lang="en-US" altLang="ko-KR" sz="1400" b="1" dirty="0"/>
              <a:t>Advanced</a:t>
            </a:r>
          </a:p>
          <a:p>
            <a:pPr lvl="1">
              <a:buFont typeface="Wingdings" panose="05000000000000000000" pitchFamily="2" charset="2"/>
              <a:buChar char="l"/>
            </a:pPr>
            <a:r>
              <a:rPr lang="en-US" altLang="ko-KR" sz="1200" b="1" dirty="0"/>
              <a:t>4</a:t>
            </a:r>
            <a:r>
              <a:rPr lang="ko-KR" altLang="en-US" sz="1200" b="1" dirty="0"/>
              <a:t>단계 </a:t>
            </a:r>
            <a:r>
              <a:rPr lang="en-US" altLang="ko-KR" sz="1200" b="1" dirty="0"/>
              <a:t>: </a:t>
            </a:r>
            <a:r>
              <a:rPr lang="ko-KR" altLang="en-US" sz="1200" b="1" dirty="0"/>
              <a:t>정확도를 높이기 위한 추가적인 고찰 </a:t>
            </a:r>
            <a:endParaRPr lang="en-US" altLang="ko-KR" sz="1200" b="1" dirty="0"/>
          </a:p>
          <a:p>
            <a:pPr lvl="2">
              <a:buFont typeface="Wingdings" panose="05000000000000000000" pitchFamily="2" charset="2"/>
              <a:buChar char="l"/>
            </a:pPr>
            <a:r>
              <a:rPr lang="en-US" altLang="ko-KR" sz="1000" dirty="0"/>
              <a:t>3</a:t>
            </a:r>
            <a:r>
              <a:rPr lang="ko-KR" altLang="en-US" sz="1000" dirty="0"/>
              <a:t>단계에서 </a:t>
            </a:r>
            <a:r>
              <a:rPr lang="en-US" altLang="ko-KR" sz="1000" dirty="0"/>
              <a:t>CNN</a:t>
            </a:r>
            <a:r>
              <a:rPr lang="ko-KR" altLang="en-US" sz="1000" dirty="0"/>
              <a:t>를 이용해도 </a:t>
            </a:r>
            <a:r>
              <a:rPr lang="en-US" altLang="ko-KR" sz="1000" dirty="0"/>
              <a:t>85%</a:t>
            </a:r>
            <a:r>
              <a:rPr lang="ko-KR" altLang="en-US" sz="1000" dirty="0"/>
              <a:t>정도 정도의 정확도</a:t>
            </a:r>
            <a:r>
              <a:rPr lang="en-US" altLang="ko-KR" sz="1000" dirty="0"/>
              <a:t>. </a:t>
            </a:r>
            <a:r>
              <a:rPr lang="ko-KR" altLang="en-US" sz="1000" dirty="0"/>
              <a:t>이를 개선하기 위한 방법을 고민</a:t>
            </a:r>
            <a:endParaRPr lang="en-US" altLang="ko-KR" sz="1000" dirty="0"/>
          </a:p>
          <a:p>
            <a:pPr lvl="2">
              <a:buFont typeface="Wingdings" panose="05000000000000000000" pitchFamily="2" charset="2"/>
              <a:buChar char="l"/>
            </a:pPr>
            <a:r>
              <a:rPr lang="ko-KR" altLang="en-US" sz="1000" dirty="0"/>
              <a:t>절대적인 </a:t>
            </a:r>
            <a:r>
              <a:rPr lang="en-US" altLang="ko-KR" sz="1000" dirty="0"/>
              <a:t>sample</a:t>
            </a:r>
            <a:r>
              <a:rPr lang="ko-KR" altLang="en-US" sz="1000" dirty="0"/>
              <a:t>을 확보하기 위한 </a:t>
            </a:r>
            <a:r>
              <a:rPr lang="en-US" altLang="ko-KR" sz="1000" dirty="0"/>
              <a:t>image </a:t>
            </a:r>
            <a:r>
              <a:rPr lang="ko-KR" altLang="en-US" sz="1000" dirty="0"/>
              <a:t>변환</a:t>
            </a:r>
            <a:r>
              <a:rPr lang="en-US" altLang="ko-KR" sz="1000" dirty="0"/>
              <a:t>(</a:t>
            </a:r>
            <a:r>
              <a:rPr lang="ko-KR" altLang="en-US" sz="1000" dirty="0"/>
              <a:t>이미지 각도 변환</a:t>
            </a:r>
            <a:r>
              <a:rPr lang="en-US" altLang="ko-KR" sz="1000" dirty="0"/>
              <a:t>, </a:t>
            </a:r>
            <a:r>
              <a:rPr lang="ko-KR" altLang="en-US" sz="1000" dirty="0"/>
              <a:t>반전</a:t>
            </a:r>
            <a:r>
              <a:rPr lang="en-US" altLang="ko-KR" sz="1000" dirty="0"/>
              <a:t>, </a:t>
            </a:r>
            <a:r>
              <a:rPr lang="ko-KR" altLang="en-US" sz="1000" dirty="0"/>
              <a:t>확대축소</a:t>
            </a:r>
            <a:r>
              <a:rPr lang="en-US" altLang="ko-KR" sz="1000" dirty="0"/>
              <a:t>, </a:t>
            </a:r>
            <a:r>
              <a:rPr lang="ko-KR" altLang="en-US" sz="1000" dirty="0"/>
              <a:t>평균화</a:t>
            </a:r>
            <a:r>
              <a:rPr lang="en-US" altLang="ko-KR" sz="1000" dirty="0"/>
              <a:t>,</a:t>
            </a:r>
          </a:p>
          <a:p>
            <a:pPr marL="685800" lvl="2" indent="0">
              <a:buNone/>
            </a:pPr>
            <a:r>
              <a:rPr lang="en-US" altLang="ko-KR" sz="1000" dirty="0"/>
              <a:t>     </a:t>
            </a:r>
            <a:r>
              <a:rPr lang="ko-KR" altLang="en-US" sz="1000" dirty="0"/>
              <a:t>노이즈 추가</a:t>
            </a:r>
            <a:r>
              <a:rPr lang="en-US" altLang="ko-KR" sz="1000" dirty="0"/>
              <a:t>, contrast</a:t>
            </a:r>
            <a:r>
              <a:rPr lang="ko-KR" altLang="en-US" sz="1000" dirty="0"/>
              <a:t>나 감마선 변경</a:t>
            </a:r>
            <a:r>
              <a:rPr lang="en-US" altLang="ko-KR" sz="1000" dirty="0"/>
              <a:t>)</a:t>
            </a:r>
          </a:p>
          <a:p>
            <a:pPr lvl="2">
              <a:buFont typeface="Wingdings" panose="05000000000000000000" pitchFamily="2" charset="2"/>
              <a:buChar char="l"/>
            </a:pPr>
            <a:r>
              <a:rPr lang="ko-KR" altLang="en-US" sz="1000" dirty="0"/>
              <a:t>이미지 라이브러리 </a:t>
            </a:r>
            <a:r>
              <a:rPr lang="en-US" altLang="ko-KR" sz="1000" dirty="0"/>
              <a:t>PIL(Python Image Library)</a:t>
            </a:r>
            <a:r>
              <a:rPr lang="ko-KR" altLang="en-US" sz="1000" dirty="0"/>
              <a:t> 사용</a:t>
            </a:r>
            <a:endParaRPr lang="en-US" altLang="ko-KR" sz="1000" dirty="0"/>
          </a:p>
          <a:p>
            <a:pPr lvl="3">
              <a:buFont typeface="Wingdings" panose="05000000000000000000" pitchFamily="2" charset="2"/>
              <a:buChar char="l"/>
            </a:pPr>
            <a:r>
              <a:rPr lang="en-US" altLang="ko-KR" sz="900" b="1" u="sng" dirty="0" err="1">
                <a:solidFill>
                  <a:schemeClr val="accent3">
                    <a:lumMod val="75000"/>
                  </a:schemeClr>
                </a:solidFill>
              </a:rPr>
              <a:t>Image.transpose</a:t>
            </a:r>
            <a:r>
              <a:rPr lang="en-US" altLang="ko-KR" sz="900" b="1" u="sng" dirty="0">
                <a:solidFill>
                  <a:schemeClr val="accent3">
                    <a:lumMod val="75000"/>
                  </a:schemeClr>
                </a:solidFill>
              </a:rPr>
              <a:t>(v)</a:t>
            </a:r>
          </a:p>
          <a:p>
            <a:pPr lvl="3">
              <a:buFont typeface="Wingdings" panose="05000000000000000000" pitchFamily="2" charset="2"/>
              <a:buChar char="l"/>
            </a:pPr>
            <a:r>
              <a:rPr lang="en-US" altLang="ko-KR" sz="900" b="1" u="sng" dirty="0" err="1">
                <a:solidFill>
                  <a:schemeClr val="accent3">
                    <a:lumMod val="75000"/>
                  </a:schemeClr>
                </a:solidFill>
              </a:rPr>
              <a:t>Image.rotate</a:t>
            </a:r>
            <a:r>
              <a:rPr lang="en-US" altLang="ko-KR" sz="900" b="1" u="sng" dirty="0">
                <a:solidFill>
                  <a:schemeClr val="accent3">
                    <a:lumMod val="75000"/>
                  </a:schemeClr>
                </a:solidFill>
              </a:rPr>
              <a:t>(angle)</a:t>
            </a:r>
          </a:p>
          <a:p>
            <a:pPr lvl="2">
              <a:buFont typeface="Wingdings" panose="05000000000000000000" pitchFamily="2" charset="2"/>
              <a:buChar char="l"/>
            </a:pPr>
            <a:r>
              <a:rPr lang="ko-KR" altLang="en-US" sz="1000" dirty="0">
                <a:solidFill>
                  <a:srgbClr val="002060"/>
                </a:solidFill>
              </a:rPr>
              <a:t>잘못된 이미지 분류 등을 찾아서 정확도 개선</a:t>
            </a:r>
            <a:endParaRPr lang="en-US" altLang="ko-KR" sz="1000" dirty="0">
              <a:solidFill>
                <a:srgbClr val="002060"/>
              </a:solidFill>
            </a:endParaRPr>
          </a:p>
          <a:p>
            <a:pPr lvl="3">
              <a:buFont typeface="Wingdings" panose="05000000000000000000" pitchFamily="2" charset="2"/>
              <a:buChar char="l"/>
            </a:pPr>
            <a:r>
              <a:rPr lang="en-US" altLang="ko-KR" sz="900" b="1" u="sng" dirty="0">
                <a:solidFill>
                  <a:schemeClr val="accent3">
                    <a:lumMod val="75000"/>
                  </a:schemeClr>
                </a:solidFill>
              </a:rPr>
              <a:t>Predict()</a:t>
            </a:r>
          </a:p>
          <a:p>
            <a:pPr lvl="1">
              <a:buFont typeface="Wingdings" panose="05000000000000000000" pitchFamily="2" charset="2"/>
              <a:buChar char="l"/>
            </a:pPr>
            <a:r>
              <a:rPr lang="en-US" altLang="ko-KR" sz="1200" b="1" dirty="0"/>
              <a:t>5</a:t>
            </a:r>
            <a:r>
              <a:rPr lang="ko-KR" altLang="en-US" sz="1200" b="1" dirty="0"/>
              <a:t>단계 </a:t>
            </a:r>
            <a:r>
              <a:rPr lang="en-US" altLang="ko-KR" sz="1200" b="1" dirty="0"/>
              <a:t>:   GPU</a:t>
            </a:r>
            <a:r>
              <a:rPr lang="ko-KR" altLang="en-US" sz="1200" b="1" dirty="0"/>
              <a:t>를 이용한 속도의 개선</a:t>
            </a:r>
            <a:endParaRPr lang="en-US" altLang="ko-KR" sz="1200" b="1" dirty="0"/>
          </a:p>
          <a:p>
            <a:pPr lvl="2">
              <a:buFont typeface="Wingdings" panose="05000000000000000000" pitchFamily="2" charset="2"/>
              <a:buChar char="l"/>
            </a:pPr>
            <a:r>
              <a:rPr lang="en-US" altLang="ko-KR" sz="1000" dirty="0"/>
              <a:t>GPU</a:t>
            </a:r>
            <a:r>
              <a:rPr lang="ko-KR" altLang="en-US" sz="1000" dirty="0"/>
              <a:t>병렬 컴퓨팅을 이용한 </a:t>
            </a:r>
            <a:r>
              <a:rPr lang="en-US" altLang="ko-KR" sz="1000" dirty="0"/>
              <a:t>training </a:t>
            </a:r>
            <a:r>
              <a:rPr lang="ko-KR" altLang="en-US" sz="1000" dirty="0"/>
              <a:t>속도 개선 </a:t>
            </a:r>
            <a:endParaRPr lang="en-US" altLang="ko-KR" sz="1000" dirty="0"/>
          </a:p>
          <a:p>
            <a:pPr lvl="3">
              <a:buFont typeface="Wingdings" panose="05000000000000000000" pitchFamily="2" charset="2"/>
              <a:buChar char="l"/>
            </a:pPr>
            <a:r>
              <a:rPr lang="en-US" altLang="ko-KR" sz="800" dirty="0"/>
              <a:t>GPU</a:t>
            </a:r>
            <a:r>
              <a:rPr lang="ko-KR" altLang="en-US" sz="800" dirty="0"/>
              <a:t>사용환경설정 </a:t>
            </a:r>
            <a:endParaRPr lang="en-US" altLang="ko-KR" sz="800" dirty="0"/>
          </a:p>
          <a:p>
            <a:pPr lvl="3">
              <a:buFont typeface="Wingdings" panose="05000000000000000000" pitchFamily="2" charset="2"/>
              <a:buChar char="l"/>
            </a:pPr>
            <a:r>
              <a:rPr lang="en-US" altLang="ko-KR" sz="800" dirty="0"/>
              <a:t>GPU</a:t>
            </a:r>
            <a:r>
              <a:rPr lang="ko-KR" altLang="en-US" sz="800" dirty="0"/>
              <a:t>라이브러리 사용</a:t>
            </a:r>
            <a:endParaRPr lang="en-US" altLang="ko-KR" sz="800" dirty="0"/>
          </a:p>
          <a:p>
            <a:pPr lvl="2">
              <a:buFont typeface="Wingdings" panose="05000000000000000000" pitchFamily="2" charset="2"/>
              <a:buChar char="l"/>
            </a:pPr>
            <a:r>
              <a:rPr lang="en-US" altLang="ko-KR" sz="1000" dirty="0"/>
              <a:t>GPU</a:t>
            </a:r>
            <a:r>
              <a:rPr lang="ko-KR" altLang="en-US" sz="1000" dirty="0"/>
              <a:t>와 </a:t>
            </a:r>
            <a:r>
              <a:rPr lang="en-US" altLang="ko-KR" sz="1000" dirty="0"/>
              <a:t>CPU</a:t>
            </a:r>
            <a:r>
              <a:rPr lang="ko-KR" altLang="en-US" sz="1000" dirty="0"/>
              <a:t>의 속도 비교</a:t>
            </a:r>
            <a:endParaRPr lang="en-US" altLang="ko-KR" sz="1000" dirty="0"/>
          </a:p>
          <a:p>
            <a:pPr lvl="2">
              <a:buFont typeface="Wingdings" panose="05000000000000000000" pitchFamily="2" charset="2"/>
              <a:buChar char="l"/>
            </a:pPr>
            <a:endParaRPr lang="en-US" altLang="ko-KR" sz="1000" dirty="0"/>
          </a:p>
          <a:p>
            <a:pPr lvl="2">
              <a:buFont typeface="Wingdings" panose="05000000000000000000" pitchFamily="2" charset="2"/>
              <a:buChar char="l"/>
            </a:pPr>
            <a:endParaRPr lang="en-US" altLang="ko-KR" sz="1000" dirty="0"/>
          </a:p>
          <a:p>
            <a:pPr>
              <a:buFont typeface="Wingdings" panose="05000000000000000000" pitchFamily="2" charset="2"/>
              <a:buChar char="l"/>
            </a:pPr>
            <a:r>
              <a:rPr lang="ko-KR" altLang="en-US" sz="1400" b="1" dirty="0"/>
              <a:t>프로젝트 </a:t>
            </a:r>
            <a:r>
              <a:rPr lang="en-US" altLang="ko-KR" sz="1400" b="1" dirty="0"/>
              <a:t>1 </a:t>
            </a:r>
            <a:r>
              <a:rPr lang="en-US" altLang="ko-KR" sz="1400" dirty="0"/>
              <a:t>: </a:t>
            </a:r>
            <a:r>
              <a:rPr lang="ko-KR" altLang="en-US" sz="1400" dirty="0"/>
              <a:t>나랑</a:t>
            </a:r>
            <a:r>
              <a:rPr lang="en-US" altLang="ko-KR" sz="1400" dirty="0"/>
              <a:t> </a:t>
            </a:r>
            <a:r>
              <a:rPr lang="ko-KR" altLang="en-US" sz="1400" dirty="0"/>
              <a:t>닮은 연예인 이미지 찾기</a:t>
            </a:r>
            <a:endParaRPr lang="en-US" altLang="ko-KR" sz="1400" dirty="0"/>
          </a:p>
          <a:p>
            <a:pPr>
              <a:buFont typeface="Wingdings" panose="05000000000000000000" pitchFamily="2" charset="2"/>
              <a:buChar char="l"/>
            </a:pPr>
            <a:r>
              <a:rPr lang="ko-KR" altLang="en-US" sz="1400" b="1" dirty="0"/>
              <a:t>프로젝트 </a:t>
            </a:r>
            <a:r>
              <a:rPr lang="en-US" altLang="ko-KR" sz="1400" b="1" dirty="0"/>
              <a:t>2 </a:t>
            </a:r>
            <a:r>
              <a:rPr lang="en-US" altLang="ko-KR" sz="1400" dirty="0"/>
              <a:t>: </a:t>
            </a:r>
            <a:r>
              <a:rPr lang="ko-KR" altLang="en-US" sz="1400" dirty="0" err="1"/>
              <a:t>의료이미지</a:t>
            </a:r>
            <a:r>
              <a:rPr lang="ko-KR" altLang="en-US" sz="1400" dirty="0"/>
              <a:t> 분류  </a:t>
            </a:r>
            <a:endParaRPr lang="en-US" altLang="ko-KR" sz="1400" dirty="0"/>
          </a:p>
          <a:p>
            <a:pPr marL="365760" lvl="1" indent="0">
              <a:buNone/>
            </a:pPr>
            <a:endParaRPr lang="en-US" altLang="ko-KR" sz="1200" dirty="0"/>
          </a:p>
        </p:txBody>
      </p:sp>
      <p:graphicFrame>
        <p:nvGraphicFramePr>
          <p:cNvPr id="19" name="내용 개체 틀 5" descr="서로 관련 있는 개념을 보여 주는 3단계 순차 기어 다이어그램"/>
          <p:cNvGraphicFramePr>
            <a:graphicFrameLocks noGrp="1"/>
          </p:cNvGraphicFramePr>
          <p:nvPr>
            <p:ph sz="half" idx="2"/>
            <p:extLst>
              <p:ext uri="{D42A27DB-BD31-4B8C-83A1-F6EECF244321}">
                <p14:modId xmlns:p14="http://schemas.microsoft.com/office/powerpoint/2010/main" val="2430532175"/>
              </p:ext>
            </p:extLst>
          </p:nvPr>
        </p:nvGraphicFramePr>
        <p:xfrm>
          <a:off x="6950809" y="422031"/>
          <a:ext cx="3692767" cy="3569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실행 단추: 끝 5">
            <a:hlinkClick r:id="rId8" action="ppaction://hlinksldjump" highlightClick="1"/>
          </p:cNvPr>
          <p:cNvSpPr/>
          <p:nvPr/>
        </p:nvSpPr>
        <p:spPr>
          <a:xfrm>
            <a:off x="11368454" y="158262"/>
            <a:ext cx="589083" cy="518746"/>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525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idx="4294967295"/>
          </p:nvPr>
        </p:nvSpPr>
        <p:spPr>
          <a:xfrm>
            <a:off x="433277" y="282199"/>
            <a:ext cx="10515600" cy="738664"/>
          </a:xfrm>
          <a:prstGeom prst="rect">
            <a:avLst/>
          </a:prstGeom>
        </p:spPr>
        <p:txBody>
          <a:bodyPr/>
          <a:lstStyle/>
          <a:p>
            <a:r>
              <a:rPr sz="4000" dirty="0"/>
              <a:t>Color Spaces: RGB (Red, Green, Blue)</a:t>
            </a:r>
          </a:p>
        </p:txBody>
      </p:sp>
      <p:sp>
        <p:nvSpPr>
          <p:cNvPr id="234" name="Content Placeholder 2"/>
          <p:cNvSpPr txBox="1">
            <a:spLocks noGrp="1"/>
          </p:cNvSpPr>
          <p:nvPr>
            <p:ph type="body" sz="half" idx="4294967295"/>
          </p:nvPr>
        </p:nvSpPr>
        <p:spPr>
          <a:xfrm>
            <a:off x="722859" y="1257079"/>
            <a:ext cx="5257800" cy="5146675"/>
          </a:xfrm>
          <a:prstGeom prst="rect">
            <a:avLst/>
          </a:prstGeom>
        </p:spPr>
        <p:txBody>
          <a:bodyPr/>
          <a:lstStyle/>
          <a:p>
            <a:r>
              <a:rPr dirty="0"/>
              <a:t>RGB (</a:t>
            </a:r>
            <a:r>
              <a:rPr lang="en-US" dirty="0"/>
              <a:t>r</a:t>
            </a:r>
            <a:r>
              <a:rPr dirty="0"/>
              <a:t>ed, </a:t>
            </a:r>
            <a:r>
              <a:rPr lang="en-US" dirty="0"/>
              <a:t>g</a:t>
            </a:r>
            <a:r>
              <a:rPr dirty="0"/>
              <a:t>reen, </a:t>
            </a:r>
            <a:r>
              <a:rPr lang="en-US" dirty="0"/>
              <a:t>b</a:t>
            </a:r>
            <a:r>
              <a:rPr dirty="0"/>
              <a:t>lue)</a:t>
            </a:r>
          </a:p>
          <a:p>
            <a:pPr marL="1142971" lvl="1" indent="-457189">
              <a:spcBef>
                <a:spcPts val="500"/>
              </a:spcBef>
              <a:buFont typeface="Arial"/>
              <a:defRPr sz="2400"/>
            </a:pPr>
            <a:r>
              <a:rPr dirty="0"/>
              <a:t>8-bit images 0-255</a:t>
            </a:r>
          </a:p>
          <a:p>
            <a:pPr marL="1142971" lvl="1" indent="-457189">
              <a:spcBef>
                <a:spcPts val="500"/>
              </a:spcBef>
              <a:buFont typeface="Arial"/>
              <a:defRPr sz="2400"/>
            </a:pPr>
            <a:r>
              <a:rPr dirty="0"/>
              <a:t>16-bit images 0-65,536</a:t>
            </a:r>
          </a:p>
          <a:p>
            <a:pPr marL="1142971" lvl="1" indent="-457189">
              <a:spcBef>
                <a:spcPts val="500"/>
              </a:spcBef>
              <a:buFont typeface="Arial"/>
              <a:defRPr sz="2400"/>
            </a:pPr>
            <a:r>
              <a:rPr dirty="0"/>
              <a:t>Floating point 0.0-1.0</a:t>
            </a:r>
          </a:p>
        </p:txBody>
      </p:sp>
      <p:pic>
        <p:nvPicPr>
          <p:cNvPr id="235" name="Picture 3" descr="Picture 3"/>
          <p:cNvPicPr>
            <a:picLocks noChangeAspect="1"/>
          </p:cNvPicPr>
          <p:nvPr/>
        </p:nvPicPr>
        <p:blipFill>
          <a:blip r:embed="rId2">
            <a:extLst/>
          </a:blip>
          <a:stretch>
            <a:fillRect/>
          </a:stretch>
        </p:blipFill>
        <p:spPr>
          <a:xfrm>
            <a:off x="6324601" y="1027568"/>
            <a:ext cx="5522913" cy="52660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le 1"/>
          <p:cNvSpPr txBox="1">
            <a:spLocks noGrp="1"/>
          </p:cNvSpPr>
          <p:nvPr>
            <p:ph type="title" idx="4294967295"/>
          </p:nvPr>
        </p:nvSpPr>
        <p:spPr>
          <a:xfrm>
            <a:off x="466244" y="318977"/>
            <a:ext cx="10515600" cy="738664"/>
          </a:xfrm>
          <a:prstGeom prst="rect">
            <a:avLst/>
          </a:prstGeom>
        </p:spPr>
        <p:txBody>
          <a:bodyPr>
            <a:noAutofit/>
          </a:bodyPr>
          <a:lstStyle/>
          <a:p>
            <a:r>
              <a:rPr sz="3600" dirty="0"/>
              <a:t>Color Spaces: HSV (Hue, Saturation, Value)</a:t>
            </a:r>
          </a:p>
        </p:txBody>
      </p:sp>
      <p:pic>
        <p:nvPicPr>
          <p:cNvPr id="238" name="Picture 5" descr="Picture 5"/>
          <p:cNvPicPr>
            <a:picLocks noChangeAspect="1"/>
          </p:cNvPicPr>
          <p:nvPr/>
        </p:nvPicPr>
        <p:blipFill>
          <a:blip r:embed="rId3">
            <a:extLst/>
          </a:blip>
          <a:srcRect b="33030"/>
          <a:stretch>
            <a:fillRect/>
          </a:stretch>
        </p:blipFill>
        <p:spPr>
          <a:xfrm>
            <a:off x="5283201" y="2044701"/>
            <a:ext cx="6692900" cy="3470148"/>
          </a:xfrm>
          <a:prstGeom prst="rect">
            <a:avLst/>
          </a:prstGeom>
          <a:ln w="12700">
            <a:miter lim="400000"/>
          </a:ln>
        </p:spPr>
      </p:pic>
      <p:sp>
        <p:nvSpPr>
          <p:cNvPr id="239" name="Rectangle 6"/>
          <p:cNvSpPr txBox="1"/>
          <p:nvPr/>
        </p:nvSpPr>
        <p:spPr>
          <a:xfrm>
            <a:off x="295162" y="1477961"/>
            <a:ext cx="5321300" cy="5386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p>
            <a:pPr indent="228594">
              <a:defRPr sz="2400">
                <a:solidFill>
                  <a:srgbClr val="203864"/>
                </a:solidFill>
                <a:latin typeface="Times New Roman"/>
                <a:ea typeface="Times New Roman"/>
                <a:cs typeface="Times New Roman"/>
                <a:sym typeface="Times New Roman"/>
              </a:defRPr>
            </a:pPr>
            <a:r>
              <a:rPr sz="3200" dirty="0"/>
              <a:t>Hue is normally 0-360</a:t>
            </a:r>
          </a:p>
          <a:p>
            <a:pPr marL="1028674" lvl="1" indent="-342891">
              <a:buSzPct val="100000"/>
              <a:buFont typeface="Arial"/>
              <a:buChar char="•"/>
              <a:defRPr sz="2000">
                <a:solidFill>
                  <a:srgbClr val="203864"/>
                </a:solidFill>
                <a:latin typeface="Times New Roman"/>
                <a:ea typeface="Times New Roman"/>
                <a:cs typeface="Times New Roman"/>
                <a:sym typeface="Times New Roman"/>
              </a:defRPr>
            </a:pPr>
            <a:r>
              <a:rPr sz="2000" dirty="0"/>
              <a:t>Hue is walking around a color wheel</a:t>
            </a:r>
          </a:p>
          <a:p>
            <a:pPr marL="1028674" lvl="1" indent="-342891">
              <a:buSzPct val="100000"/>
              <a:buFont typeface="Arial"/>
              <a:buChar char="•"/>
              <a:defRPr sz="2000">
                <a:solidFill>
                  <a:srgbClr val="203864"/>
                </a:solidFill>
                <a:latin typeface="Times New Roman"/>
                <a:ea typeface="Times New Roman"/>
                <a:cs typeface="Times New Roman"/>
                <a:sym typeface="Times New Roman"/>
              </a:defRPr>
            </a:pPr>
            <a:r>
              <a:rPr sz="2000" dirty="0"/>
              <a:t>OpenCV uses 0-179 to fit in 8</a:t>
            </a:r>
            <a:r>
              <a:rPr lang="en-US" sz="2000" dirty="0"/>
              <a:t> </a:t>
            </a:r>
            <a:r>
              <a:rPr sz="2000" dirty="0"/>
              <a:t>bit</a:t>
            </a:r>
          </a:p>
          <a:p>
            <a:pPr marL="1142971" lvl="1" indent="-457189">
              <a:buSzPct val="100000"/>
              <a:buFont typeface="Arial"/>
              <a:buChar char="•"/>
              <a:defRPr sz="2400">
                <a:solidFill>
                  <a:srgbClr val="203864"/>
                </a:solidFill>
                <a:latin typeface="Times New Roman"/>
                <a:ea typeface="Times New Roman"/>
                <a:cs typeface="Times New Roman"/>
                <a:sym typeface="Times New Roman"/>
              </a:defRPr>
            </a:pPr>
            <a:endParaRPr sz="3200" dirty="0"/>
          </a:p>
          <a:p>
            <a:pPr indent="228594">
              <a:defRPr sz="2400">
                <a:solidFill>
                  <a:srgbClr val="203864"/>
                </a:solidFill>
                <a:latin typeface="Times New Roman"/>
                <a:ea typeface="Times New Roman"/>
                <a:cs typeface="Times New Roman"/>
                <a:sym typeface="Times New Roman"/>
              </a:defRPr>
            </a:pPr>
            <a:r>
              <a:rPr sz="3200" dirty="0"/>
              <a:t>Saturation (s) and </a:t>
            </a:r>
            <a:r>
              <a:rPr lang="en-US" sz="3200" dirty="0"/>
              <a:t>v</a:t>
            </a:r>
            <a:r>
              <a:rPr sz="3200" dirty="0"/>
              <a:t>alue (v) are ranges</a:t>
            </a:r>
            <a:endParaRPr lang="en-US" sz="3200" dirty="0"/>
          </a:p>
          <a:p>
            <a:pPr indent="228594">
              <a:defRPr sz="2400">
                <a:solidFill>
                  <a:srgbClr val="203864"/>
                </a:solidFill>
                <a:latin typeface="Times New Roman"/>
                <a:ea typeface="Times New Roman"/>
                <a:cs typeface="Times New Roman"/>
                <a:sym typeface="Times New Roman"/>
              </a:defRPr>
            </a:pPr>
            <a:r>
              <a:rPr sz="3200" dirty="0"/>
              <a:t>of light to dark (intensity)</a:t>
            </a:r>
          </a:p>
          <a:p>
            <a:pPr marL="1028674" lvl="1" indent="-342891">
              <a:buSzPct val="100000"/>
              <a:buFont typeface="Arial"/>
              <a:buChar char="•"/>
              <a:defRPr sz="2000">
                <a:solidFill>
                  <a:srgbClr val="203864"/>
                </a:solidFill>
                <a:latin typeface="Times New Roman"/>
                <a:ea typeface="Times New Roman"/>
                <a:cs typeface="Times New Roman"/>
                <a:sym typeface="Times New Roman"/>
              </a:defRPr>
            </a:pPr>
            <a:r>
              <a:rPr lang="en-US" sz="2000" dirty="0"/>
              <a:t>T</a:t>
            </a:r>
            <a:r>
              <a:rPr sz="2000" dirty="0"/>
              <a:t>rade off black/white</a:t>
            </a:r>
          </a:p>
          <a:p>
            <a:pPr marL="1028674" lvl="1" indent="-342891">
              <a:buSzPct val="100000"/>
              <a:buFont typeface="Arial"/>
              <a:buChar char="•"/>
              <a:defRPr sz="2000">
                <a:solidFill>
                  <a:srgbClr val="203864"/>
                </a:solidFill>
                <a:latin typeface="Times New Roman"/>
                <a:ea typeface="Times New Roman"/>
                <a:cs typeface="Times New Roman"/>
                <a:sym typeface="Times New Roman"/>
              </a:defRPr>
            </a:pPr>
            <a:r>
              <a:rPr sz="2000" dirty="0"/>
              <a:t>OpenCV uses 0-255 for both s and v</a:t>
            </a:r>
          </a:p>
          <a:p>
            <a:pPr indent="228594">
              <a:defRPr sz="2400">
                <a:solidFill>
                  <a:srgbClr val="203864"/>
                </a:solidFill>
                <a:latin typeface="Times New Roman"/>
                <a:ea typeface="Times New Roman"/>
                <a:cs typeface="Times New Roman"/>
                <a:sym typeface="Times New Roman"/>
              </a:defRPr>
            </a:pPr>
            <a:endParaRPr sz="3200" dirty="0"/>
          </a:p>
          <a:p>
            <a:pPr indent="228594">
              <a:defRPr sz="2400">
                <a:solidFill>
                  <a:srgbClr val="203864"/>
                </a:solidFill>
                <a:latin typeface="Times New Roman"/>
                <a:ea typeface="Times New Roman"/>
                <a:cs typeface="Times New Roman"/>
                <a:sym typeface="Times New Roman"/>
              </a:defRPr>
            </a:pPr>
            <a:r>
              <a:rPr sz="3200" dirty="0"/>
              <a:t>In cone models </a:t>
            </a:r>
          </a:p>
          <a:p>
            <a:pPr marL="1028674" lvl="1" indent="-342891">
              <a:buSzPct val="100000"/>
              <a:buFont typeface="Arial"/>
              <a:buChar char="•"/>
              <a:defRPr sz="2000">
                <a:solidFill>
                  <a:srgbClr val="203864"/>
                </a:solidFill>
                <a:latin typeface="Times New Roman"/>
                <a:ea typeface="Times New Roman"/>
                <a:cs typeface="Times New Roman"/>
                <a:sym typeface="Times New Roman"/>
              </a:defRPr>
            </a:pPr>
            <a:r>
              <a:rPr sz="2000" dirty="0"/>
              <a:t>s is white; distance from cone axis</a:t>
            </a:r>
          </a:p>
          <a:p>
            <a:pPr marL="1028674" lvl="1" indent="-342891">
              <a:buSzPct val="100000"/>
              <a:buFont typeface="Arial"/>
              <a:buChar char="•"/>
              <a:defRPr sz="2000">
                <a:solidFill>
                  <a:srgbClr val="203864"/>
                </a:solidFill>
                <a:latin typeface="Times New Roman"/>
                <a:ea typeface="Times New Roman"/>
                <a:cs typeface="Times New Roman"/>
                <a:sym typeface="Times New Roman"/>
              </a:defRPr>
            </a:pPr>
            <a:r>
              <a:rPr sz="2000" dirty="0"/>
              <a:t>v is black; distance from cone point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itle 1"/>
          <p:cNvSpPr txBox="1">
            <a:spLocks noGrp="1"/>
          </p:cNvSpPr>
          <p:nvPr>
            <p:ph type="title" idx="4294967295"/>
          </p:nvPr>
        </p:nvSpPr>
        <p:spPr>
          <a:xfrm>
            <a:off x="446568" y="265813"/>
            <a:ext cx="10515600" cy="738664"/>
          </a:xfrm>
          <a:prstGeom prst="rect">
            <a:avLst/>
          </a:prstGeom>
        </p:spPr>
        <p:txBody>
          <a:bodyPr/>
          <a:lstStyle/>
          <a:p>
            <a:r>
              <a:rPr sz="4000" dirty="0"/>
              <a:t>Color Conversion in OpenCV</a:t>
            </a:r>
          </a:p>
        </p:txBody>
      </p:sp>
      <p:sp>
        <p:nvSpPr>
          <p:cNvPr id="244" name="Content Placeholder 2"/>
          <p:cNvSpPr txBox="1">
            <a:spLocks noGrp="1"/>
          </p:cNvSpPr>
          <p:nvPr>
            <p:ph type="body" idx="4294967295"/>
          </p:nvPr>
        </p:nvSpPr>
        <p:spPr>
          <a:xfrm>
            <a:off x="574159" y="1533525"/>
            <a:ext cx="10515600" cy="4351339"/>
          </a:xfrm>
          <a:prstGeom prst="rect">
            <a:avLst/>
          </a:prstGeom>
        </p:spPr>
        <p:txBody>
          <a:bodyPr/>
          <a:lstStyle/>
          <a:p>
            <a:r>
              <a:rPr b="0" dirty="0"/>
              <a:t>RGB is 8</a:t>
            </a:r>
            <a:r>
              <a:rPr lang="en-US" b="0" dirty="0"/>
              <a:t>-</a:t>
            </a:r>
            <a:r>
              <a:rPr b="0" dirty="0"/>
              <a:t> or 16</a:t>
            </a:r>
            <a:r>
              <a:rPr lang="en-US" b="0" dirty="0"/>
              <a:t>-</a:t>
            </a:r>
            <a:r>
              <a:rPr b="0" dirty="0"/>
              <a:t>bit colors</a:t>
            </a:r>
            <a:r>
              <a:rPr lang="en-US" b="0" dirty="0"/>
              <a:t>.</a:t>
            </a:r>
            <a:endParaRPr b="0" dirty="0"/>
          </a:p>
          <a:p>
            <a:endParaRPr b="0" dirty="0"/>
          </a:p>
          <a:p>
            <a:r>
              <a:rPr b="0" dirty="0"/>
              <a:t>Each pixel is represented by </a:t>
            </a:r>
            <a:r>
              <a:rPr lang="en-US" b="0" dirty="0"/>
              <a:t>three</a:t>
            </a:r>
            <a:r>
              <a:rPr b="0" dirty="0"/>
              <a:t> values (one for each channel)</a:t>
            </a:r>
            <a:r>
              <a:rPr lang="en-US" b="0" dirty="0"/>
              <a:t>.</a:t>
            </a:r>
            <a:endParaRPr b="0" dirty="0"/>
          </a:p>
          <a:p>
            <a:endParaRPr b="0" dirty="0"/>
          </a:p>
          <a:p>
            <a:r>
              <a:rPr b="0" dirty="0"/>
              <a:t>These values are pixel intensities</a:t>
            </a:r>
          </a:p>
          <a:p>
            <a:pPr marL="1142971" lvl="1" indent="-457189">
              <a:spcBef>
                <a:spcPts val="500"/>
              </a:spcBef>
              <a:buFont typeface="Arial"/>
              <a:defRPr sz="2400"/>
            </a:pPr>
            <a:r>
              <a:rPr dirty="0"/>
              <a:t>000 = black</a:t>
            </a:r>
          </a:p>
          <a:p>
            <a:pPr marL="1142971" lvl="1" indent="-457189">
              <a:spcBef>
                <a:spcPts val="500"/>
              </a:spcBef>
              <a:buFont typeface="Arial"/>
              <a:defRPr sz="2400"/>
            </a:pPr>
            <a:r>
              <a:rPr dirty="0"/>
              <a:t>111 = white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noGrp="1"/>
          </p:cNvSpPr>
          <p:nvPr>
            <p:ph type="title" idx="4294967295"/>
          </p:nvPr>
        </p:nvSpPr>
        <p:spPr>
          <a:xfrm>
            <a:off x="414671" y="271388"/>
            <a:ext cx="10515600" cy="738664"/>
          </a:xfrm>
          <a:prstGeom prst="rect">
            <a:avLst/>
          </a:prstGeom>
        </p:spPr>
        <p:txBody>
          <a:bodyPr/>
          <a:lstStyle/>
          <a:p>
            <a:r>
              <a:rPr sz="4000" dirty="0"/>
              <a:t>Color Conversion in OpenCV</a:t>
            </a:r>
          </a:p>
        </p:txBody>
      </p:sp>
      <p:sp>
        <p:nvSpPr>
          <p:cNvPr id="247" name="Content Placeholder 2"/>
          <p:cNvSpPr txBox="1">
            <a:spLocks noGrp="1"/>
          </p:cNvSpPr>
          <p:nvPr>
            <p:ph type="body" idx="4294967295"/>
          </p:nvPr>
        </p:nvSpPr>
        <p:spPr>
          <a:xfrm>
            <a:off x="414671" y="1533525"/>
            <a:ext cx="10515600" cy="4351339"/>
          </a:xfrm>
          <a:prstGeom prst="rect">
            <a:avLst/>
          </a:prstGeom>
        </p:spPr>
        <p:txBody>
          <a:bodyPr/>
          <a:lstStyle/>
          <a:p>
            <a:r>
              <a:rPr b="0" dirty="0"/>
              <a:t>When converted to grayscale, all RGB are equal</a:t>
            </a:r>
            <a:r>
              <a:rPr lang="en-US" b="0" dirty="0"/>
              <a:t>.</a:t>
            </a:r>
            <a:endParaRPr b="0" dirty="0"/>
          </a:p>
          <a:p>
            <a:endParaRPr b="0" dirty="0"/>
          </a:p>
          <a:p>
            <a:r>
              <a:rPr b="0" dirty="0"/>
              <a:t>When converted from RGB (or BGR) to grayscale:</a:t>
            </a:r>
          </a:p>
        </p:txBody>
      </p:sp>
      <mc:AlternateContent xmlns:mc="http://schemas.openxmlformats.org/markup-compatibility/2006">
        <mc:Choice xmlns:a14="http://schemas.microsoft.com/office/drawing/2010/main" Requires="a14">
          <p:sp>
            <p:nvSpPr>
              <p:cNvPr id="248" name="TextBox 4"/>
              <p:cNvSpPr txBox="1"/>
              <p:nvPr/>
            </p:nvSpPr>
            <p:spPr>
              <a:xfrm>
                <a:off x="2817749" y="3594895"/>
                <a:ext cx="6699077" cy="49244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3200" i="1">
                          <a:solidFill>
                            <a:srgbClr val="1F3864"/>
                          </a:solidFill>
                          <a:latin typeface="Cambria Math" panose="02040503050406030204" pitchFamily="18" charset="0"/>
                        </a:rPr>
                        <m:t>𝑌</m:t>
                      </m:r>
                      <m:r>
                        <a:rPr sz="3200" i="1">
                          <a:solidFill>
                            <a:srgbClr val="1F3864"/>
                          </a:solidFill>
                          <a:latin typeface="Cambria Math" panose="02040503050406030204" pitchFamily="18" charset="0"/>
                        </a:rPr>
                        <m:t>=</m:t>
                      </m:r>
                      <m:d>
                        <m:dPr>
                          <m:ctrlPr>
                            <a:rPr sz="3200" i="1">
                              <a:solidFill>
                                <a:srgbClr val="1F3864"/>
                              </a:solidFill>
                              <a:latin typeface="Cambria Math" panose="02040503050406030204" pitchFamily="18" charset="0"/>
                            </a:rPr>
                          </m:ctrlPr>
                        </m:dPr>
                        <m:e>
                          <m:r>
                            <a:rPr sz="3200" i="1">
                              <a:solidFill>
                                <a:srgbClr val="1F3864"/>
                              </a:solidFill>
                              <a:latin typeface="Cambria Math" panose="02040503050406030204" pitchFamily="18" charset="0"/>
                            </a:rPr>
                            <m:t>0.299</m:t>
                          </m:r>
                        </m:e>
                      </m:d>
                      <m:r>
                        <a:rPr sz="3200" i="1">
                          <a:solidFill>
                            <a:srgbClr val="1F3864"/>
                          </a:solidFill>
                          <a:latin typeface="Cambria Math" panose="02040503050406030204" pitchFamily="18" charset="0"/>
                        </a:rPr>
                        <m:t>𝑅</m:t>
                      </m:r>
                      <m:r>
                        <a:rPr sz="3200" i="1">
                          <a:solidFill>
                            <a:srgbClr val="1F3864"/>
                          </a:solidFill>
                          <a:latin typeface="Cambria Math" panose="02040503050406030204" pitchFamily="18" charset="0"/>
                        </a:rPr>
                        <m:t>+</m:t>
                      </m:r>
                      <m:d>
                        <m:dPr>
                          <m:ctrlPr>
                            <a:rPr sz="3200" i="1">
                              <a:solidFill>
                                <a:srgbClr val="1F3864"/>
                              </a:solidFill>
                              <a:latin typeface="Cambria Math" panose="02040503050406030204" pitchFamily="18" charset="0"/>
                            </a:rPr>
                          </m:ctrlPr>
                        </m:dPr>
                        <m:e>
                          <m:r>
                            <a:rPr sz="3200" i="1">
                              <a:solidFill>
                                <a:srgbClr val="1F3864"/>
                              </a:solidFill>
                              <a:latin typeface="Cambria Math" panose="02040503050406030204" pitchFamily="18" charset="0"/>
                            </a:rPr>
                            <m:t>0.587</m:t>
                          </m:r>
                        </m:e>
                      </m:d>
                      <m:r>
                        <a:rPr sz="3200" i="1">
                          <a:solidFill>
                            <a:srgbClr val="1F3864"/>
                          </a:solidFill>
                          <a:latin typeface="Cambria Math" panose="02040503050406030204" pitchFamily="18" charset="0"/>
                        </a:rPr>
                        <m:t>𝐺</m:t>
                      </m:r>
                      <m:r>
                        <a:rPr sz="3200" i="1">
                          <a:solidFill>
                            <a:srgbClr val="1F3864"/>
                          </a:solidFill>
                          <a:latin typeface="Cambria Math" panose="02040503050406030204" pitchFamily="18" charset="0"/>
                        </a:rPr>
                        <m:t>+</m:t>
                      </m:r>
                      <m:d>
                        <m:dPr>
                          <m:ctrlPr>
                            <a:rPr sz="3200" i="1">
                              <a:solidFill>
                                <a:srgbClr val="1F3864"/>
                              </a:solidFill>
                              <a:latin typeface="Cambria Math" panose="02040503050406030204" pitchFamily="18" charset="0"/>
                            </a:rPr>
                          </m:ctrlPr>
                        </m:dPr>
                        <m:e>
                          <m:r>
                            <a:rPr sz="3200" i="1">
                              <a:solidFill>
                                <a:srgbClr val="1F3864"/>
                              </a:solidFill>
                              <a:latin typeface="Cambria Math" panose="02040503050406030204" pitchFamily="18" charset="0"/>
                            </a:rPr>
                            <m:t>0.114</m:t>
                          </m:r>
                        </m:e>
                      </m:d>
                      <m:r>
                        <a:rPr sz="3200" i="1">
                          <a:solidFill>
                            <a:srgbClr val="1F3864"/>
                          </a:solidFill>
                          <a:latin typeface="Cambria Math" panose="02040503050406030204" pitchFamily="18" charset="0"/>
                        </a:rPr>
                        <m:t>𝐵</m:t>
                      </m:r>
                    </m:oMath>
                  </m:oMathPara>
                </a14:m>
                <a:endParaRPr sz="3200">
                  <a:solidFill>
                    <a:srgbClr val="203864"/>
                  </a:solidFill>
                </a:endParaRPr>
              </a:p>
            </p:txBody>
          </p:sp>
        </mc:Choice>
        <mc:Fallback>
          <p:sp>
            <p:nvSpPr>
              <p:cNvPr id="248" name="TextBox 4"/>
              <p:cNvSpPr txBox="1">
                <a:spLocks noRot="1" noChangeAspect="1" noMove="1" noResize="1" noEditPoints="1" noAdjustHandles="1" noChangeArrowheads="1" noChangeShapeType="1" noTextEdit="1"/>
              </p:cNvSpPr>
              <p:nvPr/>
            </p:nvSpPr>
            <p:spPr>
              <a:xfrm>
                <a:off x="2817749" y="3594895"/>
                <a:ext cx="6699077" cy="492443"/>
              </a:xfrm>
              <a:prstGeom prst="rect">
                <a:avLst/>
              </a:prstGeom>
              <a:blipFill>
                <a:blip r:embed="rId2"/>
                <a:stretch>
                  <a:fillRect/>
                </a:stretch>
              </a:blipFill>
              <a:ln w="12700">
                <a:miter lim="400000"/>
              </a:ln>
            </p:spPr>
            <p:txBody>
              <a:bodyPr/>
              <a:lstStyle/>
              <a:p>
                <a:r>
                  <a:rPr lang="ko-KR"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itle 1"/>
          <p:cNvSpPr txBox="1">
            <a:spLocks noGrp="1"/>
          </p:cNvSpPr>
          <p:nvPr>
            <p:ph type="title" idx="4294967295"/>
          </p:nvPr>
        </p:nvSpPr>
        <p:spPr>
          <a:xfrm>
            <a:off x="382772" y="179577"/>
            <a:ext cx="10515600" cy="738664"/>
          </a:xfrm>
          <a:prstGeom prst="rect">
            <a:avLst/>
          </a:prstGeom>
        </p:spPr>
        <p:txBody>
          <a:bodyPr/>
          <a:lstStyle/>
          <a:p>
            <a:r>
              <a:rPr sz="4000" dirty="0"/>
              <a:t>Color in matplotlib</a:t>
            </a:r>
            <a:r>
              <a:rPr lang="en-US" sz="4000" dirty="0"/>
              <a:t>*</a:t>
            </a:r>
            <a:endParaRPr sz="4000" dirty="0"/>
          </a:p>
        </p:txBody>
      </p:sp>
      <p:pic>
        <p:nvPicPr>
          <p:cNvPr id="252" name="Picture 5" descr="Picture 5"/>
          <p:cNvPicPr>
            <a:picLocks noChangeAspect="1"/>
          </p:cNvPicPr>
          <p:nvPr/>
        </p:nvPicPr>
        <p:blipFill>
          <a:blip r:embed="rId2">
            <a:extLst/>
          </a:blip>
          <a:stretch>
            <a:fillRect/>
          </a:stretch>
        </p:blipFill>
        <p:spPr>
          <a:xfrm>
            <a:off x="2089151" y="1194173"/>
            <a:ext cx="8013700" cy="510147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ko-KR" altLang="en-US" sz="3200" b="1" dirty="0"/>
              <a:t>참고자료 </a:t>
            </a:r>
            <a:r>
              <a:rPr lang="en-US" altLang="ko-KR" sz="3200" b="1" dirty="0"/>
              <a:t>3</a:t>
            </a:r>
            <a:endParaRPr lang="en-US" altLang="ko-KR" sz="3200" dirty="0"/>
          </a:p>
        </p:txBody>
      </p:sp>
      <p:sp>
        <p:nvSpPr>
          <p:cNvPr id="5" name="부제목 4"/>
          <p:cNvSpPr>
            <a:spLocks noGrp="1"/>
          </p:cNvSpPr>
          <p:nvPr>
            <p:ph type="subTitle" idx="1"/>
          </p:nvPr>
        </p:nvSpPr>
        <p:spPr>
          <a:xfrm>
            <a:off x="838200" y="4048089"/>
            <a:ext cx="10515600" cy="1693287"/>
          </a:xfrm>
        </p:spPr>
        <p:txBody>
          <a:bodyPr rtlCol="0">
            <a:noAutofit/>
          </a:bodyPr>
          <a:lstStyle/>
          <a:p>
            <a:pPr>
              <a:buFont typeface="Wingdings" panose="05000000000000000000" pitchFamily="2" charset="2"/>
              <a:buChar char="l"/>
            </a:pPr>
            <a:r>
              <a:rPr lang="en-US" altLang="ko-KR" sz="1800" dirty="0">
                <a:solidFill>
                  <a:schemeClr val="bg1"/>
                </a:solidFill>
              </a:rPr>
              <a:t> Image Arrays</a:t>
            </a:r>
            <a:endParaRPr lang="en-US" altLang="ko-KR" sz="1600" b="1" dirty="0"/>
          </a:p>
        </p:txBody>
      </p:sp>
    </p:spTree>
    <p:extLst>
      <p:ext uri="{BB962C8B-B14F-4D97-AF65-F5344CB8AC3E}">
        <p14:creationId xmlns:p14="http://schemas.microsoft.com/office/powerpoint/2010/main" val="24358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itle 3"/>
          <p:cNvSpPr txBox="1">
            <a:spLocks noGrp="1"/>
          </p:cNvSpPr>
          <p:nvPr>
            <p:ph type="title"/>
          </p:nvPr>
        </p:nvSpPr>
        <p:spPr>
          <a:prstGeom prst="rect">
            <a:avLst/>
          </a:prstGeom>
        </p:spPr>
        <p:txBody>
          <a:bodyPr/>
          <a:lstStyle/>
          <a:p>
            <a:r>
              <a:t>Pixels</a:t>
            </a:r>
          </a:p>
        </p:txBody>
      </p:sp>
      <p:sp>
        <p:nvSpPr>
          <p:cNvPr id="2" name="Content Placeholder 1">
            <a:extLst>
              <a:ext uri="{FF2B5EF4-FFF2-40B4-BE49-F238E27FC236}">
                <a16:creationId xmlns:a16="http://schemas.microsoft.com/office/drawing/2014/main" id="{8AE7A80F-D649-4BA9-80F0-48078B8C1CFD}"/>
              </a:ext>
            </a:extLst>
          </p:cNvPr>
          <p:cNvSpPr>
            <a:spLocks noGrp="1"/>
          </p:cNvSpPr>
          <p:nvPr>
            <p:ph idx="1"/>
          </p:nvPr>
        </p:nvSpPr>
        <p:spPr/>
        <p:txBody>
          <a:bodyPr/>
          <a:lstStyle/>
          <a:p>
            <a:endParaRPr lang="en-US"/>
          </a:p>
        </p:txBody>
      </p:sp>
      <p:pic>
        <p:nvPicPr>
          <p:cNvPr id="422" name="Picture 5" descr="Picture 5"/>
          <p:cNvPicPr>
            <a:picLocks noChangeAspect="1"/>
          </p:cNvPicPr>
          <p:nvPr/>
        </p:nvPicPr>
        <p:blipFill>
          <a:blip r:embed="rId2">
            <a:extLst/>
          </a:blip>
          <a:stretch>
            <a:fillRect/>
          </a:stretch>
        </p:blipFill>
        <p:spPr>
          <a:xfrm>
            <a:off x="1109393" y="1312787"/>
            <a:ext cx="3828368" cy="4652943"/>
          </a:xfrm>
          <a:prstGeom prst="rect">
            <a:avLst/>
          </a:prstGeom>
          <a:ln w="12700">
            <a:miter lim="400000"/>
          </a:ln>
        </p:spPr>
      </p:pic>
      <p:pic>
        <p:nvPicPr>
          <p:cNvPr id="423" name="Picture 6" descr="Picture 6"/>
          <p:cNvPicPr>
            <a:picLocks noChangeAspect="1"/>
          </p:cNvPicPr>
          <p:nvPr/>
        </p:nvPicPr>
        <p:blipFill>
          <a:blip r:embed="rId3">
            <a:extLst/>
          </a:blip>
          <a:stretch>
            <a:fillRect/>
          </a:stretch>
        </p:blipFill>
        <p:spPr>
          <a:xfrm>
            <a:off x="7944730" y="1911351"/>
            <a:ext cx="1663701" cy="30353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itle 3"/>
          <p:cNvSpPr txBox="1">
            <a:spLocks noGrp="1"/>
          </p:cNvSpPr>
          <p:nvPr>
            <p:ph type="title"/>
          </p:nvPr>
        </p:nvSpPr>
        <p:spPr>
          <a:prstGeom prst="rect">
            <a:avLst/>
          </a:prstGeom>
        </p:spPr>
        <p:txBody>
          <a:bodyPr/>
          <a:lstStyle/>
          <a:p>
            <a:r>
              <a:t>Pixels: Red</a:t>
            </a:r>
          </a:p>
        </p:txBody>
      </p:sp>
      <p:sp>
        <p:nvSpPr>
          <p:cNvPr id="2" name="Content Placeholder 1">
            <a:extLst>
              <a:ext uri="{FF2B5EF4-FFF2-40B4-BE49-F238E27FC236}">
                <a16:creationId xmlns:a16="http://schemas.microsoft.com/office/drawing/2014/main" id="{D004898C-0560-423D-B4B5-C720FD151CFE}"/>
              </a:ext>
            </a:extLst>
          </p:cNvPr>
          <p:cNvSpPr>
            <a:spLocks noGrp="1"/>
          </p:cNvSpPr>
          <p:nvPr>
            <p:ph idx="1"/>
          </p:nvPr>
        </p:nvSpPr>
        <p:spPr/>
        <p:txBody>
          <a:bodyPr/>
          <a:lstStyle/>
          <a:p>
            <a:endParaRPr lang="en-US"/>
          </a:p>
        </p:txBody>
      </p:sp>
      <p:pic>
        <p:nvPicPr>
          <p:cNvPr id="426" name="Picture 6" descr="Picture 6"/>
          <p:cNvPicPr>
            <a:picLocks noChangeAspect="1"/>
          </p:cNvPicPr>
          <p:nvPr/>
        </p:nvPicPr>
        <p:blipFill>
          <a:blip r:embed="rId2">
            <a:extLst/>
          </a:blip>
          <a:stretch>
            <a:fillRect/>
          </a:stretch>
        </p:blipFill>
        <p:spPr>
          <a:xfrm>
            <a:off x="859887" y="1165762"/>
            <a:ext cx="706904" cy="1289693"/>
          </a:xfrm>
          <a:prstGeom prst="rect">
            <a:avLst/>
          </a:prstGeom>
          <a:ln w="12700">
            <a:miter lim="400000"/>
          </a:ln>
        </p:spPr>
      </p:pic>
      <p:pic>
        <p:nvPicPr>
          <p:cNvPr id="427" name="Picture 1" descr="Picture 1"/>
          <p:cNvPicPr>
            <a:picLocks noChangeAspect="1"/>
          </p:cNvPicPr>
          <p:nvPr/>
        </p:nvPicPr>
        <p:blipFill>
          <a:blip r:embed="rId3">
            <a:extLst/>
          </a:blip>
          <a:stretch>
            <a:fillRect/>
          </a:stretch>
        </p:blipFill>
        <p:spPr>
          <a:xfrm>
            <a:off x="2654987" y="1165762"/>
            <a:ext cx="7929196" cy="50372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itle 3"/>
          <p:cNvSpPr txBox="1">
            <a:spLocks noGrp="1"/>
          </p:cNvSpPr>
          <p:nvPr>
            <p:ph type="title"/>
          </p:nvPr>
        </p:nvSpPr>
        <p:spPr>
          <a:prstGeom prst="rect">
            <a:avLst/>
          </a:prstGeom>
        </p:spPr>
        <p:txBody>
          <a:bodyPr/>
          <a:lstStyle/>
          <a:p>
            <a:r>
              <a:t>Pixels: Green</a:t>
            </a:r>
          </a:p>
        </p:txBody>
      </p:sp>
      <p:sp>
        <p:nvSpPr>
          <p:cNvPr id="2" name="Content Placeholder 1">
            <a:extLst>
              <a:ext uri="{FF2B5EF4-FFF2-40B4-BE49-F238E27FC236}">
                <a16:creationId xmlns:a16="http://schemas.microsoft.com/office/drawing/2014/main" id="{5E2D2FA8-E247-4287-94FF-13F2045E684D}"/>
              </a:ext>
            </a:extLst>
          </p:cNvPr>
          <p:cNvSpPr>
            <a:spLocks noGrp="1"/>
          </p:cNvSpPr>
          <p:nvPr>
            <p:ph idx="1"/>
          </p:nvPr>
        </p:nvSpPr>
        <p:spPr/>
        <p:txBody>
          <a:bodyPr/>
          <a:lstStyle/>
          <a:p>
            <a:endParaRPr lang="en-US"/>
          </a:p>
        </p:txBody>
      </p:sp>
      <p:pic>
        <p:nvPicPr>
          <p:cNvPr id="430" name="Picture 6" descr="Picture 6"/>
          <p:cNvPicPr>
            <a:picLocks noChangeAspect="1"/>
          </p:cNvPicPr>
          <p:nvPr/>
        </p:nvPicPr>
        <p:blipFill>
          <a:blip r:embed="rId2">
            <a:extLst/>
          </a:blip>
          <a:stretch>
            <a:fillRect/>
          </a:stretch>
        </p:blipFill>
        <p:spPr>
          <a:xfrm>
            <a:off x="825597" y="1165762"/>
            <a:ext cx="706904" cy="1289693"/>
          </a:xfrm>
          <a:prstGeom prst="rect">
            <a:avLst/>
          </a:prstGeom>
          <a:ln w="12700">
            <a:miter lim="400000"/>
          </a:ln>
        </p:spPr>
      </p:pic>
      <p:pic>
        <p:nvPicPr>
          <p:cNvPr id="431" name="Picture 2" descr="Picture 2"/>
          <p:cNvPicPr>
            <a:picLocks noChangeAspect="1"/>
          </p:cNvPicPr>
          <p:nvPr/>
        </p:nvPicPr>
        <p:blipFill>
          <a:blip r:embed="rId3">
            <a:extLst/>
          </a:blip>
          <a:stretch>
            <a:fillRect/>
          </a:stretch>
        </p:blipFill>
        <p:spPr>
          <a:xfrm>
            <a:off x="2483631" y="1087708"/>
            <a:ext cx="8420104" cy="510540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itle 3"/>
          <p:cNvSpPr txBox="1">
            <a:spLocks noGrp="1"/>
          </p:cNvSpPr>
          <p:nvPr>
            <p:ph type="title"/>
          </p:nvPr>
        </p:nvSpPr>
        <p:spPr>
          <a:prstGeom prst="rect">
            <a:avLst/>
          </a:prstGeom>
        </p:spPr>
        <p:txBody>
          <a:bodyPr/>
          <a:lstStyle/>
          <a:p>
            <a:r>
              <a:t>Pixels: Blue</a:t>
            </a:r>
          </a:p>
        </p:txBody>
      </p:sp>
      <p:sp>
        <p:nvSpPr>
          <p:cNvPr id="2" name="Content Placeholder 1">
            <a:extLst>
              <a:ext uri="{FF2B5EF4-FFF2-40B4-BE49-F238E27FC236}">
                <a16:creationId xmlns:a16="http://schemas.microsoft.com/office/drawing/2014/main" id="{4AACD4C1-5568-46B6-9C6B-B1785406C0A4}"/>
              </a:ext>
            </a:extLst>
          </p:cNvPr>
          <p:cNvSpPr>
            <a:spLocks noGrp="1"/>
          </p:cNvSpPr>
          <p:nvPr>
            <p:ph idx="1"/>
          </p:nvPr>
        </p:nvSpPr>
        <p:spPr/>
        <p:txBody>
          <a:bodyPr/>
          <a:lstStyle/>
          <a:p>
            <a:endParaRPr lang="en-US"/>
          </a:p>
        </p:txBody>
      </p:sp>
      <p:pic>
        <p:nvPicPr>
          <p:cNvPr id="434" name="Picture 6" descr="Picture 6"/>
          <p:cNvPicPr>
            <a:picLocks noChangeAspect="1"/>
          </p:cNvPicPr>
          <p:nvPr/>
        </p:nvPicPr>
        <p:blipFill>
          <a:blip r:embed="rId2">
            <a:extLst/>
          </a:blip>
          <a:stretch>
            <a:fillRect/>
          </a:stretch>
        </p:blipFill>
        <p:spPr>
          <a:xfrm>
            <a:off x="837027" y="1165762"/>
            <a:ext cx="706904" cy="1289693"/>
          </a:xfrm>
          <a:prstGeom prst="rect">
            <a:avLst/>
          </a:prstGeom>
          <a:ln w="12700">
            <a:miter lim="400000"/>
          </a:ln>
        </p:spPr>
      </p:pic>
      <p:pic>
        <p:nvPicPr>
          <p:cNvPr id="435" name="Picture 2" descr="Picture 2"/>
          <p:cNvPicPr>
            <a:picLocks noChangeAspect="1"/>
          </p:cNvPicPr>
          <p:nvPr/>
        </p:nvPicPr>
        <p:blipFill>
          <a:blip r:embed="rId3">
            <a:extLst/>
          </a:blip>
          <a:stretch>
            <a:fillRect/>
          </a:stretch>
        </p:blipFill>
        <p:spPr>
          <a:xfrm>
            <a:off x="2376171" y="1067286"/>
            <a:ext cx="8445500" cy="514350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en-US" altLang="ko-KR" sz="3200" b="1" dirty="0"/>
              <a:t>1</a:t>
            </a:r>
            <a:r>
              <a:rPr lang="ko-KR" altLang="en-US" sz="3200" b="1" dirty="0"/>
              <a:t>단계 </a:t>
            </a:r>
            <a:r>
              <a:rPr lang="en-US" altLang="ko-KR" sz="3200" b="1" dirty="0"/>
              <a:t>: </a:t>
            </a:r>
            <a:r>
              <a:rPr lang="ko-KR" altLang="en-US" sz="3200" b="1" dirty="0"/>
              <a:t>이미지 형상 인식 및 </a:t>
            </a:r>
            <a:r>
              <a:rPr lang="en-US" altLang="ko-KR" sz="3200" b="1" dirty="0"/>
              <a:t>PIL</a:t>
            </a:r>
            <a:r>
              <a:rPr lang="ko-KR" altLang="en-US" sz="3200" b="1" dirty="0"/>
              <a:t>을 사용한 </a:t>
            </a:r>
            <a:br>
              <a:rPr lang="en-US" altLang="ko-KR" sz="3200" b="1" dirty="0"/>
            </a:br>
            <a:r>
              <a:rPr lang="en-US" altLang="ko-KR" sz="3200" b="1" dirty="0"/>
              <a:t>Average Hash</a:t>
            </a:r>
            <a:r>
              <a:rPr lang="ko-KR" altLang="en-US" sz="3200" b="1" dirty="0"/>
              <a:t>변환</a:t>
            </a:r>
            <a:endParaRPr lang="en-US" altLang="ko-KR" sz="3200" dirty="0"/>
          </a:p>
        </p:txBody>
      </p:sp>
      <p:sp>
        <p:nvSpPr>
          <p:cNvPr id="5" name="부제목 4"/>
          <p:cNvSpPr>
            <a:spLocks noGrp="1"/>
          </p:cNvSpPr>
          <p:nvPr>
            <p:ph type="subTitle" idx="1"/>
          </p:nvPr>
        </p:nvSpPr>
        <p:spPr>
          <a:xfrm>
            <a:off x="838200" y="4048090"/>
            <a:ext cx="10515600" cy="1143000"/>
          </a:xfrm>
        </p:spPr>
        <p:txBody>
          <a:bodyPr rtlCol="0">
            <a:normAutofit/>
          </a:bodyPr>
          <a:lstStyle/>
          <a:p>
            <a:pPr lvl="2" algn="l">
              <a:buFont typeface="Wingdings" panose="05000000000000000000" pitchFamily="2" charset="2"/>
              <a:buChar char="l"/>
            </a:pPr>
            <a:r>
              <a:rPr lang="en-US" altLang="ko-KR" sz="1600" dirty="0">
                <a:solidFill>
                  <a:schemeClr val="bg1"/>
                </a:solidFill>
              </a:rPr>
              <a:t> Average Hash</a:t>
            </a:r>
            <a:r>
              <a:rPr lang="ko-KR" altLang="en-US" sz="1600" dirty="0">
                <a:solidFill>
                  <a:schemeClr val="bg1"/>
                </a:solidFill>
              </a:rPr>
              <a:t>를 이용한 이미지의 유사 값을 계산</a:t>
            </a:r>
            <a:endParaRPr lang="en-US" altLang="ko-KR" sz="1600" dirty="0">
              <a:solidFill>
                <a:schemeClr val="bg1"/>
              </a:solidFill>
            </a:endParaRPr>
          </a:p>
          <a:p>
            <a:pPr lvl="2" algn="l">
              <a:buFont typeface="Wingdings" panose="05000000000000000000" pitchFamily="2" charset="2"/>
              <a:buChar char="l"/>
            </a:pPr>
            <a:r>
              <a:rPr lang="en-US" altLang="ko-KR" sz="1600" dirty="0">
                <a:solidFill>
                  <a:schemeClr val="bg1"/>
                </a:solidFill>
              </a:rPr>
              <a:t> </a:t>
            </a:r>
            <a:r>
              <a:rPr lang="en-US" altLang="ko-KR" sz="1600" dirty="0" err="1">
                <a:solidFill>
                  <a:schemeClr val="bg1"/>
                </a:solidFill>
              </a:rPr>
              <a:t>Numpy</a:t>
            </a:r>
            <a:r>
              <a:rPr lang="ko-KR" altLang="en-US" sz="1600" dirty="0">
                <a:solidFill>
                  <a:schemeClr val="bg1"/>
                </a:solidFill>
              </a:rPr>
              <a:t>를 이용해서 이미지 데이터를 처리</a:t>
            </a:r>
            <a:endParaRPr lang="en-US" altLang="ko-KR" sz="1600" dirty="0">
              <a:solidFill>
                <a:schemeClr val="bg1"/>
              </a:solidFill>
            </a:endParaRPr>
          </a:p>
          <a:p>
            <a:pPr lvl="2" algn="l">
              <a:buFont typeface="Wingdings" panose="05000000000000000000" pitchFamily="2" charset="2"/>
              <a:buChar char="l"/>
            </a:pPr>
            <a:r>
              <a:rPr lang="en-US" altLang="ko-KR" sz="1600" dirty="0">
                <a:solidFill>
                  <a:schemeClr val="bg1"/>
                </a:solidFill>
              </a:rPr>
              <a:t> Python</a:t>
            </a:r>
            <a:r>
              <a:rPr lang="ko-KR" altLang="en-US" sz="1600" dirty="0">
                <a:solidFill>
                  <a:schemeClr val="bg1"/>
                </a:solidFill>
              </a:rPr>
              <a:t>의</a:t>
            </a:r>
            <a:r>
              <a:rPr lang="en-US" altLang="ko-KR" sz="1600" dirty="0">
                <a:solidFill>
                  <a:schemeClr val="bg1"/>
                </a:solidFill>
              </a:rPr>
              <a:t> </a:t>
            </a:r>
            <a:r>
              <a:rPr lang="ko-KR" altLang="en-US" sz="1600" dirty="0">
                <a:solidFill>
                  <a:schemeClr val="bg1"/>
                </a:solidFill>
              </a:rPr>
              <a:t>이미지 라이브러리 </a:t>
            </a:r>
            <a:r>
              <a:rPr lang="en-US" altLang="ko-KR" sz="1600" dirty="0">
                <a:solidFill>
                  <a:schemeClr val="bg1"/>
                </a:solidFill>
              </a:rPr>
              <a:t>PIL(Python Image Library)</a:t>
            </a:r>
            <a:r>
              <a:rPr lang="ko-KR" altLang="en-US" sz="1600" dirty="0">
                <a:solidFill>
                  <a:schemeClr val="bg1"/>
                </a:solidFill>
              </a:rPr>
              <a:t> 사용</a:t>
            </a:r>
            <a:endParaRPr lang="ko-KR" altLang="en-US" sz="3600" dirty="0">
              <a:solidFill>
                <a:schemeClr val="bg1"/>
              </a:solidFill>
            </a:endParaRPr>
          </a:p>
        </p:txBody>
      </p:sp>
    </p:spTree>
    <p:extLst>
      <p:ext uri="{BB962C8B-B14F-4D97-AF65-F5344CB8AC3E}">
        <p14:creationId xmlns:p14="http://schemas.microsoft.com/office/powerpoint/2010/main" val="33963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itle 3"/>
          <p:cNvSpPr txBox="1">
            <a:spLocks noGrp="1"/>
          </p:cNvSpPr>
          <p:nvPr>
            <p:ph type="title"/>
          </p:nvPr>
        </p:nvSpPr>
        <p:spPr>
          <a:xfrm>
            <a:off x="472018" y="304800"/>
            <a:ext cx="11247967" cy="1436291"/>
          </a:xfrm>
          <a:prstGeom prst="rect">
            <a:avLst/>
          </a:prstGeom>
        </p:spPr>
        <p:txBody>
          <a:bodyPr/>
          <a:lstStyle>
            <a:lvl1pPr>
              <a:defRPr sz="3200"/>
            </a:lvl1pPr>
          </a:lstStyle>
          <a:p>
            <a:r>
              <a:rPr dirty="0"/>
              <a:t>Array Operations and Image Analogues: Contrast and Brightness</a:t>
            </a:r>
          </a:p>
        </p:txBody>
      </p:sp>
      <p:sp>
        <p:nvSpPr>
          <p:cNvPr id="2" name="Content Placeholder 1">
            <a:extLst>
              <a:ext uri="{FF2B5EF4-FFF2-40B4-BE49-F238E27FC236}">
                <a16:creationId xmlns:a16="http://schemas.microsoft.com/office/drawing/2014/main" id="{D9127DB3-1662-4A59-BC83-8F31E8EAF68E}"/>
              </a:ext>
            </a:extLst>
          </p:cNvPr>
          <p:cNvSpPr>
            <a:spLocks noGrp="1"/>
          </p:cNvSpPr>
          <p:nvPr>
            <p:ph idx="1"/>
          </p:nvPr>
        </p:nvSpPr>
        <p:spPr/>
        <p:txBody>
          <a:bodyPr/>
          <a:lstStyle/>
          <a:p>
            <a:endParaRPr lang="en-US"/>
          </a:p>
        </p:txBody>
      </p:sp>
      <p:pic>
        <p:nvPicPr>
          <p:cNvPr id="438" name="Content Placeholder 2" descr="Content Placeholder 2"/>
          <p:cNvPicPr>
            <a:picLocks noChangeAspect="1"/>
          </p:cNvPicPr>
          <p:nvPr/>
        </p:nvPicPr>
        <p:blipFill>
          <a:blip r:embed="rId3">
            <a:extLst/>
          </a:blip>
          <a:stretch>
            <a:fillRect/>
          </a:stretch>
        </p:blipFill>
        <p:spPr>
          <a:xfrm>
            <a:off x="1125239" y="1132059"/>
            <a:ext cx="9130111" cy="499740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itle 3"/>
          <p:cNvSpPr txBox="1">
            <a:spLocks noGrp="1"/>
          </p:cNvSpPr>
          <p:nvPr>
            <p:ph type="title"/>
          </p:nvPr>
        </p:nvSpPr>
        <p:spPr>
          <a:prstGeom prst="rect">
            <a:avLst/>
          </a:prstGeom>
        </p:spPr>
        <p:txBody>
          <a:bodyPr/>
          <a:lstStyle/>
          <a:p>
            <a:r>
              <a:rPr dirty="0"/>
              <a:t>Array Operations and Image Analogues: Blending</a:t>
            </a:r>
          </a:p>
        </p:txBody>
      </p:sp>
      <p:sp>
        <p:nvSpPr>
          <p:cNvPr id="2" name="Content Placeholder 1">
            <a:extLst>
              <a:ext uri="{FF2B5EF4-FFF2-40B4-BE49-F238E27FC236}">
                <a16:creationId xmlns:a16="http://schemas.microsoft.com/office/drawing/2014/main" id="{F976B69B-E45B-486A-957B-CC5DF05A18CD}"/>
              </a:ext>
            </a:extLst>
          </p:cNvPr>
          <p:cNvSpPr>
            <a:spLocks noGrp="1"/>
          </p:cNvSpPr>
          <p:nvPr>
            <p:ph idx="1"/>
          </p:nvPr>
        </p:nvSpPr>
        <p:spPr/>
        <p:txBody>
          <a:bodyPr/>
          <a:lstStyle/>
          <a:p>
            <a:endParaRPr lang="en-US"/>
          </a:p>
        </p:txBody>
      </p:sp>
      <p:pic>
        <p:nvPicPr>
          <p:cNvPr id="443" name="Content Placeholder 2" descr="Content Placeholder 2"/>
          <p:cNvPicPr>
            <a:picLocks noChangeAspect="1"/>
          </p:cNvPicPr>
          <p:nvPr/>
        </p:nvPicPr>
        <p:blipFill>
          <a:blip r:embed="rId3">
            <a:extLst/>
          </a:blip>
          <a:stretch>
            <a:fillRect/>
          </a:stretch>
        </p:blipFill>
        <p:spPr>
          <a:xfrm>
            <a:off x="1758463" y="1244600"/>
            <a:ext cx="8640259" cy="49372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Title 3"/>
          <p:cNvSpPr txBox="1">
            <a:spLocks noGrp="1"/>
          </p:cNvSpPr>
          <p:nvPr>
            <p:ph type="title"/>
          </p:nvPr>
        </p:nvSpPr>
        <p:spPr>
          <a:prstGeom prst="rect">
            <a:avLst/>
          </a:prstGeom>
        </p:spPr>
        <p:txBody>
          <a:bodyPr/>
          <a:lstStyle/>
          <a:p>
            <a:r>
              <a:t>Test Images</a:t>
            </a:r>
          </a:p>
        </p:txBody>
      </p:sp>
      <p:sp>
        <p:nvSpPr>
          <p:cNvPr id="2" name="Content Placeholder 1">
            <a:extLst>
              <a:ext uri="{FF2B5EF4-FFF2-40B4-BE49-F238E27FC236}">
                <a16:creationId xmlns:a16="http://schemas.microsoft.com/office/drawing/2014/main" id="{6A3732B6-B33D-4DD7-9162-BFC1ABED614C}"/>
              </a:ext>
            </a:extLst>
          </p:cNvPr>
          <p:cNvSpPr>
            <a:spLocks noGrp="1"/>
          </p:cNvSpPr>
          <p:nvPr>
            <p:ph idx="1"/>
          </p:nvPr>
        </p:nvSpPr>
        <p:spPr/>
        <p:txBody>
          <a:bodyPr/>
          <a:lstStyle/>
          <a:p>
            <a:endParaRPr lang="en-US"/>
          </a:p>
        </p:txBody>
      </p:sp>
      <p:pic>
        <p:nvPicPr>
          <p:cNvPr id="448" name="Picture 2" descr="Picture 2"/>
          <p:cNvPicPr>
            <a:picLocks noChangeAspect="1"/>
          </p:cNvPicPr>
          <p:nvPr/>
        </p:nvPicPr>
        <p:blipFill>
          <a:blip r:embed="rId2">
            <a:extLst/>
          </a:blip>
          <a:stretch>
            <a:fillRect/>
          </a:stretch>
        </p:blipFill>
        <p:spPr>
          <a:xfrm>
            <a:off x="763570" y="1090865"/>
            <a:ext cx="5558119" cy="2230560"/>
          </a:xfrm>
          <a:prstGeom prst="rect">
            <a:avLst/>
          </a:prstGeom>
          <a:ln w="12700">
            <a:miter lim="400000"/>
          </a:ln>
        </p:spPr>
      </p:pic>
      <p:pic>
        <p:nvPicPr>
          <p:cNvPr id="449" name="Picture 6" descr="Picture 6"/>
          <p:cNvPicPr>
            <a:picLocks noChangeAspect="1"/>
          </p:cNvPicPr>
          <p:nvPr/>
        </p:nvPicPr>
        <p:blipFill>
          <a:blip r:embed="rId3">
            <a:extLst/>
          </a:blip>
          <a:stretch>
            <a:fillRect/>
          </a:stretch>
        </p:blipFill>
        <p:spPr>
          <a:xfrm>
            <a:off x="6884892" y="1326777"/>
            <a:ext cx="4710275" cy="4631769"/>
          </a:xfrm>
          <a:prstGeom prst="rect">
            <a:avLst/>
          </a:prstGeom>
          <a:ln w="12700">
            <a:miter lim="400000"/>
          </a:ln>
        </p:spPr>
      </p:pic>
      <p:pic>
        <p:nvPicPr>
          <p:cNvPr id="450" name="Picture 7" descr="Picture 7"/>
          <p:cNvPicPr>
            <a:picLocks noChangeAspect="1"/>
          </p:cNvPicPr>
          <p:nvPr/>
        </p:nvPicPr>
        <p:blipFill>
          <a:blip r:embed="rId4">
            <a:extLst/>
          </a:blip>
          <a:stretch>
            <a:fillRect/>
          </a:stretch>
        </p:blipFill>
        <p:spPr>
          <a:xfrm>
            <a:off x="774698" y="3446930"/>
            <a:ext cx="4533903" cy="269240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Title 3"/>
          <p:cNvSpPr txBox="1">
            <a:spLocks noGrp="1"/>
          </p:cNvSpPr>
          <p:nvPr>
            <p:ph type="title"/>
          </p:nvPr>
        </p:nvSpPr>
        <p:spPr>
          <a:prstGeom prst="rect">
            <a:avLst/>
          </a:prstGeom>
        </p:spPr>
        <p:txBody>
          <a:bodyPr/>
          <a:lstStyle/>
          <a:p>
            <a:r>
              <a:t>RGB Histograms</a:t>
            </a:r>
          </a:p>
        </p:txBody>
      </p:sp>
      <p:sp>
        <p:nvSpPr>
          <p:cNvPr id="2" name="Content Placeholder 1">
            <a:extLst>
              <a:ext uri="{FF2B5EF4-FFF2-40B4-BE49-F238E27FC236}">
                <a16:creationId xmlns:a16="http://schemas.microsoft.com/office/drawing/2014/main" id="{295EF504-7261-4259-8872-44E5ED558AB4}"/>
              </a:ext>
            </a:extLst>
          </p:cNvPr>
          <p:cNvSpPr>
            <a:spLocks noGrp="1"/>
          </p:cNvSpPr>
          <p:nvPr>
            <p:ph idx="1"/>
          </p:nvPr>
        </p:nvSpPr>
        <p:spPr/>
        <p:txBody>
          <a:bodyPr/>
          <a:lstStyle/>
          <a:p>
            <a:endParaRPr lang="en-US"/>
          </a:p>
        </p:txBody>
      </p:sp>
      <p:pic>
        <p:nvPicPr>
          <p:cNvPr id="453" name="Picture 1" descr="Picture 1"/>
          <p:cNvPicPr>
            <a:picLocks noChangeAspect="1"/>
          </p:cNvPicPr>
          <p:nvPr/>
        </p:nvPicPr>
        <p:blipFill>
          <a:blip r:embed="rId3">
            <a:extLst/>
          </a:blip>
          <a:stretch>
            <a:fillRect/>
          </a:stretch>
        </p:blipFill>
        <p:spPr>
          <a:xfrm>
            <a:off x="1225551" y="1149471"/>
            <a:ext cx="9740900" cy="483870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rtlCol="0">
            <a:normAutofit/>
          </a:bodyPr>
          <a:lstStyle/>
          <a:p>
            <a:r>
              <a:rPr lang="ko-KR" altLang="en-US" sz="3200" b="1" dirty="0"/>
              <a:t>참고자료 </a:t>
            </a:r>
            <a:r>
              <a:rPr lang="en-US" altLang="ko-KR" sz="3200" b="1" dirty="0"/>
              <a:t>4</a:t>
            </a:r>
            <a:endParaRPr lang="en-US" altLang="ko-KR" sz="3200" dirty="0"/>
          </a:p>
        </p:txBody>
      </p:sp>
      <p:sp>
        <p:nvSpPr>
          <p:cNvPr id="5" name="부제목 4"/>
          <p:cNvSpPr>
            <a:spLocks noGrp="1"/>
          </p:cNvSpPr>
          <p:nvPr>
            <p:ph type="subTitle" idx="1"/>
          </p:nvPr>
        </p:nvSpPr>
        <p:spPr>
          <a:xfrm>
            <a:off x="838200" y="4048089"/>
            <a:ext cx="10515600" cy="1693287"/>
          </a:xfrm>
        </p:spPr>
        <p:txBody>
          <a:bodyPr rtlCol="0">
            <a:noAutofit/>
          </a:bodyPr>
          <a:lstStyle/>
          <a:p>
            <a:pPr>
              <a:buFont typeface="Wingdings" panose="05000000000000000000" pitchFamily="2" charset="2"/>
              <a:buChar char="l"/>
            </a:pPr>
            <a:r>
              <a:rPr lang="en-US" altLang="ko-KR" sz="1800" dirty="0">
                <a:solidFill>
                  <a:schemeClr val="bg1"/>
                </a:solidFill>
              </a:rPr>
              <a:t> LeNet-5</a:t>
            </a:r>
            <a:endParaRPr lang="en-US" altLang="ko-KR" sz="1600" b="1" dirty="0"/>
          </a:p>
        </p:txBody>
      </p:sp>
    </p:spTree>
    <p:extLst>
      <p:ext uri="{BB962C8B-B14F-4D97-AF65-F5344CB8AC3E}">
        <p14:creationId xmlns:p14="http://schemas.microsoft.com/office/powerpoint/2010/main" val="5285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LeNet</a:t>
            </a:r>
            <a:endParaRPr lang="en-US" dirty="0"/>
          </a:p>
        </p:txBody>
      </p:sp>
      <p:sp>
        <p:nvSpPr>
          <p:cNvPr id="3" name="Content Placeholder 2"/>
          <p:cNvSpPr>
            <a:spLocks noGrp="1"/>
          </p:cNvSpPr>
          <p:nvPr>
            <p:ph idx="1"/>
          </p:nvPr>
        </p:nvSpPr>
        <p:spPr/>
        <p:txBody>
          <a:bodyPr/>
          <a:lstStyle/>
          <a:p>
            <a:r>
              <a:rPr lang="en-US" dirty="0"/>
              <a:t>Created by Yann </a:t>
            </a:r>
            <a:r>
              <a:rPr lang="en-US" dirty="0" err="1"/>
              <a:t>LeCun</a:t>
            </a:r>
            <a:r>
              <a:rPr lang="en-US" dirty="0"/>
              <a:t> in the 1990s</a:t>
            </a:r>
          </a:p>
          <a:p>
            <a:endParaRPr lang="en-US" dirty="0"/>
          </a:p>
          <a:p>
            <a:r>
              <a:rPr lang="en-US" dirty="0"/>
              <a:t>Used on the MNIST dataset</a:t>
            </a:r>
          </a:p>
          <a:p>
            <a:endParaRPr lang="en-US" dirty="0"/>
          </a:p>
          <a:p>
            <a:r>
              <a:rPr lang="en-US" dirty="0"/>
              <a:t>Idea: Use convolutions to efficiently learn features on image data</a:t>
            </a:r>
          </a:p>
        </p:txBody>
      </p:sp>
    </p:spTree>
    <p:extLst>
      <p:ext uri="{BB962C8B-B14F-4D97-AF65-F5344CB8AC3E}">
        <p14:creationId xmlns:p14="http://schemas.microsoft.com/office/powerpoint/2010/main" val="2479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spTree>
    <p:extLst>
      <p:ext uri="{BB962C8B-B14F-4D97-AF65-F5344CB8AC3E}">
        <p14:creationId xmlns:p14="http://schemas.microsoft.com/office/powerpoint/2010/main" val="192073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a:off x="1828800" y="2057400"/>
            <a:ext cx="228600" cy="609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95025" y="1752601"/>
            <a:ext cx="6487545" cy="461665"/>
          </a:xfrm>
          <a:prstGeom prst="rect">
            <a:avLst/>
          </a:prstGeom>
          <a:noFill/>
        </p:spPr>
        <p:txBody>
          <a:bodyPr wrap="none" rtlCol="0">
            <a:spAutoFit/>
          </a:bodyPr>
          <a:lstStyle/>
          <a:p>
            <a:r>
              <a:rPr lang="en-US" sz="2400" dirty="0">
                <a:solidFill>
                  <a:srgbClr val="FF0000"/>
                </a:solidFill>
              </a:rPr>
              <a:t>Input: 28x28, with 2 pixels of padding (on all sides)</a:t>
            </a:r>
          </a:p>
        </p:txBody>
      </p:sp>
    </p:spTree>
    <p:extLst>
      <p:ext uri="{BB962C8B-B14F-4D97-AF65-F5344CB8AC3E}">
        <p14:creationId xmlns:p14="http://schemas.microsoft.com/office/powerpoint/2010/main" val="95410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flipV="1">
            <a:off x="2209800" y="4419602"/>
            <a:ext cx="533400" cy="6603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21196" y="5181601"/>
            <a:ext cx="6163354" cy="461665"/>
          </a:xfrm>
          <a:prstGeom prst="rect">
            <a:avLst/>
          </a:prstGeom>
          <a:noFill/>
        </p:spPr>
        <p:txBody>
          <a:bodyPr wrap="none" rtlCol="0">
            <a:spAutoFit/>
          </a:bodyPr>
          <a:lstStyle/>
          <a:p>
            <a:r>
              <a:rPr lang="en-US" sz="2400" dirty="0">
                <a:solidFill>
                  <a:srgbClr val="FF0000"/>
                </a:solidFill>
              </a:rPr>
              <a:t>Convolution size: 5x5 (not labeled, but in paper)</a:t>
            </a:r>
          </a:p>
        </p:txBody>
      </p:sp>
    </p:spTree>
    <p:extLst>
      <p:ext uri="{BB962C8B-B14F-4D97-AF65-F5344CB8AC3E}">
        <p14:creationId xmlns:p14="http://schemas.microsoft.com/office/powerpoint/2010/main" val="27799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00"/>
            <a:ext cx="9786020" cy="2794000"/>
          </a:xfrm>
          <a:prstGeom prst="rect">
            <a:avLst/>
          </a:prstGeom>
        </p:spPr>
      </p:pic>
      <p:cxnSp>
        <p:nvCxnSpPr>
          <p:cNvPr id="5" name="Straight Arrow Connector 4"/>
          <p:cNvCxnSpPr/>
          <p:nvPr/>
        </p:nvCxnSpPr>
        <p:spPr>
          <a:xfrm>
            <a:off x="3048000" y="2286001"/>
            <a:ext cx="533400" cy="4826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52601" y="1667153"/>
            <a:ext cx="4272645" cy="461665"/>
          </a:xfrm>
          <a:prstGeom prst="rect">
            <a:avLst/>
          </a:prstGeom>
          <a:noFill/>
        </p:spPr>
        <p:txBody>
          <a:bodyPr wrap="none" rtlCol="0">
            <a:spAutoFit/>
          </a:bodyPr>
          <a:lstStyle/>
          <a:p>
            <a:r>
              <a:rPr lang="en-US" sz="2400" dirty="0">
                <a:solidFill>
                  <a:srgbClr val="FF0000"/>
                </a:solidFill>
              </a:rPr>
              <a:t>First convolutional layer depth: 6</a:t>
            </a:r>
          </a:p>
        </p:txBody>
      </p:sp>
      <p:sp>
        <p:nvSpPr>
          <p:cNvPr id="8" name="Left Brace 7"/>
          <p:cNvSpPr/>
          <p:nvPr/>
        </p:nvSpPr>
        <p:spPr>
          <a:xfrm rot="18900000">
            <a:off x="3451073" y="2911861"/>
            <a:ext cx="255897" cy="767691"/>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18246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RIGINALHEIGHT" val="73.49078"/>
  <p:tag name="ORIGINALWIDTH" val="109.4863"/>
  <p:tag name="LATEXADDIN" val="\documentclass{article}&#10;\usepackage{amsmath}&#10;\pagestyle{empty}&#10;\begin{document}&#10;$x_1$&#10;\end{document}"/>
  <p:tag name="IGUANATEXSIZE" val="40"/>
</p:tagLst>
</file>

<file path=ppt/tags/tag2.xml><?xml version="1.0" encoding="utf-8"?>
<p:tagLst xmlns:a="http://schemas.openxmlformats.org/drawingml/2006/main" xmlns:r="http://schemas.openxmlformats.org/officeDocument/2006/relationships" xmlns:p="http://schemas.openxmlformats.org/presentationml/2006/main">
  <p:tag name="ORIGINALHEIGHT" val="73.49078"/>
  <p:tag name="ORIGINALWIDTH" val="112.4859"/>
  <p:tag name="LATEXADDIN" val="\documentclass{article}&#10;\usepackage{amsmath}&#10;\pagestyle{empty}&#10;\begin{document}&#10;$x_2$&#10;\end{document}"/>
  <p:tag name="IGUANATEXSIZE" val="40"/>
</p:tagLst>
</file>

<file path=ppt/tags/tag3.xml><?xml version="1.0" encoding="utf-8"?>
<p:tagLst xmlns:a="http://schemas.openxmlformats.org/drawingml/2006/main" xmlns:r="http://schemas.openxmlformats.org/officeDocument/2006/relationships" xmlns:p="http://schemas.openxmlformats.org/presentationml/2006/main">
  <p:tag name="ORIGINALHEIGHT" val="83.23961"/>
  <p:tag name="ORIGINALWIDTH" val="41.99472"/>
  <p:tag name="LATEXADDIN" val="\documentclass{article}&#10;\usepackage{amsmath}&#10;\pagestyle{empty}&#10;\begin{document}&#10;$1$&#10;\end{document}"/>
  <p:tag name="IGUANATEXSIZE" val="40"/>
</p:tagLst>
</file>

<file path=ppt/tags/tag4.xml><?xml version="1.0" encoding="utf-8"?>
<p:tagLst xmlns:a="http://schemas.openxmlformats.org/drawingml/2006/main" xmlns:r="http://schemas.openxmlformats.org/officeDocument/2006/relationships" xmlns:p="http://schemas.openxmlformats.org/presentationml/2006/main">
  <p:tag name="ORIGINALHEIGHT" val="73.49078"/>
  <p:tag name="ORIGINALWIDTH" val="127.4841"/>
  <p:tag name="LATEXADDIN" val="\documentclass{article}&#10;\usepackage{amsmath}&#10;\pagestyle{empty}&#10;\begin{document}&#10;$w_1$&#10;\end{document}"/>
  <p:tag name="IGUANATEXSIZE" val="40"/>
</p:tagLst>
</file>

<file path=ppt/tags/tag5.xml><?xml version="1.0" encoding="utf-8"?>
<p:tagLst xmlns:a="http://schemas.openxmlformats.org/drawingml/2006/main" xmlns:r="http://schemas.openxmlformats.org/officeDocument/2006/relationships" xmlns:p="http://schemas.openxmlformats.org/presentationml/2006/main">
  <p:tag name="ORIGINALHEIGHT" val="73.49078"/>
  <p:tag name="ORIGINALWIDTH" val="130.4837"/>
  <p:tag name="LATEXADDIN" val="\documentclass{article}&#10;\usepackage{amsmath}&#10;\pagestyle{empty}&#10;\begin{document}&#10;$w_2$&#10;\end{document}"/>
  <p:tag name="IGUANATEXSIZE" val="40"/>
</p:tagLst>
</file>

<file path=ppt/tags/tag6.xml><?xml version="1.0" encoding="utf-8"?>
<p:tagLst xmlns:a="http://schemas.openxmlformats.org/drawingml/2006/main" xmlns:r="http://schemas.openxmlformats.org/officeDocument/2006/relationships" xmlns:p="http://schemas.openxmlformats.org/presentationml/2006/main">
  <p:tag name="ORIGINALHEIGHT" val="87.73905"/>
  <p:tag name="ORIGINALWIDTH" val="46.49417"/>
  <p:tag name="LATEXADDIN" val="\documentclass{article}&#10;\usepackage{amsmath}&#10;\pagestyle{empty}&#10;\begin{document}&#10;$b$&#10;\end{document}"/>
  <p:tag name="IGUANATEXSIZE" val="40"/>
</p:tagLst>
</file>

<file path=ppt/tags/tag7.xml><?xml version="1.0" encoding="utf-8"?>
<p:tagLst xmlns:a="http://schemas.openxmlformats.org/drawingml/2006/main" xmlns:r="http://schemas.openxmlformats.org/officeDocument/2006/relationships" xmlns:p="http://schemas.openxmlformats.org/presentationml/2006/main">
  <p:tag name="ORIGINALHEIGHT" val="80.24"/>
  <p:tag name="ORIGINALWIDTH" val="58.49268"/>
  <p:tag name="LATEXADDIN" val="\documentclass{article}&#10;\usepackage{amsmath}&#10;\pagestyle{empty}&#10;\begin{document}&#10;$y$&#10;\end{document}"/>
  <p:tag name="IGUANATEXSIZE" val="40"/>
</p:tagLst>
</file>

<file path=ppt/tags/tag8.xml><?xml version="1.0" encoding="utf-8"?>
<p:tagLst xmlns:a="http://schemas.openxmlformats.org/drawingml/2006/main" xmlns:r="http://schemas.openxmlformats.org/officeDocument/2006/relationships" xmlns:p="http://schemas.openxmlformats.org/presentationml/2006/main">
  <p:tag name="ORIGINALHEIGHT" val="134.2332"/>
  <p:tag name="ORIGINALWIDTH" val="1311.586"/>
  <p:tag name="LATEXADDIN" val="\documentclass{article}&#10;\usepackage{amsmath}&#10;\pagestyle{empty}&#10;\begin{document}&#10;$y = \text{activation}(\textbf{w}^T\textbf{x}+b) \label{eq:perceptron}$&#10;\end{document}"/>
  <p:tag name="IGUANATEXSIZE" val="20"/>
</p:tagLst>
</file>

<file path=ppt/theme/theme1.xml><?xml version="1.0" encoding="utf-8"?>
<a:theme xmlns:a="http://schemas.openxmlformats.org/drawingml/2006/main" name="건강 피트니스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064264_TF02922391" id="{40A47351-F088-456D-A337-DFCD07D23FD8}" vid="{3F62FD09-17C2-4297-83D2-79F055D9EC53}"/>
    </a:ext>
  </a:extLst>
</a:theme>
</file>

<file path=ppt/theme/theme2.xml><?xml version="1.0" encoding="utf-8"?>
<a:theme xmlns:a="http://schemas.openxmlformats.org/drawingml/2006/main" name="Office 테마">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건강 및 피트니스 프레젠테이션(와이드스크린)</Template>
  <TotalTime>8809</TotalTime>
  <Words>11716</Words>
  <Application>Microsoft Office PowerPoint</Application>
  <PresentationFormat>와이드스크린</PresentationFormat>
  <Paragraphs>1672</Paragraphs>
  <Slides>119</Slides>
  <Notes>75</Notes>
  <HiddenSlides>0</HiddenSlides>
  <MMClips>0</MMClips>
  <ScaleCrop>false</ScaleCrop>
  <HeadingPairs>
    <vt:vector size="8" baseType="variant">
      <vt:variant>
        <vt:lpstr>사용한 글꼴</vt:lpstr>
      </vt:variant>
      <vt:variant>
        <vt:i4>18</vt:i4>
      </vt:variant>
      <vt:variant>
        <vt:lpstr>테마</vt:lpstr>
      </vt:variant>
      <vt:variant>
        <vt:i4>1</vt:i4>
      </vt:variant>
      <vt:variant>
        <vt:lpstr>포함된 OLE 서버</vt:lpstr>
      </vt:variant>
      <vt:variant>
        <vt:i4>1</vt:i4>
      </vt:variant>
      <vt:variant>
        <vt:lpstr>슬라이드 제목</vt:lpstr>
      </vt:variant>
      <vt:variant>
        <vt:i4>119</vt:i4>
      </vt:variant>
    </vt:vector>
  </HeadingPairs>
  <TitlesOfParts>
    <vt:vector size="139" baseType="lpstr">
      <vt:lpstr>Intel Clear</vt:lpstr>
      <vt:lpstr>Intel Clear Bold</vt:lpstr>
      <vt:lpstr>Intel Clear Light</vt:lpstr>
      <vt:lpstr>Intel Clear Pro</vt:lpstr>
      <vt:lpstr>Roboto</vt:lpstr>
      <vt:lpstr>굴림</vt:lpstr>
      <vt:lpstr>맑은 고딕</vt:lpstr>
      <vt:lpstr>Arial</vt:lpstr>
      <vt:lpstr>Arial</vt:lpstr>
      <vt:lpstr>Arial Narrow</vt:lpstr>
      <vt:lpstr>Calibri</vt:lpstr>
      <vt:lpstr>Calibri Light</vt:lpstr>
      <vt:lpstr>Cambria Math</vt:lpstr>
      <vt:lpstr>Consolas</vt:lpstr>
      <vt:lpstr>Tahoma</vt:lpstr>
      <vt:lpstr>Times New Roman</vt:lpstr>
      <vt:lpstr>Verdana</vt:lpstr>
      <vt:lpstr>Wingdings</vt:lpstr>
      <vt:lpstr>건강 피트니스 16x9</vt:lpstr>
      <vt:lpstr>Document</vt:lpstr>
      <vt:lpstr>유사 이미지 검출 프로젝트</vt:lpstr>
      <vt:lpstr>PowerPoint 프레젠테이션</vt:lpstr>
      <vt:lpstr>PowerPoint 프레젠테이션</vt:lpstr>
      <vt:lpstr>PowerPoint 프레젠테이션</vt:lpstr>
      <vt:lpstr>PowerPoint 프레젠테이션</vt:lpstr>
      <vt:lpstr>프로젝트 소개 및 동기</vt:lpstr>
      <vt:lpstr>프로젝트 목적 및 방법</vt:lpstr>
      <vt:lpstr>프로젝트 방법 advanced</vt:lpstr>
      <vt:lpstr>1단계 : 이미지 형상 인식 및 PIL을 사용한  Average Hash변환</vt:lpstr>
      <vt:lpstr>디지털 영상의 종류  </vt:lpstr>
      <vt:lpstr>PowerPoint 프레젠테이션</vt:lpstr>
      <vt:lpstr> 디지털 영상의 내부 </vt:lpstr>
      <vt:lpstr>공간해상도의 변화</vt:lpstr>
      <vt:lpstr>PowerPoint 프레젠테이션</vt:lpstr>
      <vt:lpstr>픽셀데이터에 대한 이해:</vt:lpstr>
      <vt:lpstr>PowerPoint 프레젠테이션</vt:lpstr>
      <vt:lpstr>여기서 배우는 것 :</vt:lpstr>
      <vt:lpstr>1단계 :   이미지 형상 인식 및 PIL을 사용한 Average Hash변환</vt:lpstr>
      <vt:lpstr>PowerPoint 프레젠테이션</vt:lpstr>
      <vt:lpstr>PowerPoint 프레젠테이션</vt:lpstr>
      <vt:lpstr>1단계 :   이미지 형상 인식 및 PIL을 사용한 Average Hash변환</vt:lpstr>
      <vt:lpstr>함수 작성을 위한 다양한 모듈</vt:lpstr>
      <vt:lpstr>PowerPoint 프레젠테이션</vt:lpstr>
      <vt:lpstr>2단계 : 다양한 이미지로부터 유사 이미지 검출</vt:lpstr>
      <vt:lpstr>2단계 :   Caltech 이미지 사이트에서 다양한 이미지 유사성 검출</vt:lpstr>
      <vt:lpstr>2단계 :   Image directory 및  data 경로에 대한 이해</vt:lpstr>
      <vt:lpstr>2단계 :   Caltech 이미지 사이트에서 다양한 이미지 유사성 검출.   의자 이미지를 지정하고 유사한 이미지를 검색 그리고 의자이미지를 리사이즈, 세피아처리등등…</vt:lpstr>
      <vt:lpstr>학습을 위한 이미지 획득 및 전처리</vt:lpstr>
      <vt:lpstr>학습을 위한 이미지 획득 및 전처리</vt:lpstr>
      <vt:lpstr>PowerPoint 프레젠테이션</vt:lpstr>
      <vt:lpstr>2단계 :   Caltech 이미지 사이트에서 다양한 이미지 유사성 검출</vt:lpstr>
      <vt:lpstr>2단계 :   Caltech 이미지 사이트에서 다양한 이미지 유사성 검출</vt:lpstr>
      <vt:lpstr>2단계 :   Caltech 이미지 사이트에서 다양한 이미지 유사성 검출</vt:lpstr>
      <vt:lpstr>융합적 사고 Heterogenous computing</vt:lpstr>
      <vt:lpstr>좌뇌와 우뇌의 역할</vt:lpstr>
      <vt:lpstr>Heterogeneous thinking</vt:lpstr>
      <vt:lpstr>Heterogeneous thinking = 100만배 기억 능력 향상</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3단계 : CNN을 이용한 이미지 분류 및 인공지능의 적용</vt:lpstr>
      <vt:lpstr>여기서 배우는 것 :</vt:lpstr>
      <vt:lpstr>3단계 :   CNN을 이용한 이미지 분류 및 인공지능의 적용</vt:lpstr>
      <vt:lpstr>PowerPoint 프레젠테이션</vt:lpstr>
      <vt:lpstr>3단계 :   CNN을 이용한 이미지 분류 및 인공지능의 적용</vt:lpstr>
      <vt:lpstr>3단계 :   CNN을 이용한 이미지 분류 및 인공지능의 적용</vt:lpstr>
      <vt:lpstr>PowerPoint 프레젠테이션</vt:lpstr>
      <vt:lpstr>3단계 :   CNN을 구현</vt:lpstr>
      <vt:lpstr>3단계 :   CNN을 구현</vt:lpstr>
      <vt:lpstr>3단계 :   CNN을 구현</vt:lpstr>
      <vt:lpstr>4단계 : 정확도를 높이기 위한 추가적인 고찰</vt:lpstr>
      <vt:lpstr>3단계 :   정확도를 높이기 위한 방법</vt:lpstr>
      <vt:lpstr>3단계 :   정확도를 높이기 위한 방법</vt:lpstr>
      <vt:lpstr>5단계 : GPU를 이용한 학습속도 가속화</vt:lpstr>
      <vt:lpstr>5단계 :   GPU활용</vt:lpstr>
      <vt:lpstr>결과비교</vt:lpstr>
      <vt:lpstr>5단계 :   GPU활용</vt:lpstr>
      <vt:lpstr>6단계 : Tensor board를 이용한 가시화</vt:lpstr>
      <vt:lpstr>Tensorboard</vt:lpstr>
      <vt:lpstr>프로젝트 1</vt:lpstr>
      <vt:lpstr> 쉬어가는…페이지  나는 누구와  얼마나 닮았는가? </vt:lpstr>
      <vt:lpstr>Summary</vt:lpstr>
      <vt:lpstr>이미지 사이즈 조절에 따른 정확도 결과 분석</vt:lpstr>
      <vt:lpstr>프로젝트 2</vt:lpstr>
      <vt:lpstr>의료 이미지에 대한 이해:</vt:lpstr>
      <vt:lpstr>PowerPoint 프레젠테이션</vt:lpstr>
      <vt:lpstr>프로젝트 3</vt:lpstr>
      <vt:lpstr>참고자료 1</vt:lpstr>
      <vt:lpstr>인공지능은 어떻게 이미지를 알아볼까?</vt:lpstr>
      <vt:lpstr>참고 :  </vt:lpstr>
      <vt:lpstr>참고 :  </vt:lpstr>
      <vt:lpstr>참고 :  </vt:lpstr>
      <vt:lpstr>참고자료 2</vt:lpstr>
      <vt:lpstr>Color Spaces: Introduction    </vt:lpstr>
      <vt:lpstr>Color Spaces: Grayscale    </vt:lpstr>
      <vt:lpstr>Color Spaces: RGB (Red, Green, Blue)</vt:lpstr>
      <vt:lpstr>Color Spaces: HSV (Hue, Saturation, Value)</vt:lpstr>
      <vt:lpstr>Color Conversion in OpenCV</vt:lpstr>
      <vt:lpstr>Color Conversion in OpenCV</vt:lpstr>
      <vt:lpstr>Color in matplotlib*</vt:lpstr>
      <vt:lpstr>참고자료 3</vt:lpstr>
      <vt:lpstr>Pixels</vt:lpstr>
      <vt:lpstr>Pixels: Red</vt:lpstr>
      <vt:lpstr>Pixels: Green</vt:lpstr>
      <vt:lpstr>Pixels: Blue</vt:lpstr>
      <vt:lpstr>Array Operations and Image Analogues: Contrast and Brightness</vt:lpstr>
      <vt:lpstr>Array Operations and Image Analogues: Blending</vt:lpstr>
      <vt:lpstr>Test Images</vt:lpstr>
      <vt:lpstr>RGB Histograms</vt:lpstr>
      <vt:lpstr>참고자료 4</vt:lpstr>
      <vt:lpstr>LeNet</vt:lpstr>
      <vt:lpstr>Network diagram</vt:lpstr>
      <vt:lpstr>Network diagram</vt:lpstr>
      <vt:lpstr>Network diagram</vt:lpstr>
      <vt:lpstr>Network diagram</vt:lpstr>
      <vt:lpstr>Network diagram</vt:lpstr>
      <vt:lpstr>Network diagram</vt:lpstr>
      <vt:lpstr>Network diagram</vt:lpstr>
      <vt:lpstr>Network diagram</vt:lpstr>
      <vt:lpstr>Network diagram</vt:lpstr>
      <vt:lpstr>Network diagram</vt:lpstr>
      <vt:lpstr>Network diagram</vt:lpstr>
      <vt:lpstr>Network diagram</vt:lpstr>
      <vt:lpstr>Network diagram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AI FRAMEWORK</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그림이 있는 제목 레이아웃</dc:title>
  <dc:creator>Junard</dc:creator>
  <cp:lastModifiedBy>이 주석</cp:lastModifiedBy>
  <cp:revision>395</cp:revision>
  <dcterms:created xsi:type="dcterms:W3CDTF">2019-01-26T00:04:12Z</dcterms:created>
  <dcterms:modified xsi:type="dcterms:W3CDTF">2019-04-30T08:25:38Z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